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6" r:id="rId6"/>
    <p:sldId id="268" r:id="rId7"/>
    <p:sldId id="271" r:id="rId8"/>
    <p:sldId id="259" r:id="rId9"/>
    <p:sldId id="269" r:id="rId10"/>
    <p:sldId id="265" r:id="rId11"/>
    <p:sldId id="267" r:id="rId12"/>
    <p:sldId id="272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64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68D6CD-A80B-44BB-AFA9-3AE3A02F1BF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D72BD0-02AD-4F5C-8106-07445C26D8A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zh-TW" sz="6000" dirty="0"/>
              <a:t>第</a:t>
            </a:r>
            <a:r>
              <a:rPr lang="en-US" altLang="zh-TW" sz="6000" dirty="0"/>
              <a:t>8</a:t>
            </a:r>
            <a:r>
              <a:rPr lang="zh-TW" altLang="zh-TW" sz="6000" dirty="0"/>
              <a:t>群組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en-US" sz="6000" dirty="0"/>
              <a:t>活動成果</a:t>
            </a:r>
            <a:r>
              <a:rPr lang="zh-TW" altLang="en-US" sz="6000" dirty="0" smtClean="0"/>
              <a:t>報告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4000" b="1" dirty="0"/>
              <a:t>臺北市立麗山國民中學</a:t>
            </a:r>
            <a:br>
              <a:rPr lang="zh-TW" altLang="en-US" sz="4000" b="1" dirty="0"/>
            </a:br>
            <a:r>
              <a:rPr lang="zh-TW" altLang="en-US" sz="4000" b="1" dirty="0"/>
              <a:t>（第</a:t>
            </a:r>
            <a:r>
              <a:rPr lang="en-US" altLang="zh-TW" sz="4000" b="1" dirty="0"/>
              <a:t>8</a:t>
            </a:r>
            <a:r>
              <a:rPr lang="zh-TW" altLang="en-US" sz="4000" b="1" dirty="0"/>
              <a:t>群組中心學校）</a:t>
            </a:r>
          </a:p>
          <a:p>
            <a:endParaRPr lang="zh-TW" altLang="en-US" sz="4000" b="1" dirty="0"/>
          </a:p>
        </p:txBody>
      </p:sp>
      <p:sp>
        <p:nvSpPr>
          <p:cNvPr id="4" name="矩形 3"/>
          <p:cNvSpPr/>
          <p:nvPr/>
        </p:nvSpPr>
        <p:spPr>
          <a:xfrm>
            <a:off x="4067944" y="27089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324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成效評估</a:t>
            </a:r>
            <a:r>
              <a:rPr lang="en-US" altLang="zh-TW" dirty="0" smtClean="0"/>
              <a:t>:</a:t>
            </a:r>
            <a:r>
              <a:rPr lang="zh-TW" altLang="en-US" sz="3200" dirty="0">
                <a:solidFill>
                  <a:schemeClr val="dk1"/>
                </a:solidFill>
              </a:rPr>
              <a:t>「競爭型計畫參選經驗分享」</a:t>
            </a:r>
            <a:r>
              <a:rPr lang="zh-TW" altLang="en-US" sz="3200" dirty="0">
                <a:solidFill>
                  <a:schemeClr val="dk1"/>
                </a:solidFill>
              </a:rPr>
              <a:t>講座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864" y="1124745"/>
            <a:ext cx="4361432" cy="401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318" y="3174606"/>
            <a:ext cx="4158581" cy="196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成效評估</a:t>
            </a:r>
            <a:r>
              <a:rPr lang="en-US" altLang="zh-TW" dirty="0" smtClean="0"/>
              <a:t>:</a:t>
            </a:r>
            <a:r>
              <a:rPr lang="zh-TW" altLang="en-US" dirty="0">
                <a:solidFill>
                  <a:schemeClr val="dk1"/>
                </a:solidFill>
              </a:rPr>
              <a:t> 「危機處理與公共關係」</a:t>
            </a:r>
            <a:r>
              <a:rPr lang="zh-TW" altLang="en-US" dirty="0">
                <a:solidFill>
                  <a:schemeClr val="dk1"/>
                </a:solidFill>
              </a:rPr>
              <a:t>講座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08720"/>
            <a:ext cx="4404142" cy="432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899" y="3437792"/>
            <a:ext cx="4158581" cy="170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6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183880" cy="1051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成效評估</a:t>
            </a:r>
            <a:r>
              <a:rPr lang="en-US" altLang="zh-TW" sz="3200" dirty="0" smtClean="0"/>
              <a:t>:</a:t>
            </a:r>
            <a:r>
              <a:rPr lang="zh-TW" altLang="en-US" sz="3200" dirty="0">
                <a:solidFill>
                  <a:schemeClr val="dk1"/>
                </a:solidFill>
              </a:rPr>
              <a:t> 「素養導向評量實務」</a:t>
            </a:r>
            <a:r>
              <a:rPr lang="zh-TW" altLang="en-US" sz="3200" dirty="0">
                <a:solidFill>
                  <a:schemeClr val="dk1"/>
                </a:solidFill>
              </a:rPr>
              <a:t>講座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4679"/>
            <a:ext cx="4411543" cy="428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500" y="3349869"/>
            <a:ext cx="4158581" cy="180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418596" y="464056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400" b="1" dirty="0" smtClean="0"/>
              <a:t>承辦學校：麗山國中</a:t>
            </a:r>
            <a:endParaRPr lang="zh-TW" altLang="en-US" sz="3400" b="1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828800"/>
          </a:xfrm>
        </p:spPr>
        <p:txBody>
          <a:bodyPr/>
          <a:lstStyle/>
          <a:p>
            <a:r>
              <a:rPr lang="zh-TW" altLang="en-US" dirty="0" smtClean="0"/>
              <a:t>教學推動專題探究社群協作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工作坊研習成果報告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42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73366"/>
              </p:ext>
            </p:extLst>
          </p:nvPr>
        </p:nvGraphicFramePr>
        <p:xfrm>
          <a:off x="611560" y="1124744"/>
          <a:ext cx="7957194" cy="35997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5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活動名稱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活動日期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參與人數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289">
                <a:tc>
                  <a:txBody>
                    <a:bodyPr/>
                    <a:lstStyle/>
                    <a:p>
                      <a:pPr algn="ctr"/>
                      <a:endParaRPr kumimoji="0" lang="zh-TW" alt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素養導向課程與專題探究之關係 	</a:t>
                      </a:r>
                    </a:p>
                    <a:p>
                      <a:pPr algn="ctr"/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1" kern="1200" dirty="0" smtClean="0">
                          <a:effectLst/>
                        </a:rPr>
                        <a:t>108.10.25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13</a:t>
                      </a:r>
                      <a:endParaRPr lang="zh-TW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89">
                <a:tc>
                  <a:txBody>
                    <a:bodyPr/>
                    <a:lstStyle/>
                    <a:p>
                      <a:pPr algn="ctr"/>
                      <a:endParaRPr kumimoji="0" lang="zh-TW" alt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專題探究學習歷程與課程設計（一）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effectLst/>
                        </a:rPr>
                        <a:t>108.11.22</a:t>
                      </a:r>
                      <a:endParaRPr lang="zh-TW" alt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15</a:t>
                      </a:r>
                      <a:endParaRPr lang="zh-TW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289">
                <a:tc>
                  <a:txBody>
                    <a:bodyPr/>
                    <a:lstStyle/>
                    <a:p>
                      <a:pPr algn="ctr"/>
                      <a:endParaRPr kumimoji="0"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專題探究學習歷程與課程設計（二） </a:t>
                      </a:r>
                      <a:endParaRPr kumimoji="0"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altLang="zh-TW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effectLst/>
                        </a:rPr>
                        <a:t>108.12.27</a:t>
                      </a:r>
                      <a:endParaRPr kumimoji="0" lang="en-US" altLang="zh-TW" sz="1800" b="1" kern="12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15</a:t>
                      </a:r>
                      <a:endParaRPr lang="zh-TW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剪去對角線角落矩形 4"/>
          <p:cNvSpPr/>
          <p:nvPr/>
        </p:nvSpPr>
        <p:spPr>
          <a:xfrm rot="866239">
            <a:off x="7064091" y="5575404"/>
            <a:ext cx="1914051" cy="813252"/>
          </a:xfrm>
          <a:prstGeom prst="snip2Diag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tint val="29000"/>
                  <a:satMod val="40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活動</a:t>
            </a:r>
            <a:r>
              <a:rPr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紀錄</a:t>
            </a:r>
          </a:p>
        </p:txBody>
      </p:sp>
    </p:spTree>
    <p:extLst>
      <p:ext uri="{BB962C8B-B14F-4D97-AF65-F5344CB8AC3E}">
        <p14:creationId xmlns:p14="http://schemas.microsoft.com/office/powerpoint/2010/main" val="32739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390" y="3140547"/>
            <a:ext cx="3029408" cy="2275252"/>
          </a:xfrm>
          <a:prstGeom prst="rect">
            <a:avLst/>
          </a:prstGeom>
        </p:spPr>
      </p:pic>
      <p:pic>
        <p:nvPicPr>
          <p:cNvPr id="15" name="圖片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1" y="3165880"/>
            <a:ext cx="2968486" cy="21837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390" y="677465"/>
            <a:ext cx="3029408" cy="2270448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1" y="696317"/>
            <a:ext cx="2981960" cy="2236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0300" y="2578581"/>
            <a:ext cx="27238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solidFill>
                  <a:schemeClr val="bg1"/>
                </a:solidFill>
              </a:rPr>
              <a:t>本校教務主任</a:t>
            </a:r>
            <a:r>
              <a:rPr lang="zh-TW" altLang="zh-TW" dirty="0" smtClean="0">
                <a:solidFill>
                  <a:schemeClr val="bg1"/>
                </a:solidFill>
              </a:rPr>
              <a:t>致</a:t>
            </a:r>
            <a:r>
              <a:rPr lang="zh-TW" altLang="en-US" dirty="0" smtClean="0">
                <a:solidFill>
                  <a:schemeClr val="bg1"/>
                </a:solidFill>
              </a:rPr>
              <a:t>贈紀念品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04143" y="2563455"/>
            <a:ext cx="295465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各校分享素養導向課程近況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8431" y="4980663"/>
            <a:ext cx="203132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各校討論課程發展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1301" y="4941579"/>
            <a:ext cx="341632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solidFill>
                  <a:schemeClr val="bg1"/>
                </a:solidFill>
              </a:rPr>
              <a:t>卯教授參與各校討論並給予指導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95536" y="5733256"/>
            <a:ext cx="8255888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3200" dirty="0">
                <a:solidFill>
                  <a:schemeClr val="tx1"/>
                </a:solidFill>
                <a:effectLst/>
              </a:rPr>
              <a:t>素養導向課程與專題探究之關係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 rot="866239">
            <a:off x="7064091" y="5575404"/>
            <a:ext cx="1914051" cy="813252"/>
          </a:xfrm>
          <a:prstGeom prst="snip2Diag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tint val="29000"/>
                  <a:satMod val="40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活動照片</a:t>
            </a:r>
          </a:p>
        </p:txBody>
      </p:sp>
    </p:spTree>
    <p:extLst>
      <p:ext uri="{BB962C8B-B14F-4D97-AF65-F5344CB8AC3E}">
        <p14:creationId xmlns:p14="http://schemas.microsoft.com/office/powerpoint/2010/main" val="36201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72" y="3222451"/>
            <a:ext cx="2970684" cy="2249634"/>
          </a:xfrm>
          <a:prstGeom prst="rect">
            <a:avLst/>
          </a:prstGeom>
        </p:spPr>
      </p:pic>
      <p:pic>
        <p:nvPicPr>
          <p:cNvPr id="16" name="圖片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9868"/>
            <a:ext cx="2861310" cy="2145665"/>
          </a:xfrm>
          <a:prstGeom prst="rect">
            <a:avLst/>
          </a:prstGeom>
        </p:spPr>
      </p:pic>
      <p:pic>
        <p:nvPicPr>
          <p:cNvPr id="15" name="圖片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84061"/>
            <a:ext cx="2951246" cy="223710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797202"/>
            <a:ext cx="2997960" cy="22500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57758" y="2681113"/>
            <a:ext cx="156966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各組進行討論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7436" y="5106201"/>
            <a:ext cx="27238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卯</a:t>
            </a:r>
            <a:r>
              <a:rPr lang="zh-TW" altLang="en-US" dirty="0" smtClean="0">
                <a:solidFill>
                  <a:schemeClr val="bg1"/>
                </a:solidFill>
              </a:rPr>
              <a:t>教授根據小組討論回饋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192" y="5106201"/>
            <a:ext cx="110799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小組分享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38934" y="2651835"/>
            <a:ext cx="110799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組內分享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95536" y="5733256"/>
            <a:ext cx="8255888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zh-TW" sz="3200" dirty="0" smtClean="0">
                <a:solidFill>
                  <a:schemeClr val="tx1"/>
                </a:solidFill>
                <a:effectLst/>
              </a:rPr>
              <a:t>專題探究學習歷程與課程設計（</a:t>
            </a:r>
            <a:r>
              <a:rPr lang="zh-TW" altLang="en-US" sz="3200" dirty="0" smtClean="0">
                <a:solidFill>
                  <a:schemeClr val="tx1"/>
                </a:solidFill>
                <a:effectLst/>
              </a:rPr>
              <a:t>一</a:t>
            </a:r>
            <a:r>
              <a:rPr lang="zh-TW" altLang="zh-TW" sz="3200" dirty="0" smtClean="0">
                <a:solidFill>
                  <a:schemeClr val="tx1"/>
                </a:solidFill>
                <a:effectLst/>
              </a:rPr>
              <a:t>）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剪去對角線角落矩形 13"/>
          <p:cNvSpPr/>
          <p:nvPr/>
        </p:nvSpPr>
        <p:spPr>
          <a:xfrm rot="866239">
            <a:off x="7064091" y="5575404"/>
            <a:ext cx="1914051" cy="813252"/>
          </a:xfrm>
          <a:prstGeom prst="snip2Diag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tint val="29000"/>
                  <a:satMod val="40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活動照片</a:t>
            </a:r>
          </a:p>
        </p:txBody>
      </p:sp>
    </p:spTree>
    <p:extLst>
      <p:ext uri="{BB962C8B-B14F-4D97-AF65-F5344CB8AC3E}">
        <p14:creationId xmlns:p14="http://schemas.microsoft.com/office/powerpoint/2010/main" val="18820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733256"/>
            <a:ext cx="8255888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chemeClr val="tx1"/>
                </a:solidFill>
                <a:effectLst/>
              </a:rPr>
              <a:t>專題探究學習歷程與課程設計（二）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768157"/>
            <a:ext cx="3096344" cy="232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697" y="763418"/>
            <a:ext cx="3096346" cy="229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439" y="3296565"/>
            <a:ext cx="3081310" cy="230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285296"/>
            <a:ext cx="3096344" cy="23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34633" y="2722256"/>
            <a:ext cx="295465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針對上次回家作業進行討論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92439" y="5142706"/>
            <a:ext cx="180049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卯教授進行回饋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8786" y="2684262"/>
            <a:ext cx="180049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卯</a:t>
            </a:r>
            <a:r>
              <a:rPr lang="zh-TW" altLang="en-US" dirty="0" smtClean="0">
                <a:solidFill>
                  <a:schemeClr val="bg1"/>
                </a:solidFill>
              </a:rPr>
              <a:t>教授進行講解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5285" y="5220980"/>
            <a:ext cx="249299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本校</a:t>
            </a:r>
            <a:r>
              <a:rPr lang="zh-TW" altLang="en-US" dirty="0" smtClean="0">
                <a:solidFill>
                  <a:schemeClr val="bg1"/>
                </a:solidFill>
              </a:rPr>
              <a:t>主任</a:t>
            </a:r>
            <a:r>
              <a:rPr lang="zh-TW" altLang="en-US" dirty="0" smtClean="0">
                <a:solidFill>
                  <a:schemeClr val="bg1"/>
                </a:solidFill>
              </a:rPr>
              <a:t>分享校內</a:t>
            </a:r>
            <a:r>
              <a:rPr lang="zh-TW" altLang="en-US" dirty="0" smtClean="0">
                <a:solidFill>
                  <a:schemeClr val="bg1"/>
                </a:solidFill>
              </a:rPr>
              <a:t>狀況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 rot="866239">
            <a:off x="7064091" y="5575404"/>
            <a:ext cx="1914051" cy="813252"/>
          </a:xfrm>
          <a:prstGeom prst="snip2Diag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tint val="29000"/>
                  <a:satMod val="40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活動照片</a:t>
            </a:r>
          </a:p>
        </p:txBody>
      </p:sp>
    </p:spTree>
    <p:extLst>
      <p:ext uri="{BB962C8B-B14F-4D97-AF65-F5344CB8AC3E}">
        <p14:creationId xmlns:p14="http://schemas.microsoft.com/office/powerpoint/2010/main" val="42138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活動紀錄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982533"/>
              </p:ext>
            </p:extLst>
          </p:nvPr>
        </p:nvGraphicFramePr>
        <p:xfrm>
          <a:off x="539552" y="836712"/>
          <a:ext cx="8147248" cy="446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8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活動名稱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活動日期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參與人數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辦理學校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352">
                <a:tc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「課程計畫審議分析報告」</a:t>
                      </a:r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講座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108.9.23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21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麗山國中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談自造教育與科技</a:t>
                      </a:r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講座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108.10.14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明湖國中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3"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「競爭型計畫參選經驗分享」</a:t>
                      </a:r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講座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108.11.18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三民國中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335"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「危機處理與公共關係」</a:t>
                      </a:r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講座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108.12.16</a:t>
                      </a:r>
                      <a:endParaRPr kumimoji="0" lang="en-US" altLang="zh-TW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西湖國中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236"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「素養導向評量實務」</a:t>
                      </a:r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講座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109.1.13</a:t>
                      </a:r>
                      <a:endParaRPr kumimoji="0" lang="en-US" altLang="zh-TW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en-US" altLang="zh-TW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內湖國中</a:t>
                      </a:r>
                      <a:endParaRPr kumimoji="0" lang="zh-TW" altLang="en-US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46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6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" y="5366183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活動照片</a:t>
            </a:r>
            <a:r>
              <a:rPr lang="en-US" altLang="zh-TW" dirty="0" smtClean="0"/>
              <a:t>:</a:t>
            </a:r>
            <a:r>
              <a:rPr lang="zh-TW" altLang="en-US" dirty="0" smtClean="0">
                <a:solidFill>
                  <a:schemeClr val="dk1"/>
                </a:solidFill>
              </a:rPr>
              <a:t>「</a:t>
            </a:r>
            <a:r>
              <a:rPr lang="zh-TW" altLang="en-US" dirty="0">
                <a:solidFill>
                  <a:schemeClr val="dk1"/>
                </a:solidFill>
                <a:effectLst/>
              </a:rPr>
              <a:t>課程計畫審議分析報告</a:t>
            </a:r>
            <a:r>
              <a:rPr lang="zh-TW" altLang="en-US" dirty="0" smtClean="0">
                <a:solidFill>
                  <a:schemeClr val="dk1"/>
                </a:solidFill>
              </a:rPr>
              <a:t>」</a:t>
            </a:r>
            <a:r>
              <a:rPr lang="zh-TW" altLang="en-US" dirty="0">
                <a:solidFill>
                  <a:schemeClr val="dk1"/>
                </a:solidFill>
              </a:rPr>
              <a:t>講座</a:t>
            </a:r>
            <a:endParaRPr lang="zh-TW" altLang="en-US" dirty="0"/>
          </a:p>
        </p:txBody>
      </p:sp>
      <p:pic>
        <p:nvPicPr>
          <p:cNvPr id="15" name="圖片 14" descr="C:\Users\t408\Downloads\2458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6698" r="2589" b="20056"/>
          <a:stretch/>
        </p:blipFill>
        <p:spPr bwMode="auto">
          <a:xfrm>
            <a:off x="1533110" y="764704"/>
            <a:ext cx="2906007" cy="2368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>
          <a:xfrm>
            <a:off x="2450724" y="2780114"/>
            <a:ext cx="110799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/>
              <a:t>主席致詞</a:t>
            </a:r>
          </a:p>
        </p:txBody>
      </p:sp>
      <p:pic>
        <p:nvPicPr>
          <p:cNvPr id="17" name="圖片 16" descr="C:\Users\t408\Downloads\2458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26542" r="5502" b="16576"/>
          <a:stretch/>
        </p:blipFill>
        <p:spPr bwMode="auto">
          <a:xfrm>
            <a:off x="4932040" y="764704"/>
            <a:ext cx="2880320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矩形 17"/>
          <p:cNvSpPr/>
          <p:nvPr/>
        </p:nvSpPr>
        <p:spPr>
          <a:xfrm>
            <a:off x="5796136" y="2722712"/>
            <a:ext cx="15696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蔡實督學勉勵</a:t>
            </a:r>
            <a:endParaRPr lang="zh-TW" altLang="en-US" dirty="0"/>
          </a:p>
        </p:txBody>
      </p:sp>
      <p:pic>
        <p:nvPicPr>
          <p:cNvPr id="19" name="圖片 18" descr="C:\Users\t408\Downloads\2458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10" y="3501008"/>
            <a:ext cx="29432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9"/>
          <p:cNvSpPr/>
          <p:nvPr/>
        </p:nvSpPr>
        <p:spPr>
          <a:xfrm>
            <a:off x="1758227" y="5373169"/>
            <a:ext cx="249299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課程計畫審議分析報</a:t>
            </a:r>
            <a:r>
              <a:rPr lang="zh-TW" altLang="en-US" dirty="0"/>
              <a:t>告</a:t>
            </a:r>
            <a:endParaRPr lang="zh-TW" altLang="en-US" dirty="0"/>
          </a:p>
        </p:txBody>
      </p:sp>
      <p:pic>
        <p:nvPicPr>
          <p:cNvPr id="21" name="圖片 20" descr="C:\Users\t408\Downloads\2458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18" y="3478750"/>
            <a:ext cx="3024336" cy="2162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矩形 21"/>
          <p:cNvSpPr/>
          <p:nvPr/>
        </p:nvSpPr>
        <p:spPr>
          <a:xfrm>
            <a:off x="5010074" y="5345088"/>
            <a:ext cx="272382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說明課程計畫的注意事項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17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510" y="5518091"/>
            <a:ext cx="8183880" cy="1051560"/>
          </a:xfrm>
        </p:spPr>
        <p:txBody>
          <a:bodyPr>
            <a:normAutofit/>
          </a:bodyPr>
          <a:lstStyle/>
          <a:p>
            <a:r>
              <a:rPr lang="zh-TW" altLang="en-US" dirty="0"/>
              <a:t>活動照片</a:t>
            </a:r>
            <a:r>
              <a:rPr lang="en-US" altLang="zh-TW" dirty="0"/>
              <a:t>: </a:t>
            </a:r>
            <a:r>
              <a:rPr lang="zh-TW" altLang="en-US" dirty="0" smtClean="0">
                <a:solidFill>
                  <a:schemeClr val="dk1"/>
                </a:solidFill>
                <a:effectLst/>
              </a:rPr>
              <a:t>「</a:t>
            </a:r>
            <a:r>
              <a:rPr lang="zh-TW" altLang="en-US" dirty="0">
                <a:solidFill>
                  <a:schemeClr val="dk1"/>
                </a:solidFill>
              </a:rPr>
              <a:t>談自造教育與科技</a:t>
            </a:r>
            <a:r>
              <a:rPr lang="zh-TW" altLang="en-US" dirty="0" smtClean="0">
                <a:solidFill>
                  <a:schemeClr val="dk1"/>
                </a:solidFill>
                <a:effectLst/>
              </a:rPr>
              <a:t>」</a:t>
            </a:r>
            <a:r>
              <a:rPr lang="zh-TW" altLang="en-US" dirty="0" smtClean="0">
                <a:solidFill>
                  <a:schemeClr val="dk1"/>
                </a:solidFill>
              </a:rPr>
              <a:t>講座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582960"/>
            <a:ext cx="3351969" cy="251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645334"/>
            <a:ext cx="3200290" cy="238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225" y="3392899"/>
            <a:ext cx="3240360" cy="237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6732" y="3392898"/>
            <a:ext cx="3264100" cy="237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37602" y="2784284"/>
            <a:ext cx="110799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主席致詞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86297" y="2677184"/>
            <a:ext cx="272382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李美惠主任說明課程內容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31742" y="5455525"/>
            <a:ext cx="203132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各校夥伴動手操作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106490" y="5466218"/>
            <a:ext cx="15696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各校意見交流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06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36" y="3299445"/>
            <a:ext cx="3273264" cy="24338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03" y="3337502"/>
            <a:ext cx="3246639" cy="23957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80925"/>
            <a:ext cx="3224748" cy="24020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" y="5301208"/>
            <a:ext cx="8183880" cy="1051560"/>
          </a:xfrm>
        </p:spPr>
        <p:txBody>
          <a:bodyPr>
            <a:normAutofit/>
          </a:bodyPr>
          <a:lstStyle/>
          <a:p>
            <a:r>
              <a:rPr lang="zh-TW" altLang="en-US" sz="2500" dirty="0"/>
              <a:t>活動照片</a:t>
            </a:r>
            <a:r>
              <a:rPr lang="en-US" altLang="zh-TW" sz="2500" dirty="0" smtClean="0"/>
              <a:t>:</a:t>
            </a:r>
            <a:r>
              <a:rPr lang="zh-TW" altLang="en-US" sz="2500" dirty="0" smtClean="0">
                <a:solidFill>
                  <a:schemeClr val="dk1"/>
                </a:solidFill>
              </a:rPr>
              <a:t>「</a:t>
            </a:r>
            <a:r>
              <a:rPr lang="zh-TW" altLang="en-US" sz="2500" dirty="0">
                <a:solidFill>
                  <a:schemeClr val="dk1"/>
                </a:solidFill>
              </a:rPr>
              <a:t>競爭型計畫參選經驗分享</a:t>
            </a:r>
            <a:r>
              <a:rPr lang="zh-TW" altLang="en-US" sz="2500" dirty="0" smtClean="0">
                <a:solidFill>
                  <a:schemeClr val="dk1"/>
                </a:solidFill>
              </a:rPr>
              <a:t>」</a:t>
            </a:r>
            <a:r>
              <a:rPr lang="zh-TW" altLang="en-US" sz="2500" dirty="0">
                <a:solidFill>
                  <a:schemeClr val="dk1"/>
                </a:solidFill>
              </a:rPr>
              <a:t>講座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54" y="764704"/>
            <a:ext cx="3224584" cy="24020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17925" y="2855653"/>
            <a:ext cx="110799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zh-TW" altLang="en-US" dirty="0" smtClean="0"/>
              <a:t>主席致詞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25427" y="5485874"/>
            <a:ext cx="249299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徐主任競爭型計畫分享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96136" y="2855653"/>
            <a:ext cx="180049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莊校長介紹講座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81580" y="5474715"/>
            <a:ext cx="15696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參加夥伴合照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2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" y="5394456"/>
            <a:ext cx="8183880" cy="1051560"/>
          </a:xfrm>
        </p:spPr>
        <p:txBody>
          <a:bodyPr/>
          <a:lstStyle/>
          <a:p>
            <a:r>
              <a:rPr lang="zh-TW" altLang="en-US" dirty="0"/>
              <a:t>活動照片</a:t>
            </a:r>
            <a:r>
              <a:rPr lang="en-US" altLang="zh-TW" dirty="0" smtClean="0"/>
              <a:t>:</a:t>
            </a:r>
            <a:r>
              <a:rPr lang="zh-TW" altLang="en-US" sz="3200" dirty="0">
                <a:solidFill>
                  <a:schemeClr val="dk1"/>
                </a:solidFill>
              </a:rPr>
              <a:t> 「危機處理與公共關係」</a:t>
            </a:r>
            <a:r>
              <a:rPr lang="zh-TW" altLang="en-US" sz="3200" dirty="0">
                <a:solidFill>
                  <a:schemeClr val="dk1"/>
                </a:solidFill>
              </a:rPr>
              <a:t>講座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64" y="949287"/>
            <a:ext cx="3703783" cy="21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880328"/>
            <a:ext cx="3168352" cy="228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544" y="3335896"/>
            <a:ext cx="3168352" cy="22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486139"/>
            <a:ext cx="3797055" cy="20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102386" y="2795157"/>
            <a:ext cx="133882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蔡督學</a:t>
            </a:r>
            <a:r>
              <a:rPr lang="zh-TW" altLang="en-US" dirty="0"/>
              <a:t>致詞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76056" y="2883247"/>
            <a:ext cx="2723823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陳順和校長分享危機處理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35696" y="5377987"/>
            <a:ext cx="22621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陳順和校長數據分析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34941" y="5311616"/>
            <a:ext cx="110799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全體合影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2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41" y="3511023"/>
            <a:ext cx="2892287" cy="21692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0" y="3511023"/>
            <a:ext cx="2895652" cy="217173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8" y="909126"/>
            <a:ext cx="3052258" cy="228919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4906"/>
            <a:ext cx="2808312" cy="21062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" y="5301208"/>
            <a:ext cx="8183880" cy="1051560"/>
          </a:xfrm>
        </p:spPr>
        <p:txBody>
          <a:bodyPr>
            <a:normAutofit/>
          </a:bodyPr>
          <a:lstStyle/>
          <a:p>
            <a:r>
              <a:rPr lang="zh-TW" altLang="en-US" sz="2500" dirty="0"/>
              <a:t>活動照片</a:t>
            </a:r>
            <a:r>
              <a:rPr lang="en-US" altLang="zh-TW" sz="2500" dirty="0" smtClean="0"/>
              <a:t>:</a:t>
            </a:r>
            <a:r>
              <a:rPr lang="zh-TW" altLang="en-US" sz="2500" dirty="0" smtClean="0">
                <a:solidFill>
                  <a:schemeClr val="dk1"/>
                </a:solidFill>
              </a:rPr>
              <a:t>「</a:t>
            </a:r>
            <a:r>
              <a:rPr lang="zh-TW" altLang="en-US" sz="2500" dirty="0" smtClean="0">
                <a:solidFill>
                  <a:schemeClr val="dk1"/>
                </a:solidFill>
              </a:rPr>
              <a:t>素養導向評量實務</a:t>
            </a:r>
            <a:r>
              <a:rPr lang="zh-TW" altLang="en-US" sz="2500" dirty="0" smtClean="0">
                <a:solidFill>
                  <a:schemeClr val="dk1"/>
                </a:solidFill>
              </a:rPr>
              <a:t>」</a:t>
            </a:r>
            <a:r>
              <a:rPr lang="zh-TW" altLang="en-US" sz="2500" dirty="0">
                <a:solidFill>
                  <a:schemeClr val="dk1"/>
                </a:solidFill>
              </a:rPr>
              <a:t>講座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2863603"/>
            <a:ext cx="341632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zh-TW" altLang="en-US" dirty="0" smtClean="0"/>
              <a:t>王儷芬校長介紹講座蘇健倫老師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2245" y="5246494"/>
            <a:ext cx="2723823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講解素養導向命題與探究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實作流程分享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21403" y="3021140"/>
            <a:ext cx="249299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蘇健倫老師與師長交流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01250" y="5193749"/>
            <a:ext cx="2954655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素養導向試題情境脈絡分析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題組製作步驟分享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24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成效</a:t>
            </a:r>
            <a:r>
              <a:rPr lang="zh-TW" altLang="en-US" dirty="0" smtClean="0"/>
              <a:t>評估</a:t>
            </a:r>
            <a:r>
              <a:rPr lang="en-US" altLang="zh-TW" dirty="0" smtClean="0"/>
              <a:t>:</a:t>
            </a:r>
            <a:r>
              <a:rPr lang="zh-TW" altLang="en-US" dirty="0">
                <a:solidFill>
                  <a:schemeClr val="dk1"/>
                </a:solidFill>
              </a:rPr>
              <a:t> 「</a:t>
            </a:r>
            <a:r>
              <a:rPr lang="zh-TW" altLang="zh-TW" dirty="0">
                <a:solidFill>
                  <a:schemeClr val="dk1"/>
                </a:solidFill>
              </a:rPr>
              <a:t>談</a:t>
            </a:r>
            <a:r>
              <a:rPr lang="en-US" altLang="zh-TW" dirty="0">
                <a:solidFill>
                  <a:schemeClr val="dk1"/>
                </a:solidFill>
              </a:rPr>
              <a:t>108</a:t>
            </a:r>
            <a:r>
              <a:rPr lang="zh-TW" altLang="zh-TW" dirty="0">
                <a:solidFill>
                  <a:schemeClr val="dk1"/>
                </a:solidFill>
              </a:rPr>
              <a:t>課綱彈性課程</a:t>
            </a:r>
            <a:r>
              <a:rPr lang="zh-TW" altLang="en-US" dirty="0">
                <a:solidFill>
                  <a:schemeClr val="dk1"/>
                </a:solidFill>
              </a:rPr>
              <a:t>」講座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663" y="1098533"/>
            <a:ext cx="4492468" cy="410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4873" y="2969548"/>
            <a:ext cx="4158581" cy="22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成效評估</a:t>
            </a:r>
            <a:r>
              <a:rPr lang="en-US" altLang="zh-TW" dirty="0" smtClean="0"/>
              <a:t>:</a:t>
            </a:r>
            <a:r>
              <a:rPr lang="zh-TW" altLang="en-US" sz="3200" dirty="0" smtClean="0">
                <a:solidFill>
                  <a:schemeClr val="dk1"/>
                </a:solidFill>
                <a:effectLst/>
              </a:rPr>
              <a:t> 「</a:t>
            </a:r>
            <a:r>
              <a:rPr lang="zh-TW" altLang="en-US" sz="3200" dirty="0">
                <a:solidFill>
                  <a:schemeClr val="dk1"/>
                </a:solidFill>
              </a:rPr>
              <a:t>談自造教育與科技</a:t>
            </a:r>
            <a:r>
              <a:rPr lang="zh-TW" altLang="en-US" sz="3200" dirty="0" smtClean="0">
                <a:solidFill>
                  <a:schemeClr val="dk1"/>
                </a:solidFill>
                <a:effectLst/>
              </a:rPr>
              <a:t>」</a:t>
            </a:r>
            <a:r>
              <a:rPr lang="zh-TW" altLang="en-US" sz="3200" dirty="0" smtClean="0">
                <a:solidFill>
                  <a:schemeClr val="dk1"/>
                </a:solidFill>
              </a:rPr>
              <a:t>講座</a:t>
            </a:r>
            <a:endParaRPr lang="zh-TW" altLang="en-US" sz="3200" dirty="0">
              <a:solidFill>
                <a:schemeClr val="dk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864" y="1098533"/>
            <a:ext cx="4319152" cy="410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089586"/>
            <a:ext cx="4158581" cy="209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1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887</TotalTime>
  <Words>427</Words>
  <Application>Microsoft Office PowerPoint</Application>
  <PresentationFormat>如螢幕大小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微軟正黑體</vt:lpstr>
      <vt:lpstr>Verdana</vt:lpstr>
      <vt:lpstr>Wingdings 2</vt:lpstr>
      <vt:lpstr>觀點</vt:lpstr>
      <vt:lpstr>第8群組 活動成果報告  </vt:lpstr>
      <vt:lpstr>活動紀錄</vt:lpstr>
      <vt:lpstr>活動照片:「課程計畫審議分析報告」講座</vt:lpstr>
      <vt:lpstr>活動照片: 「談自造教育與科技」講座</vt:lpstr>
      <vt:lpstr>活動照片:「競爭型計畫參選經驗分享」講座</vt:lpstr>
      <vt:lpstr>活動照片: 「危機處理與公共關係」講座</vt:lpstr>
      <vt:lpstr>活動照片:「素養導向評量實務」講座</vt:lpstr>
      <vt:lpstr>成效評估: 「談108課綱彈性課程」講座</vt:lpstr>
      <vt:lpstr>成效評估: 「談自造教育與科技」講座</vt:lpstr>
      <vt:lpstr>成效評估:「競爭型計畫參選經驗分享」講座</vt:lpstr>
      <vt:lpstr>成效評估: 「危機處理與公共關係」講座</vt:lpstr>
      <vt:lpstr>成效評估: 「素養導向評量實務」講座</vt:lpstr>
      <vt:lpstr>教學推動專題探究社群協作 工作坊研習成果報告</vt:lpstr>
      <vt:lpstr>PowerPoint 簡報</vt:lpstr>
      <vt:lpstr>PowerPoint 簡報</vt:lpstr>
      <vt:lpstr>PowerPoint 簡報</vt:lpstr>
      <vt:lpstr>專題探究學習歷程與課程設計（二）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第8群組 活動成果報告</dc:title>
  <dc:creator>t617王碧玲</dc:creator>
  <cp:lastModifiedBy>t638林佳臻</cp:lastModifiedBy>
  <cp:revision>40</cp:revision>
  <dcterms:created xsi:type="dcterms:W3CDTF">2019-01-04T03:13:33Z</dcterms:created>
  <dcterms:modified xsi:type="dcterms:W3CDTF">2020-03-09T08:04:04Z</dcterms:modified>
</cp:coreProperties>
</file>