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344" r:id="rId4"/>
    <p:sldId id="297" r:id="rId5"/>
    <p:sldId id="299" r:id="rId6"/>
    <p:sldId id="257" r:id="rId7"/>
    <p:sldId id="338" r:id="rId8"/>
    <p:sldId id="341" r:id="rId9"/>
    <p:sldId id="339" r:id="rId10"/>
    <p:sldId id="342" r:id="rId11"/>
    <p:sldId id="345" r:id="rId12"/>
    <p:sldId id="343" r:id="rId13"/>
    <p:sldId id="286" r:id="rId14"/>
    <p:sldId id="346" r:id="rId15"/>
    <p:sldId id="282" r:id="rId16"/>
    <p:sldId id="288" r:id="rId17"/>
    <p:sldId id="291" r:id="rId18"/>
    <p:sldId id="293" r:id="rId19"/>
    <p:sldId id="294" r:id="rId20"/>
    <p:sldId id="259" r:id="rId21"/>
    <p:sldId id="300" r:id="rId22"/>
    <p:sldId id="305" r:id="rId23"/>
    <p:sldId id="306" r:id="rId24"/>
    <p:sldId id="331" r:id="rId25"/>
    <p:sldId id="301" r:id="rId26"/>
    <p:sldId id="308" r:id="rId27"/>
    <p:sldId id="333" r:id="rId28"/>
    <p:sldId id="266" r:id="rId29"/>
    <p:sldId id="309" r:id="rId30"/>
    <p:sldId id="304" r:id="rId31"/>
    <p:sldId id="336" r:id="rId32"/>
    <p:sldId id="310" r:id="rId33"/>
    <p:sldId id="302" r:id="rId34"/>
    <p:sldId id="311" r:id="rId35"/>
    <p:sldId id="307" r:id="rId36"/>
    <p:sldId id="332" r:id="rId37"/>
    <p:sldId id="312" r:id="rId38"/>
    <p:sldId id="340" r:id="rId39"/>
    <p:sldId id="323" r:id="rId40"/>
    <p:sldId id="322" r:id="rId41"/>
    <p:sldId id="321" r:id="rId42"/>
    <p:sldId id="320" r:id="rId43"/>
    <p:sldId id="334" r:id="rId44"/>
    <p:sldId id="337" r:id="rId45"/>
    <p:sldId id="326" r:id="rId46"/>
    <p:sldId id="325" r:id="rId47"/>
    <p:sldId id="329" r:id="rId48"/>
    <p:sldId id="328" r:id="rId49"/>
    <p:sldId id="327" r:id="rId50"/>
    <p:sldId id="298" r:id="rId51"/>
    <p:sldId id="277" r:id="rId52"/>
  </p:sldIdLst>
  <p:sldSz cx="12192000" cy="6858000"/>
  <p:notesSz cx="6858000" cy="9144000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CC"/>
    <a:srgbClr val="E66914"/>
    <a:srgbClr val="FF6600"/>
    <a:srgbClr val="3366FF"/>
    <a:srgbClr val="FF5050"/>
    <a:srgbClr val="3333FF"/>
    <a:srgbClr val="FF99CC"/>
    <a:srgbClr val="B81AAD"/>
    <a:srgbClr val="50A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1" autoAdjust="0"/>
    <p:restoredTop sz="94660"/>
  </p:normalViewPr>
  <p:slideViewPr>
    <p:cSldViewPr snapToGrid="0">
      <p:cViewPr varScale="1">
        <p:scale>
          <a:sx n="89" d="100"/>
          <a:sy n="89" d="100"/>
        </p:scale>
        <p:origin x="5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[課發會及社群成員.xlsx]工作表3!樞紐分析表13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/>
              <a:t>計數 </a:t>
            </a:r>
            <a:r>
              <a:rPr lang="en-US" altLang="zh-TW"/>
              <a:t>- </a:t>
            </a:r>
            <a:r>
              <a:rPr lang="zh-TW" altLang="en-US"/>
              <a:t>國文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工作表3!$B$3</c:f>
              <c:strCache>
                <c:ptCount val="1"/>
                <c:pt idx="0">
                  <c:v>合計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工作表3!$A$4:$A$10</c:f>
              <c:strCache>
                <c:ptCount val="7"/>
                <c:pt idx="0">
                  <c:v>公民</c:v>
                </c:pt>
                <c:pt idx="1">
                  <c:v>英文</c:v>
                </c:pt>
                <c:pt idx="2">
                  <c:v>家政</c:v>
                </c:pt>
                <c:pt idx="3">
                  <c:v>健體領域</c:v>
                </c:pt>
                <c:pt idx="4">
                  <c:v>國文</c:v>
                </c:pt>
                <c:pt idx="5">
                  <c:v>教務處</c:v>
                </c:pt>
                <c:pt idx="6">
                  <c:v>綜合領域</c:v>
                </c:pt>
              </c:strCache>
            </c:strRef>
          </c:cat>
          <c:val>
            <c:numRef>
              <c:f>工作表3!$B$4:$B$10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2986496"/>
        <c:axId val="332988848"/>
      </c:barChart>
      <c:catAx>
        <c:axId val="33298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32988848"/>
        <c:crosses val="autoZero"/>
        <c:auto val="1"/>
        <c:lblAlgn val="ctr"/>
        <c:lblOffset val="100"/>
        <c:noMultiLvlLbl val="0"/>
      </c:catAx>
      <c:valAx>
        <c:axId val="33298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332986496"/>
        <c:crosses val="autoZero"/>
        <c:crossBetween val="between"/>
      </c:valAx>
      <c:spPr>
        <a:noFill/>
        <a:ln w="57150">
          <a:solidFill>
            <a:srgbClr val="70AD47">
              <a:lumMod val="75000"/>
            </a:srgb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99A73-0097-48B1-8197-3D5693CBCBAB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0F6CD-925D-488C-A69D-1F0F4203B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26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93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616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135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050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95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970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74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034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7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74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12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34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312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10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67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419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382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13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16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557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650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415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57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616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41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55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163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97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44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20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664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0F6CD-925D-488C-A69D-1F0F4203BB9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58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76C56B2-C714-4AD3-9AC2-A329EABF8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71436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220DB1A-DED3-440B-9D77-AF127009D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A6018B0-3D9E-4451-821F-E91308EB4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9B14FD1-EB2F-4EFA-B3D2-EF7D94860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1C8CEE-1706-4479-A59B-FCA017E9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07425E-9DDF-4422-AA3D-5A192908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3C1EE2-68B6-4A1F-91AD-94BBAAC5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598595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1CC912-D33A-40EB-AF3D-F50C1D0C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D8FEA1B-51B7-49E4-8A10-8618056E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F526736-09D0-4A6A-BC89-05A1FA66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592CCCE-9D1B-4463-8197-ED577469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6E8D6B-0E19-4698-8525-94EAE317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4106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24B57DC-2143-4BCB-894A-DF9F6D585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6BEAFDC-A5AD-4119-A1FB-E84E44DCE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6715764-C1B5-4D9C-8C0E-4F6DBF95D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459523-A741-474D-B7D6-EFDF368C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697934-6942-462B-B8F7-EA007A8A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478281"/>
      </p:ext>
    </p:extLst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66DDC37-A61B-48CC-8C3A-7E31E12F7C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476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66DDC37-A61B-48CC-8C3A-7E31E12F7C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 userDrawn="1"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259759171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5C8B34-E9B2-4163-BA12-6D3F7EA6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24C996A-4645-41BA-A7AF-8F7B3E1C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EA8A82-6216-4A09-8A7C-F32C4475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E049552-D90D-4219-80B7-3A673167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BC8EE89-E1E3-4BBC-8277-B71A86A4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66360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E7A3AA-0420-4525-8DF1-AC007945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9CBB450-A7D3-4C3C-B7C3-C13E352F1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17157D3-59A7-422C-9F27-1FC5B715C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C8A770-3BC6-4C7F-A175-BDCC2F53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2FA2586-90CA-4DC1-B772-2694D19B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15C77F8-993D-47B6-9FB9-9138C4A1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966503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F699DE-746C-49E2-85E8-1DCAEAB2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6D47DE-6193-4BA4-B905-C55FAFD30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CBD07D1-E9C7-4D97-8813-677AD9216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A0902EC-BABB-4CF7-A1A3-03F7903A2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4C3DB8A-9E37-4040-9CBE-0F8F4003E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0B6F152-5202-4192-80BC-37FC0996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E887412-F307-4DA3-8F83-0AFA3B8E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1FC945E-7B85-4BBA-A074-1E2D1554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840701"/>
      </p:ext>
    </p:extLst>
  </p:cSld>
  <p:clrMapOvr>
    <a:masterClrMapping/>
  </p:clrMapOvr>
  <p:transition spd="med" advClick="0" advTm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7A3D3BC-4A04-4390-A3B8-F04606F55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9F6CC0E-DD9F-4727-B7ED-EE35C1C0D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790846C-4D7B-4D88-AE3C-062B180C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36AFBDC-7070-4497-9EF1-75B2224A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937346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F9C1CD3-C8EE-4379-BB57-2446326BB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5D8BD52-511D-4464-A924-6D461420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15346BE-D50D-4381-9EF7-3807C7FC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42690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E1DFF8-A7D9-48A0-9EAE-75DA08A5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D126B9-FCA1-4EBC-BCD1-DE68DE78E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65562D9-C411-4772-854D-F64E694E8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AD6FE58-BA06-4687-B639-1591D5BA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1D799CB-1F23-4909-9162-7ED1EC5C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A48E0E7-96B9-4845-9432-025059C7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35393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2D7DFB0-39F8-4950-BB31-87D69D7F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BF22EA1-9DCF-44C1-AA63-5A9E93992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77302E-4E14-43EA-87ED-03C064588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E3C87-DEAF-4467-9B88-FB35CDA2289E}" type="datetimeFigureOut">
              <a:rPr lang="zh-CN" altLang="en-US" smtClean="0"/>
              <a:t>2022/5/24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F433D1-7641-4A04-B9FB-B51163CA5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21C07DD-9B67-431D-81DB-8FF2AABC0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290EC-172C-4650-839E-6E570F8F4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93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 advClick="0" advTm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atimes.com/realtimenews/20211205001330-260402?chdtv" TargetMode="External"/><Relationship Id="rId2" Type="http://schemas.openxmlformats.org/officeDocument/2006/relationships/hyperlink" Target="https://law.moj.gov.tw/LawClass/LawAll.aspx?pcode=d005007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1.emf"/><Relationship Id="rId3" Type="http://schemas.openxmlformats.org/officeDocument/2006/relationships/image" Target="../media/image16.png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4.emf"/><Relationship Id="rId5" Type="http://schemas.openxmlformats.org/officeDocument/2006/relationships/image" Target="../media/image18.png"/><Relationship Id="rId10" Type="http://schemas.openxmlformats.org/officeDocument/2006/relationships/image" Target="../media/image9.emf"/><Relationship Id="rId4" Type="http://schemas.openxmlformats.org/officeDocument/2006/relationships/image" Target="../media/image17.png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14.emf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14.emf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6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.emf"/><Relationship Id="rId5" Type="http://schemas.openxmlformats.org/officeDocument/2006/relationships/image" Target="../media/image18.png"/><Relationship Id="rId10" Type="http://schemas.openxmlformats.org/officeDocument/2006/relationships/image" Target="../media/image10.emf"/><Relationship Id="rId4" Type="http://schemas.openxmlformats.org/officeDocument/2006/relationships/image" Target="../media/image17.png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9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1.emf"/><Relationship Id="rId3" Type="http://schemas.openxmlformats.org/officeDocument/2006/relationships/image" Target="../media/image16.png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4.emf"/><Relationship Id="rId5" Type="http://schemas.openxmlformats.org/officeDocument/2006/relationships/image" Target="../media/image18.png"/><Relationship Id="rId10" Type="http://schemas.openxmlformats.org/officeDocument/2006/relationships/image" Target="../media/image9.emf"/><Relationship Id="rId4" Type="http://schemas.openxmlformats.org/officeDocument/2006/relationships/image" Target="../media/image17.png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11" Type="http://schemas.openxmlformats.org/officeDocument/2006/relationships/image" Target="../media/image74.png"/><Relationship Id="rId5" Type="http://schemas.openxmlformats.org/officeDocument/2006/relationships/image" Target="../media/image47.emf"/><Relationship Id="rId10" Type="http://schemas.openxmlformats.org/officeDocument/2006/relationships/image" Target="../media/image73.png"/><Relationship Id="rId4" Type="http://schemas.openxmlformats.org/officeDocument/2006/relationships/image" Target="../media/image14.emf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11" Type="http://schemas.openxmlformats.org/officeDocument/2006/relationships/image" Target="../media/image90.jpeg"/><Relationship Id="rId5" Type="http://schemas.openxmlformats.org/officeDocument/2006/relationships/image" Target="../media/image47.emf"/><Relationship Id="rId10" Type="http://schemas.openxmlformats.org/officeDocument/2006/relationships/image" Target="../media/image89.jpeg"/><Relationship Id="rId4" Type="http://schemas.openxmlformats.org/officeDocument/2006/relationships/image" Target="../media/image14.emf"/><Relationship Id="rId9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11" Type="http://schemas.openxmlformats.org/officeDocument/2006/relationships/image" Target="../media/image95.jpeg"/><Relationship Id="rId5" Type="http://schemas.openxmlformats.org/officeDocument/2006/relationships/image" Target="../media/image47.emf"/><Relationship Id="rId10" Type="http://schemas.openxmlformats.org/officeDocument/2006/relationships/image" Target="../media/image94.jpeg"/><Relationship Id="rId4" Type="http://schemas.openxmlformats.org/officeDocument/2006/relationships/image" Target="../media/image14.emf"/><Relationship Id="rId9" Type="http://schemas.openxmlformats.org/officeDocument/2006/relationships/image" Target="../media/image93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Relationship Id="rId9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25.emf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9.png"/><Relationship Id="rId10" Type="http://schemas.openxmlformats.org/officeDocument/2006/relationships/image" Target="../media/image22.emf"/><Relationship Id="rId4" Type="http://schemas.openxmlformats.org/officeDocument/2006/relationships/image" Target="../media/image3.png"/><Relationship Id="rId9" Type="http://schemas.openxmlformats.org/officeDocument/2006/relationships/image" Target="../media/image21.emf"/><Relationship Id="rId1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黑色, 服装&#10;&#10;已生成高可信度的说明">
            <a:extLst>
              <a:ext uri="{FF2B5EF4-FFF2-40B4-BE49-F238E27FC236}">
                <a16:creationId xmlns="" xmlns:a16="http://schemas.microsoft.com/office/drawing/2014/main" id="{923112D9-14DF-4841-85B9-205D7215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26" y="4717341"/>
            <a:ext cx="1199083" cy="164873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964597DC-50FB-43FB-95EA-2862BF6A1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0" y="4838066"/>
            <a:ext cx="1279701" cy="146567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3CC197D3-B610-47F5-8966-99645DF5A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891" y="408359"/>
            <a:ext cx="1471986" cy="1460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80A90CD-C18B-4A64-9483-646DD9A3E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0" y="514945"/>
            <a:ext cx="3017452" cy="21657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9A09B65-CB56-4914-A946-7F7D0EB53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6309" y="4100364"/>
            <a:ext cx="2174851" cy="19043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1FC9BC9-5B31-4A3B-8FF6-F1F3B5A39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234" y="2307750"/>
            <a:ext cx="1023188" cy="947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5168FE0-729C-447B-8CC5-7A90BF0376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7509" y="2086512"/>
            <a:ext cx="860625" cy="8131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86C5D5A-3D0A-4793-9B12-9AF21CECE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75" y="155744"/>
            <a:ext cx="1357875" cy="11862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D5EAD0C-17BE-4B6A-BC8A-E52D18BFD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94" y="5585783"/>
            <a:ext cx="4513500" cy="6027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E808C67-BDC3-4FF4-BF70-14C6D0D369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3687" y="5828600"/>
            <a:ext cx="4456125" cy="516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5BD1986-089B-43B1-BAA3-EF89F5DDED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669260" y="5828600"/>
            <a:ext cx="3676499" cy="49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3052FD9-31DD-4709-9C37-EF61C89EDA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1244" y="6330214"/>
            <a:ext cx="3133172" cy="3632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7DD38D4-880D-466C-A4E2-4F2A9B7D1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7883" y="6406402"/>
            <a:ext cx="3133172" cy="363230"/>
          </a:xfrm>
          <a:prstGeom prst="rect">
            <a:avLst/>
          </a:prstGeom>
        </p:spPr>
      </p:pic>
      <p:pic>
        <p:nvPicPr>
          <p:cNvPr id="24" name="图片 23" descr="图片包含 照片&#10;&#10;已生成极高可信度的说明">
            <a:extLst>
              <a:ext uri="{FF2B5EF4-FFF2-40B4-BE49-F238E27FC236}">
                <a16:creationId xmlns="" xmlns:a16="http://schemas.microsoft.com/office/drawing/2014/main" id="{D21B9FCE-FC79-4DAB-8900-466F05DB89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92" y="3922825"/>
            <a:ext cx="2213985" cy="304673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6479C70-D05A-4363-B46D-68B7F0078CA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79512" y="1100945"/>
            <a:ext cx="4542247" cy="298898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182E20DD-766E-4359-8469-4D27753C5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50709">
            <a:off x="8177044" y="2443275"/>
            <a:ext cx="2141473" cy="250076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537BD73-D44C-45C8-8E9A-9ABA499D8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061" y="3569650"/>
            <a:ext cx="1293458" cy="11972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080554A-C7A4-4927-8117-8DABADADD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800" y="4242897"/>
            <a:ext cx="1023188" cy="9471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6AE2AFD0-AF74-4223-9164-71128C5EC1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92" y="4624067"/>
            <a:ext cx="843183" cy="73662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8538845-FFCC-41A2-8DB3-48EF1CBBE0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9607" y="514945"/>
            <a:ext cx="2120415" cy="102940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BA6E5BF3-8B16-4C39-9E79-97C29FEB52C4}"/>
              </a:ext>
            </a:extLst>
          </p:cNvPr>
          <p:cNvSpPr txBox="1"/>
          <p:nvPr/>
        </p:nvSpPr>
        <p:spPr>
          <a:xfrm rot="21261861">
            <a:off x="2363128" y="1772326"/>
            <a:ext cx="68564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解憂</a:t>
            </a:r>
            <a:r>
              <a:rPr lang="en-US" altLang="zh-TW" sz="66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BTS</a:t>
            </a:r>
            <a:r>
              <a:rPr lang="zh-TW" altLang="en-US" sz="66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課程評鑑</a:t>
            </a:r>
            <a:endParaRPr lang="zh-CN" altLang="en-US" sz="6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C6CA6550-5CAB-4D2F-8BF2-0768CEE366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38" y="335381"/>
            <a:ext cx="797065" cy="93331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44554" y="3515588"/>
            <a:ext cx="207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誠正國中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592575" y="4838066"/>
            <a:ext cx="212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林瓊雯報告</a:t>
            </a:r>
            <a:endParaRPr lang="zh-TW" altLang="en-US" sz="2800" b="1" dirty="0">
              <a:solidFill>
                <a:srgbClr val="00206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95901" y="932502"/>
            <a:ext cx="2466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閱讀彈性課程</a:t>
            </a:r>
            <a:endParaRPr lang="zh-TW" altLang="en-US" sz="4000" b="1" dirty="0">
              <a:solidFill>
                <a:schemeClr val="bg1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07047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191" y="736847"/>
            <a:ext cx="3361430" cy="2660041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1494" y="1757779"/>
            <a:ext cx="3604946" cy="486405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97" y="1827892"/>
            <a:ext cx="3575985" cy="479394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6731"/>
            <a:ext cx="4308104" cy="304510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34502" y="130850"/>
            <a:ext cx="213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繪本讀者劇場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910192" y="736847"/>
            <a:ext cx="671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閱讀處方箋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―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推薦療癒書籍、書寫安慰鼓勵的話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9585418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73440" y="0"/>
            <a:ext cx="7571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66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生活劇場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―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以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BIG6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資訊利用方法</a:t>
            </a:r>
            <a:r>
              <a:rPr lang="zh-TW" altLang="en-US" sz="2400" b="1" dirty="0" smtClean="0">
                <a:solidFill>
                  <a:srgbClr val="7030A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找到一則網路資訊或</a:t>
            </a:r>
            <a:endParaRPr lang="en-US" altLang="zh-TW" sz="2400" b="1" dirty="0" smtClean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 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         新聞加以改編，劇本中帶入解決問題方法</a:t>
            </a:r>
            <a:endParaRPr lang="zh-TW" altLang="en-US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206958"/>
              </p:ext>
            </p:extLst>
          </p:nvPr>
        </p:nvGraphicFramePr>
        <p:xfrm>
          <a:off x="646982" y="945481"/>
          <a:ext cx="10420709" cy="5631276"/>
        </p:xfrm>
        <a:graphic>
          <a:graphicData uri="http://schemas.openxmlformats.org/drawingml/2006/table">
            <a:tbl>
              <a:tblPr firstRow="1" firstCol="1" bandRow="1"/>
              <a:tblGrid>
                <a:gridCol w="2780036"/>
                <a:gridCol w="4162130"/>
                <a:gridCol w="3478543"/>
              </a:tblGrid>
              <a:tr h="230087">
                <a:tc gridSpan="3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BIGSIX</a:t>
                      </a:r>
                      <a:r>
                        <a:rPr lang="en-US" sz="1800" b="1" kern="100" dirty="0">
                          <a:effectLst/>
                          <a:latin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BIG6</a:t>
                      </a:r>
                      <a:r>
                        <a:rPr lang="en-US" sz="1800" b="1" kern="100" dirty="0">
                          <a:effectLst/>
                          <a:latin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8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資訊利用方法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07078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400" b="1" kern="1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1400" b="1" kern="1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定義</a:t>
                      </a:r>
                      <a:r>
                        <a:rPr lang="zh-TW" sz="14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問題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e sure you understand the problem.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確定自己了解探究的</a:t>
                      </a:r>
                      <a:r>
                        <a:rPr lang="zh-TW" sz="1400" b="1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問題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 kern="100" dirty="0" smtClean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我們要找</a:t>
                      </a: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家庭</a:t>
                      </a: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類的資訊或新聞，這則資訊或新聞探討 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家暴</a:t>
                      </a: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b="1" kern="10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            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zh-TW" sz="1400" b="1" kern="10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問題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14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搜尋策略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新細明體" panose="02020500000000000000" pitchFamily="18" charset="-120"/>
                        </a:rPr>
                        <a:t>I</a:t>
                      </a:r>
                      <a:r>
                        <a:rPr lang="en-US" sz="1400" b="1" kern="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新細明體" panose="02020500000000000000" pitchFamily="18" charset="-120"/>
                        </a:rPr>
                        <a:t>dentify sources of information.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5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確認資訊</a:t>
                      </a:r>
                      <a:r>
                        <a:rPr lang="zh-TW" sz="1400" b="1" kern="15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來源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我們可以從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維基百科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家庭暴力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蘋果日報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酒店妹身世</a:t>
                      </a:r>
                      <a:r>
                        <a:rPr lang="zh-TW" sz="14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悲</a:t>
                      </a:r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情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保護令難擋家暴夫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現代婦女基金會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家暴</a:t>
                      </a:r>
                      <a:r>
                        <a:rPr lang="zh-TW" sz="14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親密</a:t>
                      </a:r>
                      <a:r>
                        <a:rPr lang="zh-TW" sz="14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暴力</a:t>
                      </a:r>
                      <a:endParaRPr lang="en-US" altLang="zh-TW" sz="14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找到</a:t>
                      </a: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我們要的資訊或新聞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sz="14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取得資訊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ather relevant information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收集相關</a:t>
                      </a:r>
                      <a:r>
                        <a:rPr lang="zh-TW" sz="1400" b="1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最後我們</a:t>
                      </a:r>
                      <a:r>
                        <a:rPr lang="zh-TW" sz="1400" b="1" kern="10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zh-TW" sz="14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全國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法規資料庫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u="sng" kern="100" dirty="0">
                          <a:solidFill>
                            <a:srgbClr val="0563C1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  <a:hlinkClick r:id="rId2"/>
                        </a:rPr>
                        <a:t>https://law.moj.</a:t>
                      </a:r>
                      <a:r>
                        <a:rPr lang="en-US" sz="1400" b="1" u="sng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  <a:hlinkClick r:id="rId2"/>
                        </a:rPr>
                        <a:t>gov.</a:t>
                      </a:r>
                      <a:r>
                        <a:rPr lang="en-US" sz="1400" b="1" u="sng" kern="100" dirty="0">
                          <a:solidFill>
                            <a:srgbClr val="0563C1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  <a:hlinkClick r:id="rId2"/>
                        </a:rPr>
                        <a:t>tw/LawClass/LawAll.aspx?pcode=d0050071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中時新聞網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u="sng" kern="100" dirty="0">
                          <a:solidFill>
                            <a:srgbClr val="0563C1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https://</a:t>
                      </a:r>
                      <a:r>
                        <a:rPr lang="en-US" sz="1400" b="1" u="sng" kern="100" dirty="0" smtClean="0">
                          <a:solidFill>
                            <a:srgbClr val="0563C1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www.</a:t>
                      </a:r>
                      <a:r>
                        <a:rPr lang="en-US" sz="1400" b="1" u="sng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chinatimes</a:t>
                      </a:r>
                      <a:r>
                        <a:rPr lang="en-US" sz="1400" b="1" u="sng" kern="100" dirty="0" smtClean="0">
                          <a:solidFill>
                            <a:srgbClr val="0563C1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  <a:hlinkClick r:id="rId3"/>
                        </a:rPr>
                        <a:t>.com/realtimenews/20211205001330-260402?chdtv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找到我們需要的資訊或新聞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77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66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zh-TW" sz="1400" b="1" kern="100" dirty="0"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解決問題方法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我們劇本中會放入的解決方法</a:t>
                      </a:r>
                      <a:r>
                        <a:rPr lang="zh-TW" sz="1400" b="1" kern="10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打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113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請社會局協助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有一就有二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不能姑息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資訊或新聞事件</a:t>
                      </a:r>
                      <a:r>
                        <a:rPr lang="zh-TW" sz="14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大意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endParaRPr lang="en-US" altLang="zh-TW" sz="1400" b="1" kern="100" dirty="0" smtClean="0">
                        <a:solidFill>
                          <a:srgbClr val="538135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sz="1400" b="1" kern="100" dirty="0" smtClean="0">
                          <a:solidFill>
                            <a:srgbClr val="538135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彰化</a:t>
                      </a:r>
                      <a:r>
                        <a:rPr lang="zh-TW" sz="1400" b="1" kern="100" dirty="0">
                          <a:solidFill>
                            <a:srgbClr val="538135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母子被家暴</a:t>
                      </a:r>
                      <a:r>
                        <a:rPr lang="zh-TW" sz="1400" b="1" kern="100" dirty="0">
                          <a:solidFill>
                            <a:srgbClr val="538135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b="1" kern="100" dirty="0">
                          <a:solidFill>
                            <a:srgbClr val="538135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400" b="1" kern="100" dirty="0">
                          <a:solidFill>
                            <a:srgbClr val="538135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警以為沒事就走了</a:t>
                      </a:r>
                      <a:r>
                        <a:rPr lang="zh-TW" sz="1400" b="1" kern="100" dirty="0">
                          <a:solidFill>
                            <a:srgbClr val="538135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b="1" kern="100" dirty="0">
                          <a:solidFill>
                            <a:srgbClr val="538135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zh-TW" sz="1400" b="1" kern="100" dirty="0">
                          <a:solidFill>
                            <a:srgbClr val="538135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天內她再被痛毆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sz="14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利用資訊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elect a solution.</a:t>
                      </a:r>
                      <a:r>
                        <a:rPr lang="zh-TW" sz="1400" b="1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選擇一個解決</a:t>
                      </a:r>
                      <a:r>
                        <a:rPr lang="zh-TW" sz="1400" b="1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方法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我們的劇本想要利用這則資訊或新聞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社會處介入下立即安置母子倆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找上網紅正義哥尋求協助，將消息曝光</a:t>
                      </a:r>
                      <a:r>
                        <a:rPr lang="zh-TW" sz="14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媒體</a:t>
                      </a:r>
                      <a:r>
                        <a:rPr lang="zh-TW" sz="1400" b="1" kern="10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部分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4276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66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zh-TW" sz="1400" b="1" kern="100" dirty="0"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確定</a:t>
                      </a:r>
                      <a:r>
                        <a:rPr lang="zh-TW" sz="1400" b="1" kern="100" dirty="0" smtClean="0"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角色</a:t>
                      </a:r>
                      <a:r>
                        <a:rPr lang="en-US" sz="1400" b="1" kern="100" dirty="0">
                          <a:solidFill>
                            <a:srgbClr val="FF66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父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35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母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子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26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警察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34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社會局人士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zh-TW" sz="14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評鑑資訊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 err="1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400" b="1" kern="100" dirty="0" err="1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amine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 the result</a:t>
                      </a:r>
                      <a:r>
                        <a:rPr lang="en-US" sz="1400" b="1" kern="100" dirty="0" smtClean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zh-TW" sz="1400" b="1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檢視</a:t>
                      </a:r>
                      <a:r>
                        <a:rPr lang="zh-TW" sz="1400" b="1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結果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我們找到這則資訊或新聞</a:t>
                      </a: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因為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全國法規資料庫網站的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gov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看出是政府網站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中時新聞網有照片及知名人士的名字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3399"/>
                          </a:solidFill>
                          <a:effectLst/>
                          <a:latin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400" b="1" kern="100" dirty="0">
                          <a:solidFill>
                            <a:srgbClr val="FF3399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或撰稿人是專業權威，如台大心理系教授……</a:t>
                      </a:r>
                      <a:r>
                        <a:rPr lang="en-US" sz="1400" b="1" kern="100" dirty="0" smtClean="0">
                          <a:solidFill>
                            <a:srgbClr val="FF3399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我們覺得可信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zh-TW" sz="1400" b="1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統整資訊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ntegrate the ideas into a product.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把觀點結合到作品</a:t>
                      </a:r>
                      <a:r>
                        <a:rPr lang="zh-TW" sz="1400" b="1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</a:t>
                      </a:r>
                      <a:r>
                        <a:rPr lang="en-US" sz="14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我們找到幾則資訊或新聞</a:t>
                      </a: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我們想將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家暴事件請打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113</a:t>
                      </a: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保護</a:t>
                      </a:r>
                      <a:r>
                        <a:rPr lang="zh-TW" sz="14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專線</a:t>
                      </a: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endParaRPr lang="en-US" altLang="zh-TW" sz="1400" b="1" kern="100" dirty="0" smtClean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sz="1400" b="1" kern="10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放入</a:t>
                      </a:r>
                      <a:r>
                        <a:rPr lang="zh-TW" sz="14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劇本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70" marR="35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907435"/>
      </p:ext>
    </p:extLst>
  </p:cSld>
  <p:clrMapOvr>
    <a:masterClrMapping/>
  </p:clrMapOvr>
  <p:transition spd="med" advClick="0" advTm="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3" y="710089"/>
            <a:ext cx="4916123" cy="268086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生活劇場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31661" y="710089"/>
            <a:ext cx="4369108" cy="264169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70" y="3948288"/>
            <a:ext cx="3992911" cy="270084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482" y="3849495"/>
            <a:ext cx="4332865" cy="281599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3" name="文字方塊 2"/>
          <p:cNvSpPr txBox="1"/>
          <p:nvPr/>
        </p:nvSpPr>
        <p:spPr>
          <a:xfrm>
            <a:off x="639191" y="152753"/>
            <a:ext cx="5743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生活劇場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―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拍攝生活中解決難題的影</a:t>
            </a:r>
            <a:r>
              <a:rPr lang="zh-TW" altLang="en-US" sz="2400" b="1" dirty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片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478175" y="152753"/>
            <a:ext cx="142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66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交友篇</a:t>
            </a:r>
            <a:endParaRPr lang="zh-TW" altLang="en-US" sz="2400" b="1" dirty="0">
              <a:solidFill>
                <a:srgbClr val="FF0066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82571" y="3486623"/>
            <a:ext cx="116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66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學業篇</a:t>
            </a:r>
            <a:endParaRPr lang="zh-TW" altLang="en-US" sz="2400" b="1" dirty="0">
              <a:solidFill>
                <a:srgbClr val="FF0066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780780" y="3389391"/>
            <a:ext cx="172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66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感情篇</a:t>
            </a:r>
            <a:endParaRPr lang="zh-TW" altLang="en-US" sz="2400" b="1" dirty="0">
              <a:solidFill>
                <a:srgbClr val="FF0066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644742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片包含 黑色, 服装&#10;&#10;已生成高可信度的说明">
            <a:extLst>
              <a:ext uri="{FF2B5EF4-FFF2-40B4-BE49-F238E27FC236}">
                <a16:creationId xmlns="" xmlns:a16="http://schemas.microsoft.com/office/drawing/2014/main" id="{6756BE66-576C-47F5-85AE-2A24646A5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27" y="3600413"/>
            <a:ext cx="950676" cy="13071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9AC046F-6376-406F-89DF-6079E2547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19" y="3748059"/>
            <a:ext cx="987772" cy="113132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6337B56-79CF-478A-9BBA-498AA90DA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36" y="2958975"/>
            <a:ext cx="1197583" cy="1823258"/>
          </a:xfrm>
          <a:prstGeom prst="rect">
            <a:avLst/>
          </a:prstGeom>
        </p:spPr>
      </p:pic>
      <p:pic>
        <p:nvPicPr>
          <p:cNvPr id="21" name="图片 20" descr="图片包含 室内&#10;&#10;已生成高可信度的说明">
            <a:extLst>
              <a:ext uri="{FF2B5EF4-FFF2-40B4-BE49-F238E27FC236}">
                <a16:creationId xmlns="" xmlns:a16="http://schemas.microsoft.com/office/drawing/2014/main" id="{60497382-E438-4CD2-8A6F-FA5B6119E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90" y="2212637"/>
            <a:ext cx="2059338" cy="25886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729E6F7-75B2-47EE-8DD2-CD3C27D8E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6180" y="396747"/>
            <a:ext cx="1557884" cy="15874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BA6C13E-5840-4544-B2B3-427AF60D7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5567" y="2342128"/>
            <a:ext cx="1023188" cy="947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261103D-E3EE-45EF-AF56-853E292D7B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3628" y="2851057"/>
            <a:ext cx="860625" cy="8131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BD8113-D5D3-4DA0-980A-5DAAB47042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9088" y="797905"/>
            <a:ext cx="1357875" cy="1186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DC6493-6E34-473C-904B-C7642F082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4808" y="1955636"/>
            <a:ext cx="1023188" cy="947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7773255-C256-4182-9C3F-FD9D69547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94" y="-57616"/>
            <a:ext cx="7360675" cy="24465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1EF6FFFF-58C8-4A5A-A04B-13FD31EF6E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94" y="4480883"/>
            <a:ext cx="4513500" cy="602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5EC3EF9-212B-4EC6-B7F3-D48974A59E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1670" y="4531109"/>
            <a:ext cx="4456125" cy="516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E49521E-3EDA-4C2A-8E25-736339025D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645064" y="4531109"/>
            <a:ext cx="3676499" cy="4909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8272E7A-F8CD-4B4C-9F03-3051DF3523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1244" y="5225314"/>
            <a:ext cx="3133172" cy="3632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FEBD1B3-C7C2-41CE-81F6-90E21D7238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7883" y="5301502"/>
            <a:ext cx="3133172" cy="36323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34962" y="899996"/>
            <a:ext cx="5926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400" b="1" dirty="0">
                <a:solidFill>
                  <a:srgbClr val="00206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彈性課程實施評鑑成果</a:t>
            </a:r>
            <a:endParaRPr lang="zh-CN" altLang="en-US" sz="4400" b="1" dirty="0">
              <a:solidFill>
                <a:srgbClr val="00206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4300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700832"/>
              </p:ext>
            </p:extLst>
          </p:nvPr>
        </p:nvGraphicFramePr>
        <p:xfrm>
          <a:off x="1190446" y="589906"/>
          <a:ext cx="9566694" cy="6172200"/>
        </p:xfrm>
        <a:graphic>
          <a:graphicData uri="http://schemas.openxmlformats.org/drawingml/2006/table">
            <a:tbl>
              <a:tblPr firstRow="1" firstCol="1" bandRow="1"/>
              <a:tblGrid>
                <a:gridCol w="3188898"/>
                <a:gridCol w="3188898"/>
                <a:gridCol w="3188898"/>
              </a:tblGrid>
              <a:tr h="1816864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如何整理與詮釋評鑑資料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評鑑結果表單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反思引導表單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00" b="1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為未來的行動而反思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reflect for learning)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zh-TW" sz="2000" kern="1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</a:t>
                      </a:r>
                      <a:r>
                        <a:rPr lang="zh-TW" sz="2000" kern="100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評鑑表</a:t>
                      </a: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zh-TW" sz="2000" kern="100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課發會議記錄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評鑑的目的、問題與對象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這個評鑑的目的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要回應哪些問題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要評鑑什麼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七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年級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「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閱讀彈性課程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」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協作課程設計、實施、</a:t>
                      </a: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成效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評鑑的程序與節奏？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工作與時程安排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 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單元</a:t>
                      </a:r>
                      <a:r>
                        <a:rPr lang="zh-TW" sz="2000" b="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課程執行後</a:t>
                      </a:r>
                      <a:r>
                        <a:rPr lang="zh-TW" sz="2000" b="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、期末</a:t>
                      </a:r>
                      <a:endParaRPr lang="zh-TW" sz="1600" b="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7762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這門課要怎樣評估學生的整體學習成效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kern="100" dirty="0" smtClean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學生學習成效證據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學習單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自評他評表、</a:t>
                      </a:r>
                      <a:r>
                        <a:rPr lang="en-US" sz="2000" kern="100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Google</a:t>
                      </a:r>
                      <a:r>
                        <a:rPr lang="zh-TW" sz="2000" kern="100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表單</a:t>
                      </a:r>
                      <a:endParaRPr lang="zh-TW" sz="1600" kern="100" dirty="0">
                        <a:solidFill>
                          <a:srgbClr val="FF0066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zh-TW" sz="1800" b="1" kern="100" dirty="0" smtClea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sz="18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門課的課程評鑑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系統思考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課程名稱：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 smtClean="0">
                        <a:effectLst/>
                        <a:latin typeface="微軟正黑體" panose="020B0604030504040204" pitchFamily="34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3200" b="1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解憂</a:t>
                      </a:r>
                      <a:r>
                        <a:rPr lang="en-US" sz="3200" b="1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BTS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有哪些會議要進行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會討論哪些跟課程發展有關的事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相關會議與討論議題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核心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小組會議</a:t>
                      </a: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zh-TW" sz="2000" kern="100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社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群共備會議、</a:t>
                      </a: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課發會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158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這門課教師發展課程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設計與實施，反思與調整課程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的資料是否有資訊平台可以存放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資料存放平台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雲端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LINE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群組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閱讀</a:t>
                      </a:r>
                      <a:r>
                        <a:rPr lang="en-US" sz="2000" kern="100" dirty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FB</a:t>
                      </a: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Messenger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是否設計了教師社群進行課程專業研討的反思表單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引導討論的表件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600" b="1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反思在目前的行動上，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reflect on action)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2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彈性課程評鑑結果分析表、問題改善策略</a:t>
                      </a:r>
                      <a:r>
                        <a:rPr lang="zh-TW" sz="2000" kern="100" spc="2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sz="2000" kern="100" spc="2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</a:t>
                      </a:r>
                      <a:r>
                        <a:rPr lang="zh-TW" sz="2000" kern="100" spc="2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回饋</a:t>
                      </a:r>
                      <a:r>
                        <a:rPr lang="en-US" sz="1800" kern="100" spc="20" dirty="0">
                          <a:solidFill>
                            <a:srgbClr val="00B05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總結性的課程評鑑表，製作好了嗎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zh-TW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要選用哪些課程發展的品質原則</a:t>
                      </a:r>
                      <a:r>
                        <a:rPr lang="en-US" sz="1600" b="1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有感的評鑑檢核表</a:t>
                      </a: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如</a:t>
                      </a:r>
                      <a:r>
                        <a:rPr lang="zh-TW" sz="2000" kern="10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附件</a:t>
                      </a: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4757" marR="44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536165" y="146649"/>
            <a:ext cx="7254816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臺北市立誠正國民中學</a:t>
            </a:r>
            <a:r>
              <a:rPr lang="en-US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zh-TW" sz="2400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學年度學校課程評鑑規劃</a:t>
            </a:r>
            <a:endParaRPr lang="zh-TW" altLang="zh-TW" sz="1600" kern="1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56571"/>
      </p:ext>
    </p:extLst>
  </p:cSld>
  <p:clrMapOvr>
    <a:masterClrMapping/>
  </p:clrMapOvr>
  <p:transition spd="med" advClick="0" advTm="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4A038551-220D-459B-A5B9-77D4C1513429}"/>
              </a:ext>
            </a:extLst>
          </p:cNvPr>
          <p:cNvGrpSpPr/>
          <p:nvPr/>
        </p:nvGrpSpPr>
        <p:grpSpPr>
          <a:xfrm>
            <a:off x="92818" y="2014077"/>
            <a:ext cx="841003" cy="984764"/>
            <a:chOff x="3456265" y="1367405"/>
            <a:chExt cx="841003" cy="984764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6DF877B0-E1ED-4426-AB99-3F405B92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265" y="1367405"/>
              <a:ext cx="841003" cy="984764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510AB3F0-F514-435E-A46E-3255EB0C6FF6}"/>
                </a:ext>
              </a:extLst>
            </p:cNvPr>
            <p:cNvSpPr/>
            <p:nvPr/>
          </p:nvSpPr>
          <p:spPr>
            <a:xfrm>
              <a:off x="3623994" y="1828949"/>
              <a:ext cx="6732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437840FE-F04B-40A7-A4EE-32F4CF433E56}"/>
              </a:ext>
            </a:extLst>
          </p:cNvPr>
          <p:cNvGrpSpPr/>
          <p:nvPr/>
        </p:nvGrpSpPr>
        <p:grpSpPr>
          <a:xfrm>
            <a:off x="11068021" y="5471484"/>
            <a:ext cx="896365" cy="1095557"/>
            <a:chOff x="3456264" y="2813712"/>
            <a:chExt cx="896365" cy="1095557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37C8A4D-93B9-4FD4-B5D8-4F00CE5B3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264" y="2813712"/>
              <a:ext cx="896365" cy="1095557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6F9BD112-A91B-490D-AC71-685D028CFE41}"/>
                </a:ext>
              </a:extLst>
            </p:cNvPr>
            <p:cNvSpPr/>
            <p:nvPr/>
          </p:nvSpPr>
          <p:spPr>
            <a:xfrm>
              <a:off x="3632383" y="3336323"/>
              <a:ext cx="6732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 userDrawn="1"/>
        </p:nvSpPr>
        <p:spPr>
          <a:xfrm>
            <a:off x="350752" y="53132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入的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548" y="29027"/>
            <a:ext cx="2120415" cy="10294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18" y="72165"/>
            <a:ext cx="1318954" cy="62414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104170" y="314984"/>
            <a:ext cx="5262979" cy="346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lnSpc>
                <a:spcPts val="1500"/>
              </a:lnSpc>
            </a:pPr>
            <a:r>
              <a:rPr lang="zh-TW" altLang="zh-TW" sz="3600" b="1" kern="1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誠正國中課程評鑑規劃表</a:t>
            </a:r>
            <a:endParaRPr lang="zh-TW" altLang="zh-TW" sz="3600" kern="100" dirty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62715"/>
              </p:ext>
            </p:extLst>
          </p:nvPr>
        </p:nvGraphicFramePr>
        <p:xfrm>
          <a:off x="923544" y="576988"/>
          <a:ext cx="9866376" cy="6053326"/>
        </p:xfrm>
        <a:graphic>
          <a:graphicData uri="http://schemas.openxmlformats.org/drawingml/2006/table">
            <a:tbl>
              <a:tblPr firstRow="1" firstCol="1" bandRow="1"/>
              <a:tblGrid>
                <a:gridCol w="2178143"/>
                <a:gridCol w="2562402"/>
                <a:gridCol w="2562402"/>
                <a:gridCol w="2563429"/>
              </a:tblGrid>
              <a:tr h="7421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微軟正黑體" panose="020B0604030504040204" pitchFamily="34" charset="-120"/>
                        </a:rPr>
                        <a:t>評鑑對象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微軟正黑體" panose="020B0604030504040204" pitchFamily="34" charset="-120"/>
                        </a:rPr>
                        <a:t>課程名稱</a:t>
                      </a: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微軟正黑體" panose="020B0604030504040204" pitchFamily="34" charset="-120"/>
                        </a:rPr>
                        <a:t>：</a:t>
                      </a: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微軟正黑體" panose="020B0604030504040204" pitchFamily="34" charset="-120"/>
                        </a:rPr>
                        <a:t>解憂</a:t>
                      </a:r>
                      <a:r>
                        <a:rPr lang="en-US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微軟正黑體" panose="020B0604030504040204" pitchFamily="34" charset="-120"/>
                        </a:rPr>
                        <a:t>BTS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8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微軟正黑體" panose="020B0604030504040204" pitchFamily="34" charset="-120"/>
                        </a:rPr>
                        <a:t>年級：七年級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421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微軟正黑體" panose="020B0604030504040204" pitchFamily="34" charset="-120"/>
                        </a:rPr>
                        <a:t>評鑑目的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微軟正黑體" panose="020B0604030504040204" pitchFamily="34" charset="-120"/>
                        </a:rPr>
                        <a:t>課程執行與效果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33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評鑑層面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課程設計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課程實施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課程效果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1640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評鑑重點或關鍵問題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課程設計提供適當</a:t>
                      </a:r>
                      <a:r>
                        <a:rPr lang="zh-TW" sz="20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情境脈絡</a:t>
                      </a:r>
                      <a:r>
                        <a:rPr lang="zh-TW" sz="2000" kern="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sz="20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貼近學生學習經驗，符合</a:t>
                      </a:r>
                      <a:r>
                        <a:rPr lang="zh-TW" sz="20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適性發展</a:t>
                      </a:r>
                      <a:r>
                        <a:rPr lang="zh-TW" sz="20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原則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課程活動與評量</a:t>
                      </a:r>
                      <a:r>
                        <a:rPr lang="zh-TW" sz="1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符合</a:t>
                      </a:r>
                      <a:endParaRPr lang="en-US" altLang="zh-TW" sz="1800" kern="0" dirty="0" smtClean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 smtClean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素養</a:t>
                      </a:r>
                      <a:r>
                        <a:rPr lang="zh-TW" sz="18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導向</a:t>
                      </a: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學生學習任務表現</a:t>
                      </a:r>
                      <a:r>
                        <a:rPr lang="zh-TW" sz="1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能</a:t>
                      </a:r>
                      <a:endParaRPr lang="en-US" altLang="zh-TW" sz="1800" kern="0" dirty="0" smtClean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 smtClean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達成</a:t>
                      </a:r>
                      <a:r>
                        <a:rPr lang="zh-TW" sz="18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課程學習目標</a:t>
                      </a:r>
                      <a:endParaRPr lang="zh-TW" sz="2000" kern="1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2394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關鍵評鑑指標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1-1-1</a:t>
                      </a:r>
                      <a:r>
                        <a:rPr lang="zh-TW" sz="18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課程設計</a:t>
                      </a:r>
                      <a:r>
                        <a:rPr lang="zh-TW" sz="18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適合學生</a:t>
                      </a:r>
                      <a:r>
                        <a:rPr lang="zh-TW" sz="18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之能力、興趣，提供學生練習、體驗、思考、探究及整合之充分機會。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1-2-3</a:t>
                      </a: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課程採</a:t>
                      </a:r>
                      <a:r>
                        <a:rPr lang="zh-TW" sz="18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多元教學策略</a:t>
                      </a: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，能符合</a:t>
                      </a:r>
                      <a:r>
                        <a:rPr lang="zh-TW" sz="18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聽、說、讀、寫、作</a:t>
                      </a:r>
                      <a:r>
                        <a:rPr lang="zh-TW" sz="1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之預期課程目標。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2-1-4 </a:t>
                      </a:r>
                      <a:r>
                        <a:rPr lang="zh-TW" sz="18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能運用多元教學方法，培養學生</a:t>
                      </a:r>
                      <a:r>
                        <a:rPr lang="zh-TW" sz="18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核心素養。</a:t>
                      </a:r>
                      <a:endParaRPr lang="zh-TW" sz="2000" kern="1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165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2-2-1</a:t>
                      </a:r>
                      <a:r>
                        <a:rPr lang="zh-TW" sz="18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評量方式多元</a:t>
                      </a:r>
                      <a:r>
                        <a:rPr lang="zh-TW" sz="18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，符合預期教育成效，展現</a:t>
                      </a:r>
                      <a:r>
                        <a:rPr lang="zh-TW" sz="18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適性教育</a:t>
                      </a:r>
                      <a:r>
                        <a:rPr lang="zh-TW" sz="18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特質。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3-2-3</a:t>
                      </a:r>
                      <a:r>
                        <a:rPr lang="zh-TW" sz="20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激發學生學習動機，能</a:t>
                      </a:r>
                      <a:r>
                        <a:rPr lang="zh-TW" sz="20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主動回應</a:t>
                      </a:r>
                      <a:r>
                        <a:rPr lang="zh-TW" sz="20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、積極討論或應用，對學習能</a:t>
                      </a:r>
                      <a:r>
                        <a:rPr lang="zh-TW" sz="2000" kern="0" dirty="0">
                          <a:solidFill>
                            <a:srgbClr val="D60093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產生熱情</a:t>
                      </a:r>
                      <a:endParaRPr lang="zh-TW" sz="2000" kern="1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428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4A038551-220D-459B-A5B9-77D4C1513429}"/>
              </a:ext>
            </a:extLst>
          </p:cNvPr>
          <p:cNvGrpSpPr/>
          <p:nvPr/>
        </p:nvGrpSpPr>
        <p:grpSpPr>
          <a:xfrm>
            <a:off x="0" y="1729405"/>
            <a:ext cx="841003" cy="984764"/>
            <a:chOff x="3456265" y="1367405"/>
            <a:chExt cx="841003" cy="984764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6DF877B0-E1ED-4426-AB99-3F405B92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265" y="1367405"/>
              <a:ext cx="841003" cy="984764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510AB3F0-F514-435E-A46E-3255EB0C6FF6}"/>
                </a:ext>
              </a:extLst>
            </p:cNvPr>
            <p:cNvSpPr/>
            <p:nvPr/>
          </p:nvSpPr>
          <p:spPr>
            <a:xfrm>
              <a:off x="3623994" y="1828949"/>
              <a:ext cx="6732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437840FE-F04B-40A7-A4EE-32F4CF433E56}"/>
              </a:ext>
            </a:extLst>
          </p:cNvPr>
          <p:cNvGrpSpPr/>
          <p:nvPr/>
        </p:nvGrpSpPr>
        <p:grpSpPr>
          <a:xfrm>
            <a:off x="11218701" y="5529530"/>
            <a:ext cx="896365" cy="1095557"/>
            <a:chOff x="3456264" y="2813712"/>
            <a:chExt cx="896365" cy="1095557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37C8A4D-93B9-4FD4-B5D8-4F00CE5B3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264" y="2813712"/>
              <a:ext cx="896365" cy="1095557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6F9BD112-A91B-490D-AC71-685D028CFE41}"/>
                </a:ext>
              </a:extLst>
            </p:cNvPr>
            <p:cNvSpPr/>
            <p:nvPr/>
          </p:nvSpPr>
          <p:spPr>
            <a:xfrm>
              <a:off x="3632383" y="3336323"/>
              <a:ext cx="6732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 userDrawn="1"/>
        </p:nvSpPr>
        <p:spPr>
          <a:xfrm>
            <a:off x="350752" y="53132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入的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01" y="72165"/>
            <a:ext cx="1318954" cy="624140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737361"/>
              </p:ext>
            </p:extLst>
          </p:nvPr>
        </p:nvGraphicFramePr>
        <p:xfrm>
          <a:off x="940278" y="1269012"/>
          <a:ext cx="10179171" cy="4177820"/>
        </p:xfrm>
        <a:graphic>
          <a:graphicData uri="http://schemas.openxmlformats.org/drawingml/2006/table">
            <a:tbl>
              <a:tblPr firstRow="1" firstCol="1" bandRow="1"/>
              <a:tblGrid>
                <a:gridCol w="3174522"/>
                <a:gridCol w="7004649"/>
              </a:tblGrid>
              <a:tr h="573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資料蒐集對象</a:t>
                      </a:r>
                      <a:r>
                        <a:rPr lang="en-US" sz="2800" kern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來源 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3655" marR="292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課發會成員、社群共備小組成員、學生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935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62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蒐集資料的工具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Google</a:t>
                      </a:r>
                      <a:r>
                        <a:rPr lang="zh-TW" altLang="en-US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表單、</a:t>
                      </a: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智慧教學系統</a:t>
                      </a:r>
                      <a:r>
                        <a:rPr lang="en-US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Hiteach5</a:t>
                      </a: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、平板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1348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證據資料 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</a:t>
                      </a: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單、紙本及數位作品、照片和影片</a:t>
                      </a: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zh-TW" sz="2800" kern="0" dirty="0" smtClean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評分表</a:t>
                      </a:r>
                      <a:r>
                        <a:rPr lang="zh-TW" altLang="en-US" sz="2800" kern="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</a:t>
                      </a: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課紀錄、學生回饋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13200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實施評鑑的時間 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每單元課程執行前後</a:t>
                      </a:r>
                      <a:r>
                        <a:rPr lang="en-US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形成性評鑑</a:t>
                      </a:r>
                      <a:r>
                        <a:rPr lang="en-US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期末</a:t>
                      </a:r>
                      <a:r>
                        <a:rPr lang="en-US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學期結束進行總結性評鑑</a:t>
                      </a:r>
                      <a:r>
                        <a:rPr lang="en-US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3325914" y="411612"/>
            <a:ext cx="4698722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lnSpc>
                <a:spcPts val="1500"/>
              </a:lnSpc>
            </a:pPr>
            <a:r>
              <a:rPr lang="zh-TW" altLang="zh-TW" sz="3200" b="1" kern="1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誠正國中課程評鑑規劃表</a:t>
            </a:r>
            <a:endParaRPr lang="zh-TW" altLang="zh-TW" sz="3200" kern="100" dirty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028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384278"/>
              </p:ext>
            </p:extLst>
          </p:nvPr>
        </p:nvGraphicFramePr>
        <p:xfrm>
          <a:off x="244212" y="640080"/>
          <a:ext cx="11640312" cy="5893444"/>
        </p:xfrm>
        <a:graphic>
          <a:graphicData uri="http://schemas.openxmlformats.org/drawingml/2006/table">
            <a:tbl>
              <a:tblPr firstRow="1" firstCol="1" bandRow="1"/>
              <a:tblGrid>
                <a:gridCol w="1060704"/>
                <a:gridCol w="1014984"/>
                <a:gridCol w="7836408"/>
                <a:gridCol w="1728216"/>
              </a:tblGrid>
              <a:tr h="915658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kern="0" dirty="0" smtClea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ts val="2700"/>
                        </a:lnSpc>
                      </a:pPr>
                      <a:r>
                        <a:rPr lang="zh-TW" sz="2800" kern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課程目標規劃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ts val="27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1-1-1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ts val="2700"/>
                        </a:lnSpc>
                      </a:pPr>
                      <a:r>
                        <a:rPr lang="zh-TW" sz="28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課程設計適合學生之能力、興趣，提供學生練習、體驗、思考、探究及整合之充分機會。</a:t>
                      </a:r>
                      <a:r>
                        <a:rPr lang="zh-TW" sz="2800" ker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6288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ts val="27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1-1-2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ts val="2700"/>
                        </a:lnSpc>
                      </a:pPr>
                      <a:r>
                        <a:rPr lang="zh-TW" sz="28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課程學習經驗之安排具情境脈絡化、意義化及適性化特徵。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9156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1-1-3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230505" indent="-212090">
                        <a:lnSpc>
                          <a:spcPts val="2700"/>
                        </a:lnSpc>
                      </a:pPr>
                      <a:r>
                        <a:rPr lang="zh-TW" sz="28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彈性學習課程</a:t>
                      </a: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教學時間與進度以及評量</a:t>
                      </a: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方式等項</a:t>
                      </a:r>
                      <a:endParaRPr lang="en-US" altLang="zh-TW" sz="2800" kern="0" dirty="0" smtClean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230505" indent="-212090">
                        <a:lnSpc>
                          <a:spcPts val="2700"/>
                        </a:lnSpc>
                      </a:pP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目</a:t>
                      </a: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內容，彼此具相呼應之邏輯</a:t>
                      </a: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關連</a:t>
                      </a: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 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6288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1-1-4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>
                        <a:lnSpc>
                          <a:spcPts val="27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表現任務為整門課程的總結性實作評量，引導學生將所學整合</a:t>
                      </a: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活用</a:t>
                      </a:r>
                      <a:r>
                        <a:rPr kumimoji="0" lang="zh-TW" alt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ts val="27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474378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kern="0" dirty="0" smtClea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ts val="2700"/>
                        </a:lnSpc>
                      </a:pP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</a:t>
                      </a:r>
                      <a:endParaRPr lang="en-US" altLang="zh-TW" sz="2800" kern="0" dirty="0" smtClean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700"/>
                        </a:lnSpc>
                      </a:pPr>
                      <a:r>
                        <a:rPr lang="zh-TW" sz="2800" kern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策略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1-2-1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藉提問及各項活動設計，帶入閱讀策略</a:t>
                      </a:r>
                      <a:r>
                        <a:rPr lang="zh-TW" sz="28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6288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1-2-2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於跨域課程中結合各領域老師專業知能，達到教學的深度與廣度</a:t>
                      </a:r>
                      <a:r>
                        <a:rPr lang="zh-TW" sz="28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ts val="27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6288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1-2-3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zh-TW" sz="28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課程採多元教學策略，能符合聽、說、讀、寫、作之預期課程目標。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ts val="27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6288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1-2-4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2700"/>
                        </a:lnSpc>
                      </a:pPr>
                      <a:r>
                        <a:rPr lang="zh-TW" sz="28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彈性學習課程所需之自編</a:t>
                      </a:r>
                      <a:r>
                        <a:rPr lang="zh-TW" sz="2800" ker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研發</a:t>
                      </a:r>
                      <a:r>
                        <a:rPr lang="zh-TW" sz="28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教材符合本校學生學習背景及需求。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3810" algn="ctr">
                        <a:lnSpc>
                          <a:spcPts val="27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3835056" y="-82211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一、課程設計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67418" y="40900"/>
            <a:ext cx="2389517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B81AAD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評鑑檢核</a:t>
            </a:r>
            <a:r>
              <a:rPr lang="zh-TW" altLang="en-US" sz="3200" b="1" dirty="0">
                <a:solidFill>
                  <a:srgbClr val="B81AAD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表</a:t>
            </a:r>
          </a:p>
        </p:txBody>
      </p:sp>
    </p:spTree>
    <p:extLst>
      <p:ext uri="{BB962C8B-B14F-4D97-AF65-F5344CB8AC3E}">
        <p14:creationId xmlns:p14="http://schemas.microsoft.com/office/powerpoint/2010/main" val="267591456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81704" y="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二、課程實施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47696"/>
              </p:ext>
            </p:extLst>
          </p:nvPr>
        </p:nvGraphicFramePr>
        <p:xfrm>
          <a:off x="201899" y="818440"/>
          <a:ext cx="11757802" cy="5718928"/>
        </p:xfrm>
        <a:graphic>
          <a:graphicData uri="http://schemas.openxmlformats.org/drawingml/2006/table">
            <a:tbl>
              <a:tblPr firstRow="1" firstCol="1" bandRow="1"/>
              <a:tblGrid>
                <a:gridCol w="1109315"/>
                <a:gridCol w="985339"/>
                <a:gridCol w="7827026"/>
                <a:gridCol w="1836122"/>
              </a:tblGrid>
              <a:tr h="253365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300"/>
                        </a:lnSpc>
                      </a:pPr>
                      <a:r>
                        <a:rPr lang="en-US" sz="28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kern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ts val="4300"/>
                        </a:lnSpc>
                      </a:pPr>
                      <a:r>
                        <a:rPr lang="zh-TW" sz="28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</a:t>
                      </a:r>
                      <a:endParaRPr lang="en-US" altLang="zh-TW" sz="28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4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實施</a:t>
                      </a:r>
                      <a:endParaRPr kumimoji="0" lang="zh-TW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2-1-1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5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教師依據各領域或彈性學習課程計畫，擬定教學進度與具體做法。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300"/>
                        </a:lnSpc>
                      </a:pPr>
                      <a:r>
                        <a:rPr lang="en-US" sz="28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3168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2-1-2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5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能與同儕教師共同備課以解決教學困境並調整課程設計。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300"/>
                        </a:lnSpc>
                      </a:pPr>
                      <a:r>
                        <a:rPr lang="en-US" sz="28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7559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2-1-3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5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課程能符合學生個別差異與興趣。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300"/>
                        </a:lnSpc>
                      </a:pPr>
                      <a:r>
                        <a:rPr lang="en-US" sz="28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7021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2-1-4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5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能運用多元教學方法，培養學生核心素養。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300"/>
                        </a:lnSpc>
                      </a:pPr>
                      <a:r>
                        <a:rPr lang="en-US" altLang="zh-TW" sz="28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5 4 3 2 1</a:t>
                      </a:r>
                      <a:endParaRPr lang="en-US" altLang="zh-TW" sz="2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253365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3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ts val="4300"/>
                        </a:lnSpc>
                      </a:pPr>
                      <a:r>
                        <a:rPr lang="zh-TW" altLang="en-US" sz="28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學習評量</a:t>
                      </a:r>
                      <a:endParaRPr lang="en-US" altLang="zh-TW" sz="28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2-2-1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5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評量方式多元，符合預期教育成效，展現適性教育特質。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300"/>
                        </a:lnSpc>
                      </a:pPr>
                      <a:r>
                        <a:rPr lang="en-US" sz="28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2927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2-2-2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5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學生藉自評及他評，精進課程能力</a:t>
                      </a:r>
                      <a:r>
                        <a:rPr lang="zh-TW" sz="28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300"/>
                        </a:lnSpc>
                      </a:pPr>
                      <a:r>
                        <a:rPr lang="en-US" sz="28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3244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2-2-3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500"/>
                        </a:lnSpc>
                      </a:pPr>
                      <a:r>
                        <a:rPr lang="zh-TW" sz="28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規劃與課程相關之展演、競賽、活動等，將課程內容內化為課外活動之具體能力。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300"/>
                        </a:lnSpc>
                      </a:pPr>
                      <a:r>
                        <a:rPr lang="en-US" sz="28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54772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9728" y="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三、課程效果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656547"/>
              </p:ext>
            </p:extLst>
          </p:nvPr>
        </p:nvGraphicFramePr>
        <p:xfrm>
          <a:off x="413550" y="1264634"/>
          <a:ext cx="11507637" cy="4324350"/>
        </p:xfrm>
        <a:graphic>
          <a:graphicData uri="http://schemas.openxmlformats.org/drawingml/2006/table">
            <a:tbl>
              <a:tblPr firstRow="1" firstCol="1" bandRow="1"/>
              <a:tblGrid>
                <a:gridCol w="1971309"/>
                <a:gridCol w="1097280"/>
                <a:gridCol w="6532611"/>
                <a:gridCol w="1906437"/>
              </a:tblGrid>
              <a:tr h="2533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400"/>
                        </a:lnSpc>
                      </a:pPr>
                      <a:r>
                        <a:rPr lang="en-US" sz="28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b="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zh-TW" sz="2800" b="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教師教學</a:t>
                      </a:r>
                      <a:endParaRPr lang="en-US" altLang="zh-TW" sz="2800" b="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zh-TW" sz="2800" b="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成效</a:t>
                      </a:r>
                      <a:endParaRPr lang="zh-TW" sz="28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3-1-1 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0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教師能與學生對話，瞭解學生對課程的需求，並對課程加以修正。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en-US" sz="2800" b="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b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248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3-1-2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0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教師間能透過觀議課、教學對話或成果分享，提升教學成效。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en-US" sz="2800" b="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b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30099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400"/>
                        </a:lnSpc>
                      </a:pPr>
                      <a:r>
                        <a:rPr lang="en-US" sz="2800" b="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zh-TW" sz="2800" b="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學生學習</a:t>
                      </a:r>
                      <a:endParaRPr lang="en-US" altLang="zh-TW" sz="2800" b="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zh-TW" sz="2800" b="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表現</a:t>
                      </a:r>
                      <a:endParaRPr lang="zh-TW" sz="2800" b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3-2-1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0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學生學習任務達成的程度看得出成長。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en-US" sz="2800" b="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b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2692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3-2-2 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0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班級學習氣氛積極活絡。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en-US" sz="2800" b="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b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  <a:tr h="2178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3000"/>
                        </a:lnSpc>
                      </a:pPr>
                      <a:r>
                        <a:rPr lang="en-US" sz="2800" kern="0">
                          <a:effectLst/>
                          <a:latin typeface="標楷體" panose="03000509000000000000" pitchFamily="65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3-2-3</a:t>
                      </a:r>
                      <a:endParaRPr lang="zh-TW" sz="280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>
                        <a:lnSpc>
                          <a:spcPts val="4000"/>
                        </a:lnSpc>
                      </a:pPr>
                      <a:r>
                        <a:rPr lang="zh-TW" sz="2800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激發學生學習動機，能主動回應、積極討論或應用，對學習能產生熱情 </a:t>
                      </a:r>
                      <a:endParaRPr lang="zh-TW" sz="280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4400"/>
                        </a:lnSpc>
                      </a:pPr>
                      <a:r>
                        <a:rPr lang="en-US" sz="2800" b="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5 4 3 2 1</a:t>
                      </a:r>
                      <a:endParaRPr lang="zh-TW" sz="2800" b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5" marR="40005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EF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422985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片包含 黑色, 服装&#10;&#10;已生成高可信度的说明">
            <a:extLst>
              <a:ext uri="{FF2B5EF4-FFF2-40B4-BE49-F238E27FC236}">
                <a16:creationId xmlns="" xmlns:a16="http://schemas.microsoft.com/office/drawing/2014/main" id="{6756BE66-576C-47F5-85AE-2A24646A5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27" y="3600413"/>
            <a:ext cx="950676" cy="13071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9AC046F-6376-406F-89DF-6079E2547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19" y="3748059"/>
            <a:ext cx="987772" cy="113132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6337B56-79CF-478A-9BBA-498AA90DA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36" y="2958975"/>
            <a:ext cx="1197583" cy="1823258"/>
          </a:xfrm>
          <a:prstGeom prst="rect">
            <a:avLst/>
          </a:prstGeom>
        </p:spPr>
      </p:pic>
      <p:pic>
        <p:nvPicPr>
          <p:cNvPr id="21" name="图片 20" descr="图片包含 室内&#10;&#10;已生成高可信度的说明">
            <a:extLst>
              <a:ext uri="{FF2B5EF4-FFF2-40B4-BE49-F238E27FC236}">
                <a16:creationId xmlns="" xmlns:a16="http://schemas.microsoft.com/office/drawing/2014/main" id="{60497382-E438-4CD2-8A6F-FA5B6119E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08" y="2864698"/>
            <a:ext cx="2059338" cy="25886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BA6C13E-5840-4544-B2B3-427AF60D7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6" y="2399660"/>
            <a:ext cx="1023188" cy="947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261103D-E3EE-45EF-AF56-853E292D7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7509" y="2086512"/>
            <a:ext cx="860625" cy="8131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BD8113-D5D3-4DA0-980A-5DAAB4704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5430" y="2910929"/>
            <a:ext cx="1357875" cy="1186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DC6493-6E34-473C-904B-C7642F082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946" y="3624138"/>
            <a:ext cx="1023188" cy="947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1EF6FFFF-58C8-4A5A-A04B-13FD31EF6E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94" y="4480883"/>
            <a:ext cx="4513500" cy="602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5EC3EF9-212B-4EC6-B7F3-D48974A59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1670" y="4531109"/>
            <a:ext cx="4456125" cy="516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E49521E-3EDA-4C2A-8E25-736339025D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645064" y="4531109"/>
            <a:ext cx="3676499" cy="4909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8272E7A-F8CD-4B4C-9F03-3051DF3523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1244" y="5225314"/>
            <a:ext cx="3133172" cy="3632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FEBD1B3-C7C2-41CE-81F6-90E21D7238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883" y="5301502"/>
            <a:ext cx="3133172" cy="36323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9E2FD4F0-3B16-411F-B645-6F3F464E121F}"/>
              </a:ext>
            </a:extLst>
          </p:cNvPr>
          <p:cNvSpPr/>
          <p:nvPr/>
        </p:nvSpPr>
        <p:spPr>
          <a:xfrm>
            <a:off x="1155996" y="307127"/>
            <a:ext cx="1011674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解憂</a:t>
            </a:r>
            <a:r>
              <a:rPr lang="en-US" altLang="zh-TW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BTS</a:t>
            </a:r>
            <a:endParaRPr lang="en-US" altLang="zh-CN" sz="44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CN" sz="44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BTS﹦the</a:t>
            </a: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en-US" altLang="zh-CN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est </a:t>
            </a:r>
            <a:r>
              <a:rPr lang="en-US" altLang="zh-CN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en-US" altLang="zh-CN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reatment of </a:t>
            </a:r>
            <a:r>
              <a:rPr lang="en-US" altLang="zh-CN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US" altLang="zh-CN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tudents</a:t>
            </a:r>
          </a:p>
          <a:p>
            <a:pPr algn="ctr"/>
            <a:r>
              <a:rPr lang="zh-TW" altLang="en-US" sz="4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</a:t>
            </a: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﹦療癒學生的百憂解</a:t>
            </a:r>
            <a:endParaRPr lang="zh-CN" altLang="en-US" sz="4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31667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&#10;&#10;已生成高可信度的说明">
            <a:extLst>
              <a:ext uri="{FF2B5EF4-FFF2-40B4-BE49-F238E27FC236}">
                <a16:creationId xmlns="" xmlns:a16="http://schemas.microsoft.com/office/drawing/2014/main" id="{9411EA58-14E0-42B4-AD79-4E10B9AD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6892"/>
            <a:ext cx="1805239" cy="226923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235" y="531320"/>
            <a:ext cx="1615310" cy="6705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3284738" y="204223"/>
            <a:ext cx="6712681" cy="132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ts val="5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GOOGLE</a:t>
            </a: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表單評鑑人員</a:t>
            </a:r>
            <a:r>
              <a:rPr lang="en-US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3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457200">
              <a:lnSpc>
                <a:spcPts val="5000"/>
              </a:lnSpc>
            </a:pP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發會成員</a:t>
            </a:r>
            <a:r>
              <a:rPr lang="en-US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國文社群成員</a:t>
            </a:r>
          </a:p>
        </p:txBody>
      </p:sp>
      <p:graphicFrame>
        <p:nvGraphicFramePr>
          <p:cNvPr id="31" name="圖表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154374"/>
              </p:ext>
            </p:extLst>
          </p:nvPr>
        </p:nvGraphicFramePr>
        <p:xfrm>
          <a:off x="1997477" y="1865987"/>
          <a:ext cx="9499106" cy="4528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805812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&#10;&#10;已生成高可信度的说明">
            <a:extLst>
              <a:ext uri="{FF2B5EF4-FFF2-40B4-BE49-F238E27FC236}">
                <a16:creationId xmlns="" xmlns:a16="http://schemas.microsoft.com/office/drawing/2014/main" id="{9411EA58-14E0-42B4-AD79-4E10B9AD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" y="2361647"/>
            <a:ext cx="2059338" cy="258864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35" y="768009"/>
            <a:ext cx="1792940" cy="867805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2901698" y="198243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GOOGLE</a:t>
            </a: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表單評鑑人員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zh-TW" altLang="en-US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996462"/>
              </p:ext>
            </p:extLst>
          </p:nvPr>
        </p:nvGraphicFramePr>
        <p:xfrm>
          <a:off x="2546589" y="1119814"/>
          <a:ext cx="8372944" cy="5112308"/>
        </p:xfrm>
        <a:graphic>
          <a:graphicData uri="http://schemas.openxmlformats.org/drawingml/2006/table">
            <a:tbl>
              <a:tblPr firstRow="1" firstCol="1" bandRow="1"/>
              <a:tblGrid>
                <a:gridCol w="4186472"/>
                <a:gridCol w="4186472"/>
              </a:tblGrid>
              <a:tr h="759939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  <a:latin typeface="Calibri" panose="020F0502020204030204" pitchFamily="34" charset="0"/>
                          <a:ea typeface="華康POP1體W5(P)" panose="040B0500000000000000" pitchFamily="82" charset="-120"/>
                          <a:cs typeface="Times New Roman" panose="02020603050405020304" pitchFamily="18" charset="0"/>
                        </a:rPr>
                        <a:t>班級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E0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  <a:latin typeface="Calibri" panose="020F0502020204030204" pitchFamily="34" charset="0"/>
                          <a:ea typeface="華康POP1體W5(P)" panose="040B0500000000000000" pitchFamily="82" charset="-120"/>
                          <a:cs typeface="Times New Roman" panose="02020603050405020304" pitchFamily="18" charset="0"/>
                        </a:rPr>
                        <a:t>評鑑人數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E0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21767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701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15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67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702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67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703</a:t>
                      </a:r>
                      <a:endParaRPr lang="zh-TW" sz="3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14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67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704</a:t>
                      </a:r>
                      <a:endParaRPr lang="zh-TW" sz="3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67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705</a:t>
                      </a:r>
                      <a:endParaRPr lang="zh-TW" sz="3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67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707</a:t>
                      </a:r>
                      <a:endParaRPr lang="zh-TW" sz="3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67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709</a:t>
                      </a:r>
                      <a:endParaRPr lang="zh-TW" sz="3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  <a:latin typeface="華康POP1體W5(P)" panose="040B0500000000000000" pitchFamily="82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3765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138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124" y="242948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52" y="84164"/>
            <a:ext cx="1318954" cy="62414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350" y="36807"/>
            <a:ext cx="7465084" cy="319466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/>
          <a:srcRect r="21573"/>
          <a:stretch/>
        </p:blipFill>
        <p:spPr>
          <a:xfrm>
            <a:off x="159798" y="3346431"/>
            <a:ext cx="6809173" cy="336776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7276918" y="5657074"/>
            <a:ext cx="2754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91.2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  <a:endParaRPr lang="en-US" altLang="zh-TW" sz="2400" b="1" dirty="0" smtClean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42.5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  <a:endParaRPr lang="zh-TW" altLang="en-US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9368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517" y="1633491"/>
            <a:ext cx="7066625" cy="314616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477" y="480492"/>
            <a:ext cx="4611198" cy="59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661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053" y="3432726"/>
            <a:ext cx="8236521" cy="329175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1312501" y="5368239"/>
            <a:ext cx="2087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94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400" b="1" dirty="0" smtClean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51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r="17957"/>
          <a:stretch/>
        </p:blipFill>
        <p:spPr>
          <a:xfrm>
            <a:off x="560332" y="106289"/>
            <a:ext cx="6732786" cy="31914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35421771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6" y="295208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162" y="248574"/>
            <a:ext cx="7082194" cy="285532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321981"/>
              </p:ext>
            </p:extLst>
          </p:nvPr>
        </p:nvGraphicFramePr>
        <p:xfrm>
          <a:off x="1068136" y="3438315"/>
          <a:ext cx="8144462" cy="3264324"/>
        </p:xfrm>
        <a:graphic>
          <a:graphicData uri="http://schemas.openxmlformats.org/drawingml/2006/table">
            <a:tbl>
              <a:tblPr firstRow="1" firstCol="1" bandRow="1"/>
              <a:tblGrid>
                <a:gridCol w="1633134"/>
                <a:gridCol w="2347189"/>
                <a:gridCol w="3202640"/>
                <a:gridCol w="961499"/>
              </a:tblGrid>
              <a:tr h="363412"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上</a:t>
                      </a:r>
                      <a:r>
                        <a:rPr lang="zh-TW" sz="1800" kern="100" dirty="0" smtClean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學期</a:t>
                      </a:r>
                      <a:endParaRPr lang="en-US" altLang="zh-TW" sz="1800" kern="100" dirty="0" smtClean="0">
                        <a:effectLst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課程</a:t>
                      </a:r>
                      <a:endParaRPr lang="zh-TW" sz="1800" kern="100" dirty="0">
                        <a:effectLst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圖書館導覽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設計圖書館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+mn-cs"/>
                        </a:rPr>
                        <a:t>好</a:t>
                      </a:r>
                      <a:endParaRPr kumimoji="0" lang="en-US" altLang="zh-TW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+mn-cs"/>
                        </a:rPr>
                        <a:t>玩</a:t>
                      </a:r>
                      <a:endParaRPr kumimoji="0" lang="zh-TW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33116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書架上的現代詩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5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奇幻文學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奇幻變裝</a:t>
                      </a:r>
                      <a:r>
                        <a:rPr lang="zh-TW" sz="1800" kern="100" dirty="0" smtClean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趴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kern="100" dirty="0" smtClean="0">
                          <a:solidFill>
                            <a:srgbClr val="FF000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小劇場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60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漫畫奇幻生物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60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妖怪密碼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73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奇幻說書人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59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下</a:t>
                      </a:r>
                      <a:r>
                        <a:rPr lang="zh-TW" sz="1800" kern="100" dirty="0" smtClean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學期</a:t>
                      </a:r>
                      <a:endParaRPr lang="en-US" altLang="zh-TW" sz="1800" kern="100" dirty="0" smtClean="0">
                        <a:effectLst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課程</a:t>
                      </a:r>
                      <a:endParaRPr lang="zh-TW" sz="1800" kern="100" dirty="0">
                        <a:effectLst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療癒文學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解憂卡片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+mn-cs"/>
                        </a:rPr>
                        <a:t>有</a:t>
                      </a:r>
                      <a:endParaRPr kumimoji="0" lang="en-US" altLang="zh-TW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+mn-cs"/>
                        </a:rPr>
                        <a:t>用</a:t>
                      </a:r>
                      <a:endParaRPr kumimoji="0" lang="zh-TW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3224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閱讀處方箋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607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生活</a:t>
                      </a:r>
                      <a:r>
                        <a:rPr lang="zh-TW" sz="1800" kern="100" dirty="0" smtClean="0"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劇場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kern="100" dirty="0" smtClean="0">
                          <a:solidFill>
                            <a:srgbClr val="FF000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拍攝影片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華康POP1體W5" panose="040B0509000000000000" pitchFamily="81" charset="-120"/>
                        <a:ea typeface="華康POP1體W5" panose="040B0509000000000000" pitchFamily="81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26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284" y="19817"/>
            <a:ext cx="8134016" cy="316982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70" y="3373539"/>
            <a:ext cx="7983528" cy="343831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9192340" y="5627977"/>
            <a:ext cx="2166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92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42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62333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8"/>
          <a:srcRect r="21507"/>
          <a:stretch/>
        </p:blipFill>
        <p:spPr>
          <a:xfrm>
            <a:off x="1919905" y="529843"/>
            <a:ext cx="8147454" cy="417749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4396079" y="5195088"/>
            <a:ext cx="2927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90.9</a:t>
            </a:r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  <a:endParaRPr lang="en-US" altLang="zh-TW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同意以上</a:t>
            </a:r>
            <a:r>
              <a:rPr lang="en-US" altLang="zh-TW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48.5</a:t>
            </a:r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1870319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44" name="圖片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3135" y="103900"/>
            <a:ext cx="7807652" cy="310816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752" y="3453997"/>
            <a:ext cx="7221900" cy="319976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7498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7268" y="220603"/>
            <a:ext cx="8238751" cy="3276938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1300"/>
              </p:ext>
            </p:extLst>
          </p:nvPr>
        </p:nvGraphicFramePr>
        <p:xfrm>
          <a:off x="89075" y="4309980"/>
          <a:ext cx="8080140" cy="2286388"/>
        </p:xfrm>
        <a:graphic>
          <a:graphicData uri="http://schemas.openxmlformats.org/drawingml/2006/table">
            <a:tbl>
              <a:tblPr firstRow="1" firstCol="1" bandRow="1"/>
              <a:tblGrid>
                <a:gridCol w="8080140"/>
              </a:tblGrid>
              <a:tr h="673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妖怪密碼：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∑∞∑₦¶Ω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Cambria Math" panose="02040503050406030204" pitchFamily="18" charset="0"/>
                        </a:rPr>
                        <a:t>њ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∑,  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эҼЙ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∑ </a:t>
                      </a:r>
                      <a:r>
                        <a:rPr lang="zh-TW" sz="18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！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₺э∑   ՖΩњ₾₺∑₦₾    Џ₦∑   ЖΩ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ՖҼ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Cambria Math" panose="02040503050406030204" pitchFamily="18" charset="0"/>
                        </a:rPr>
                        <a:t>њ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թ</a:t>
                      </a:r>
                      <a:r>
                        <a:rPr lang="zh-TW" sz="18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！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653" marR="6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738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翻譯成英文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: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Everyone</a:t>
                      </a:r>
                      <a:r>
                        <a:rPr lang="zh-TW" sz="18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hide</a:t>
                      </a:r>
                      <a:r>
                        <a:rPr lang="zh-TW" sz="18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！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The monsters are coming! 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653" marR="6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874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翻譯成中文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: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大家躲好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TW" sz="18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妖怪來了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王漢宗特圓體繁" panose="02020300000000000000" pitchFamily="18" charset="-120"/>
                          <a:cs typeface="Times New Roman" panose="02020603050405020304" pitchFamily="18" charset="0"/>
                        </a:rPr>
                        <a:t>!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653" marR="62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7636282" y="5102755"/>
            <a:ext cx="439947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妖怪密碼</a:t>
            </a:r>
            <a:r>
              <a:rPr lang="en-US" altLang="zh-TW" sz="2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與</a:t>
            </a:r>
            <a:r>
              <a:rPr lang="zh-TW" altLang="en-US" sz="24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英文老師合作</a:t>
            </a:r>
          </a:p>
          <a:p>
            <a:pPr lvl="0"/>
            <a:r>
              <a:rPr lang="zh-TW" altLang="en-US" sz="2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奇幻變裝趴：與表</a:t>
            </a:r>
            <a:r>
              <a:rPr lang="zh-TW" altLang="en-US" sz="24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</a:t>
            </a:r>
            <a:r>
              <a:rPr lang="zh-TW" altLang="en-US" sz="2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老師合作</a:t>
            </a:r>
            <a:endParaRPr lang="en-US" altLang="zh-TW" sz="2400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閱讀處方箋：與輔導室合作</a:t>
            </a:r>
            <a:endParaRPr lang="zh-TW" altLang="en-US" sz="24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36251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片包含 黑色, 服装&#10;&#10;已生成高可信度的说明">
            <a:extLst>
              <a:ext uri="{FF2B5EF4-FFF2-40B4-BE49-F238E27FC236}">
                <a16:creationId xmlns="" xmlns:a16="http://schemas.microsoft.com/office/drawing/2014/main" id="{6756BE66-576C-47F5-85AE-2A24646A5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27" y="3600413"/>
            <a:ext cx="950676" cy="13071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9AC046F-6376-406F-89DF-6079E2547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19" y="3748059"/>
            <a:ext cx="987772" cy="113132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6337B56-79CF-478A-9BBA-498AA90DA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36" y="2958975"/>
            <a:ext cx="1197583" cy="1823258"/>
          </a:xfrm>
          <a:prstGeom prst="rect">
            <a:avLst/>
          </a:prstGeom>
        </p:spPr>
      </p:pic>
      <p:pic>
        <p:nvPicPr>
          <p:cNvPr id="21" name="图片 20" descr="图片包含 室内&#10;&#10;已生成高可信度的说明">
            <a:extLst>
              <a:ext uri="{FF2B5EF4-FFF2-40B4-BE49-F238E27FC236}">
                <a16:creationId xmlns="" xmlns:a16="http://schemas.microsoft.com/office/drawing/2014/main" id="{60497382-E438-4CD2-8A6F-FA5B6119E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90" y="2212637"/>
            <a:ext cx="2059338" cy="25886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729E6F7-75B2-47EE-8DD2-CD3C27D8E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4694" y="1550906"/>
            <a:ext cx="1557884" cy="15874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BA6C13E-5840-4544-B2B3-427AF60D7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6" y="2399660"/>
            <a:ext cx="1023188" cy="947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261103D-E3EE-45EF-AF56-853E292D7B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7509" y="2086512"/>
            <a:ext cx="860625" cy="8131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BD8113-D5D3-4DA0-980A-5DAAB47042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4601" y="557196"/>
            <a:ext cx="1357875" cy="1186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DC6493-6E34-473C-904B-C7642F082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946" y="3624138"/>
            <a:ext cx="1023188" cy="947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7773255-C256-4182-9C3F-FD9D69547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7767" y="200321"/>
            <a:ext cx="5087214" cy="24697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1EF6FFFF-58C8-4A5A-A04B-13FD31EF6E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94" y="4480883"/>
            <a:ext cx="4513500" cy="602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5EC3EF9-212B-4EC6-B7F3-D48974A59E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1670" y="4531109"/>
            <a:ext cx="4456125" cy="516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E49521E-3EDA-4C2A-8E25-736339025D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645064" y="4531109"/>
            <a:ext cx="3676499" cy="4909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8272E7A-F8CD-4B4C-9F03-3051DF3523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1244" y="5225314"/>
            <a:ext cx="3133172" cy="3632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FEBD1B3-C7C2-41CE-81F6-90E21D7238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7883" y="5301502"/>
            <a:ext cx="3133172" cy="36323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9E2FD4F0-3B16-411F-B645-6F3F464E121F}"/>
              </a:ext>
            </a:extLst>
          </p:cNvPr>
          <p:cNvSpPr/>
          <p:nvPr/>
        </p:nvSpPr>
        <p:spPr>
          <a:xfrm>
            <a:off x="3334537" y="1120877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學校課程發</a:t>
            </a:r>
            <a:r>
              <a:rPr lang="zh-TW" altLang="en-US" sz="4400" b="1" dirty="0">
                <a:solidFill>
                  <a:srgbClr val="00206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展</a:t>
            </a:r>
            <a:endParaRPr lang="zh-CN" altLang="en-US" sz="4400" b="1" dirty="0">
              <a:solidFill>
                <a:srgbClr val="00206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5574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286" y="142553"/>
            <a:ext cx="8592344" cy="3341467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823" y="3664581"/>
            <a:ext cx="8283619" cy="3122397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9121219" y="5825253"/>
            <a:ext cx="2420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84</a:t>
            </a:r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  <a:endParaRPr lang="en-US" altLang="zh-TW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同意以上</a:t>
            </a:r>
            <a:r>
              <a:rPr lang="en-US" altLang="zh-TW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32.7</a:t>
            </a:r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1312570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174" y="236538"/>
            <a:ext cx="8064317" cy="321120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3" name="AutoShape 2" descr="表單回應圖表。題目：15.呈上題,在這個課程中,我會仔細聆聽同學的配音。回應數：113 則回應。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76" y="3447744"/>
            <a:ext cx="6598852" cy="320033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9144000" y="3801415"/>
            <a:ext cx="2334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102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61</a:t>
            </a:r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440682579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791" y="93729"/>
            <a:ext cx="7920437" cy="3146288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9"/>
          <a:srcRect r="20830"/>
          <a:stretch/>
        </p:blipFill>
        <p:spPr>
          <a:xfrm>
            <a:off x="923277" y="3373539"/>
            <a:ext cx="7130141" cy="335276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8603643" y="5802224"/>
            <a:ext cx="2953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90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  <a:endParaRPr lang="en-US" altLang="zh-TW" sz="2400" b="1" dirty="0" smtClean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67.8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  <a:endParaRPr lang="zh-TW" altLang="en-US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17580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386" y="1480558"/>
            <a:ext cx="9780964" cy="384616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04824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14786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248" y="422395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56" y="734465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8127" y="159800"/>
            <a:ext cx="6772659" cy="269614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33" y="3068361"/>
            <a:ext cx="2883603" cy="362833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7279" y="3128413"/>
            <a:ext cx="2753038" cy="362148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258257" y="2042928"/>
            <a:ext cx="4341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B81AAD"/>
                </a:solidFill>
              </a:rPr>
              <a:t>Line</a:t>
            </a:r>
            <a:r>
              <a:rPr lang="zh-TW" altLang="en-US" sz="3200" b="1" dirty="0" smtClean="0">
                <a:solidFill>
                  <a:srgbClr val="B81AAD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200" b="1" dirty="0" smtClean="0">
                <a:solidFill>
                  <a:srgbClr val="B81AAD"/>
                </a:solidFill>
              </a:rPr>
              <a:t>Messenger</a:t>
            </a:r>
            <a:r>
              <a:rPr lang="zh-TW" altLang="en-US" sz="3200" b="1" dirty="0" smtClean="0">
                <a:solidFill>
                  <a:srgbClr val="B81AAD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共備</a:t>
            </a:r>
            <a:endParaRPr lang="zh-TW" altLang="en-US" sz="3200" b="1" dirty="0">
              <a:solidFill>
                <a:srgbClr val="B81AAD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2361" y="3128413"/>
            <a:ext cx="2892201" cy="362148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0330569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1380" y="0"/>
            <a:ext cx="8394762" cy="349538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407" y="3403370"/>
            <a:ext cx="8677612" cy="345463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0B0F0"/>
            </a:solidFill>
          </a:ln>
        </p:spPr>
      </p:pic>
      <p:sp>
        <p:nvSpPr>
          <p:cNvPr id="11" name="文字方塊 10"/>
          <p:cNvSpPr txBox="1"/>
          <p:nvPr/>
        </p:nvSpPr>
        <p:spPr>
          <a:xfrm>
            <a:off x="9300545" y="5572074"/>
            <a:ext cx="2686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99</a:t>
            </a:r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800" b="1" dirty="0" smtClean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同意以上</a:t>
            </a:r>
            <a:r>
              <a:rPr lang="en-US" altLang="zh-TW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49</a:t>
            </a:r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28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6294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399" y="568257"/>
            <a:ext cx="9251949" cy="376283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3" name="矩形 2"/>
          <p:cNvSpPr/>
          <p:nvPr/>
        </p:nvSpPr>
        <p:spPr>
          <a:xfrm>
            <a:off x="4570772" y="4802841"/>
            <a:ext cx="25343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87</a:t>
            </a:r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800" b="1" dirty="0" smtClean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同意以上</a:t>
            </a:r>
            <a:r>
              <a:rPr lang="en-US" altLang="zh-TW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44</a:t>
            </a:r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28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9506835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286" y="115835"/>
            <a:ext cx="8351901" cy="334221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948" y="2140645"/>
            <a:ext cx="7136288" cy="44053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5970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822" y="3242488"/>
            <a:ext cx="4960407" cy="344083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823" y="185169"/>
            <a:ext cx="4960406" cy="304599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17" y="3231167"/>
            <a:ext cx="5608806" cy="345215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63" y="185169"/>
            <a:ext cx="5599460" cy="304599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6458949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8402" y="274279"/>
            <a:ext cx="8690569" cy="352870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文字方塊 1"/>
          <p:cNvSpPr txBox="1"/>
          <p:nvPr/>
        </p:nvSpPr>
        <p:spPr>
          <a:xfrm>
            <a:off x="1038687" y="4536489"/>
            <a:ext cx="1296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B81AAD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尋</a:t>
            </a:r>
            <a:r>
              <a:rPr lang="zh-TW" altLang="en-US" sz="2400" b="1" dirty="0">
                <a:solidFill>
                  <a:srgbClr val="B81AAD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寶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112721" y="4607497"/>
            <a:ext cx="155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smtClean="0">
                <a:solidFill>
                  <a:srgbClr val="0070C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設計建築</a:t>
            </a:r>
            <a:endParaRPr lang="zh-TW" altLang="en-US" sz="2400" dirty="0">
              <a:solidFill>
                <a:srgbClr val="0070C0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630967" y="4314548"/>
            <a:ext cx="118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文轉圖</a:t>
            </a:r>
            <a:endParaRPr lang="zh-TW" altLang="en-US" sz="2400" b="1" dirty="0">
              <a:solidFill>
                <a:srgbClr val="FF0000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069149" y="4314548"/>
            <a:ext cx="147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B0F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排書成詩</a:t>
            </a:r>
            <a:endParaRPr lang="zh-TW" altLang="en-US" sz="2400" b="1" dirty="0">
              <a:solidFill>
                <a:srgbClr val="00B0F0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42841" y="4527624"/>
            <a:ext cx="1811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C00CC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英文解碼</a:t>
            </a:r>
            <a:endParaRPr lang="zh-TW" altLang="en-US" sz="2400" b="1" dirty="0">
              <a:solidFill>
                <a:srgbClr val="CC00CC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353886" y="4206401"/>
            <a:ext cx="158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660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校慶闖關</a:t>
            </a:r>
            <a:endParaRPr lang="zh-TW" altLang="en-US" sz="2400" b="1" dirty="0">
              <a:solidFill>
                <a:srgbClr val="FF6600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94726" y="6107836"/>
            <a:ext cx="144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B05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讀者劇場</a:t>
            </a:r>
            <a:endParaRPr lang="zh-TW" altLang="en-US" sz="2400" b="1" dirty="0">
              <a:solidFill>
                <a:srgbClr val="00B050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371380" y="5308847"/>
            <a:ext cx="157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99CC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提問搶答</a:t>
            </a:r>
            <a:endParaRPr lang="zh-TW" altLang="en-US" sz="2400" b="1" dirty="0">
              <a:solidFill>
                <a:srgbClr val="FF99CC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291091" y="5131293"/>
            <a:ext cx="1837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66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寫故事大綱</a:t>
            </a:r>
            <a:endParaRPr lang="zh-TW" altLang="en-US" sz="2400" b="1" dirty="0">
              <a:solidFill>
                <a:srgbClr val="FF0066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339308" y="5107057"/>
            <a:ext cx="1269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505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寫劇本</a:t>
            </a:r>
            <a:endParaRPr lang="zh-TW" altLang="en-US" sz="2400" b="1" dirty="0">
              <a:solidFill>
                <a:srgbClr val="FF5050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132024" y="5483096"/>
            <a:ext cx="109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3366FF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化妝</a:t>
            </a:r>
            <a:endParaRPr lang="zh-TW" altLang="en-US" sz="2400" b="1" dirty="0">
              <a:solidFill>
                <a:srgbClr val="3366FF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611207" y="6140303"/>
            <a:ext cx="149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3333FF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服裝造型</a:t>
            </a:r>
            <a:endParaRPr lang="zh-TW" altLang="en-US" sz="2400" b="1" dirty="0">
              <a:solidFill>
                <a:srgbClr val="3333FF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536529" y="5944761"/>
            <a:ext cx="1455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攝影拍照</a:t>
            </a:r>
            <a:endParaRPr lang="zh-TW" altLang="en-US" sz="2400" b="1" dirty="0">
              <a:solidFill>
                <a:srgbClr val="7030A0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409756" y="6209928"/>
            <a:ext cx="16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E66914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推薦書籍</a:t>
            </a:r>
            <a:endParaRPr lang="zh-TW" altLang="en-US" sz="2400" b="1" dirty="0">
              <a:solidFill>
                <a:srgbClr val="E66914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868949" y="6134703"/>
            <a:ext cx="13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6">
                    <a:lumMod val="75000"/>
                  </a:schemeClr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畫分鏡</a:t>
            </a:r>
            <a:endParaRPr lang="zh-TW" altLang="en-US" sz="2400" b="1" dirty="0">
              <a:solidFill>
                <a:schemeClr val="accent6">
                  <a:lumMod val="75000"/>
                </a:schemeClr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721514" y="5362111"/>
            <a:ext cx="1044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E66914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配</a:t>
            </a:r>
            <a:r>
              <a:rPr lang="zh-TW" altLang="en-US" sz="2400" b="1" dirty="0">
                <a:solidFill>
                  <a:srgbClr val="E66914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音</a:t>
            </a:r>
          </a:p>
        </p:txBody>
      </p:sp>
    </p:spTree>
    <p:extLst>
      <p:ext uri="{BB962C8B-B14F-4D97-AF65-F5344CB8AC3E}">
        <p14:creationId xmlns:p14="http://schemas.microsoft.com/office/powerpoint/2010/main" val="937603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84065"/>
            <a:ext cx="4780963" cy="384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zh-TW" altLang="zh-TW" sz="3600" b="1" kern="100" dirty="0">
                <a:solidFill>
                  <a:srgbClr val="B81AAD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（一）學校</a:t>
            </a:r>
            <a:r>
              <a:rPr lang="zh-HK" altLang="zh-TW" sz="3600" b="1" kern="100" dirty="0">
                <a:solidFill>
                  <a:srgbClr val="B81AAD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</a:t>
            </a:r>
            <a:r>
              <a:rPr lang="zh-TW" altLang="zh-TW" sz="3600" b="1" kern="100" dirty="0">
                <a:solidFill>
                  <a:srgbClr val="B81AAD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願景</a:t>
            </a:r>
            <a:endParaRPr lang="zh-TW" altLang="zh-TW" sz="3600" b="1" kern="100" dirty="0">
              <a:solidFill>
                <a:srgbClr val="B81AA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雙語教育願景圖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25" y="912124"/>
            <a:ext cx="5324775" cy="53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974568"/>
            <a:ext cx="7320953" cy="5199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000"/>
              </a:lnSpc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0000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雙語國際，智慧活力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」為學校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09600">
              <a:lnSpc>
                <a:spcPts val="4000"/>
              </a:lnSpc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課程願景，培養學生具備英語溝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09600">
              <a:lnSpc>
                <a:spcPts val="4000"/>
              </a:lnSpc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通能力的世界公民。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ts val="4000"/>
              </a:lnSpc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0000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以提升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閱讀理解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、培養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健全人格</a:t>
            </a:r>
            <a:endParaRPr lang="zh-TW" altLang="zh-TW" sz="3200" b="1" kern="1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09600">
              <a:lnSpc>
                <a:spcPts val="4000"/>
              </a:lnSpc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和發展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國際教育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為課程目標，增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09600">
              <a:lnSpc>
                <a:spcPts val="4000"/>
              </a:lnSpc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進養學生自主行動、溝通互動與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09600">
              <a:lnSpc>
                <a:spcPts val="4000"/>
              </a:lnSpc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社會參與的核心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素養</a:t>
            </a:r>
            <a:r>
              <a:rPr lang="en-US" altLang="zh-TW" sz="3200" b="1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自動好</a:t>
            </a:r>
            <a:r>
              <a:rPr lang="en-US" altLang="zh-TW" sz="3200" b="1" kern="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3200" b="1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457200">
              <a:lnSpc>
                <a:spcPts val="4000"/>
              </a:lnSpc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0000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以沉浸式英語教學營造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雙語情境</a:t>
            </a:r>
            <a:endParaRPr lang="zh-TW" altLang="zh-TW" sz="3200" b="1" kern="1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09600">
              <a:lnSpc>
                <a:spcPts val="4000"/>
              </a:lnSpc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，同時培養學生能夠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學習轉移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609600">
              <a:lnSpc>
                <a:spcPts val="4000"/>
              </a:lnSpc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擁有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健康身心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、展現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多元能力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173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2401" y="21262"/>
            <a:ext cx="7982597" cy="316693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767" y="3458370"/>
            <a:ext cx="7982597" cy="325153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9360023" y="522428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/>
            <a:r>
              <a:rPr lang="zh-TW" altLang="en-US" sz="28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</a:t>
            </a:r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96</a:t>
            </a:r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8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457200"/>
            <a:r>
              <a:rPr lang="zh-TW" altLang="en-US" sz="28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</a:t>
            </a:r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54</a:t>
            </a:r>
            <a:r>
              <a:rPr lang="zh-TW" altLang="en-US" sz="28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28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9915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5" y="2269195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026" y="1"/>
            <a:ext cx="7966167" cy="314003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可能是 6 個人和大家站著的圖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6" y="3663206"/>
            <a:ext cx="3945638" cy="2846536"/>
          </a:xfrm>
          <a:prstGeom prst="rect">
            <a:avLst/>
          </a:prstGeom>
          <a:noFill/>
          <a:ln w="57150">
            <a:solidFill>
              <a:srgbClr val="CC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可能是 1 人和磚牆的圖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23" y="3663206"/>
            <a:ext cx="3795380" cy="2846536"/>
          </a:xfrm>
          <a:prstGeom prst="rect">
            <a:avLst/>
          </a:prstGeom>
          <a:noFill/>
          <a:ln w="57150">
            <a:solidFill>
              <a:srgbClr val="CC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可能是 6 個人、小孩、大家坐著、大家站著和室內的圖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63" y="3663206"/>
            <a:ext cx="3914779" cy="2846536"/>
          </a:xfrm>
          <a:prstGeom prst="rect">
            <a:avLst/>
          </a:prstGeom>
          <a:noFill/>
          <a:ln w="57150">
            <a:solidFill>
              <a:srgbClr val="CC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620259" y="3216952"/>
            <a:ext cx="139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>
                <a:solidFill>
                  <a:srgbClr val="FF0066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閱讀處方箋</a:t>
            </a:r>
            <a:endParaRPr lang="zh-TW" altLang="en-US">
              <a:solidFill>
                <a:srgbClr val="FF0066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293895" y="3220187"/>
            <a:ext cx="142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66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讀報闖關</a:t>
            </a:r>
            <a:endParaRPr lang="zh-TW" altLang="en-US" b="1" dirty="0">
              <a:solidFill>
                <a:srgbClr val="FF0066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454718" y="3216952"/>
            <a:ext cx="118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校慶闖關</a:t>
            </a:r>
            <a:endParaRPr lang="zh-TW" altLang="en-US" dirty="0">
              <a:solidFill>
                <a:srgbClr val="FF0066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2279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584" y="1201912"/>
            <a:ext cx="10244636" cy="3999618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4000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186504"/>
              </p:ext>
            </p:extLst>
          </p:nvPr>
        </p:nvGraphicFramePr>
        <p:xfrm>
          <a:off x="204187" y="62144"/>
          <a:ext cx="11869443" cy="6580937"/>
        </p:xfrm>
        <a:graphic>
          <a:graphicData uri="http://schemas.openxmlformats.org/drawingml/2006/table">
            <a:tbl>
              <a:tblPr/>
              <a:tblGrid>
                <a:gridCol w="11869443"/>
              </a:tblGrid>
              <a:tr h="603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28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對於</a:t>
                      </a:r>
                      <a:r>
                        <a:rPr lang="zh-TW" altLang="en-US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幻奇人物變裝趴這個課程</a:t>
                      </a:r>
                      <a:r>
                        <a:rPr lang="en-US" altLang="zh-TW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,</a:t>
                      </a:r>
                      <a:r>
                        <a:rPr lang="zh-TW" altLang="en-US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我想建議或鼓勵老師什麼話</a:t>
                      </a:r>
                      <a:r>
                        <a:rPr lang="en-US" altLang="zh-TW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?</a:t>
                      </a: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01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大家都很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棒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老師加油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好玩欸，可以多一些類似的東西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棒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辛苦了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老師很棒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活動很棒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這課程很有創意我很喜歡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可以多辦這種活動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我覺得很有趣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,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很好玩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讚！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老師真棒👍</a:t>
                      </a:r>
                      <a:endParaRPr lang="en-US" altLang="zh-TW" sz="23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真的不錯老師真棒，題材很好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還不錯 可以有更多的活動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老師很認真思考如何培養感情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endParaRPr lang="zh-TW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6618">
                        <a:lumMod val="20000"/>
                        <a:lumOff val="80000"/>
                      </a:srgbClr>
                    </a:solidFill>
                  </a:tcPr>
                </a:tc>
              </a:tr>
              <a:tr h="101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謝謝老師給我們嘗試不同的上課方式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很有趣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謝謝老師給我們那麼好玩的課程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endParaRPr lang="zh-TW" altLang="en-US" sz="23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很有趣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可以有更多這類課程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教導的好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很棒、可以多一些這樣的活動   </a:t>
                      </a:r>
                      <a:endParaRPr lang="en-US" altLang="zh-TW" sz="23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這個課程很有趣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我學到了怎麼把閱讀融合到表演藝術，寫了大綱和許多的學習單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endParaRPr lang="zh-TW" altLang="en-US" sz="23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讓我整理大綱（重點）的能力有所進步，所以我覺得老師很用心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endParaRPr lang="zh-TW" altLang="en-US" sz="23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6618">
                        <a:lumMod val="20000"/>
                        <a:lumOff val="80000"/>
                      </a:srgbClr>
                    </a:solidFill>
                  </a:tcPr>
                </a:tc>
              </a:tr>
              <a:tr h="101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ctr"/>
                      <a:endParaRPr lang="zh-TW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01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加油奧利給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疫情時間不要辦比較好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道具可以提供多一點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課程時間多一點</a:t>
                      </a: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可以多加一些服裝設計的課程（表藝），可以教一些劇本的轉折該怎麼改會比較順（閱讀）。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我好累，組員在廢！可以不要再結合兩科嗎？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可以多給我們一點時間，少一點講解</a:t>
                      </a:r>
                      <a:endParaRPr lang="zh-TW" altLang="en-US" sz="2300" b="0" i="0" u="none" strike="noStrike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20000"/>
                        <a:lumOff val="80000"/>
                      </a:srgbClr>
                    </a:solidFill>
                  </a:tcPr>
                </a:tc>
              </a:tr>
              <a:tr h="101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可以的話我想要面具多一點這樣創意更多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規則講清楚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以後可以不要演戲嗎</a:t>
                      </a: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無（未參與）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可以更有趣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都很好，但是可以給的時間再多一點，好像給的時間有點少</a:t>
                      </a:r>
                      <a:endParaRPr lang="zh-TW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20000"/>
                        <a:lumOff val="80000"/>
                      </a:srgbClr>
                    </a:solidFill>
                  </a:tcPr>
                </a:tc>
              </a:tr>
              <a:tr h="101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提供符合學生專長的建議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不要一直給我們沒興趣的意見 很浪費時間</a:t>
                      </a:r>
                      <a:endParaRPr lang="zh-TW" altLang="en-US" sz="2300" b="0" i="0" u="none" strike="noStrike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20000"/>
                        <a:lumOff val="80000"/>
                      </a:srgbClr>
                    </a:solidFill>
                  </a:tcPr>
                </a:tc>
              </a:tr>
              <a:tr h="101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我希望不要把口罩拿下來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學習單可以少一點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不要太震驚，他們就是那麼好笑</a:t>
                      </a:r>
                      <a:endParaRPr lang="zh-TW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20000"/>
                        <a:lumOff val="80000"/>
                      </a:srgbClr>
                    </a:solidFill>
                  </a:tcPr>
                </a:tc>
              </a:tr>
              <a:tr h="101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ctr"/>
                      <a:r>
                        <a:rPr lang="zh-TW" alt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我覺得如果用影片會方便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些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可以讓我們自行分組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道具希望可以多樣一點</a:t>
                      </a:r>
                      <a:r>
                        <a:rPr lang="en-US" altLang="zh-TW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很有趣也很有挑戰性，希望可以拍的照片多一點，不然很難詮釋故事</a:t>
                      </a:r>
                      <a:endParaRPr lang="zh-TW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2319" marR="2319" marT="23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409144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89570"/>
              </p:ext>
            </p:extLst>
          </p:nvPr>
        </p:nvGraphicFramePr>
        <p:xfrm>
          <a:off x="140897" y="103516"/>
          <a:ext cx="11849820" cy="6504316"/>
        </p:xfrm>
        <a:graphic>
          <a:graphicData uri="http://schemas.openxmlformats.org/drawingml/2006/table">
            <a:tbl>
              <a:tblPr/>
              <a:tblGrid>
                <a:gridCol w="11849820"/>
              </a:tblGrid>
              <a:tr h="516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28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對於</a:t>
                      </a:r>
                      <a:r>
                        <a:rPr lang="zh-TW" altLang="en-US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幻奇人物變裝趴這個課程</a:t>
                      </a:r>
                      <a:r>
                        <a:rPr lang="en-US" altLang="zh-TW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,</a:t>
                      </a:r>
                      <a:r>
                        <a:rPr lang="zh-TW" altLang="en-US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我想建議或鼓勵同學什麼話</a:t>
                      </a:r>
                      <a:r>
                        <a:rPr lang="en-US" altLang="zh-TW" sz="2800" b="1" i="0" u="none" strike="noStrike" dirty="0">
                          <a:solidFill>
                            <a:srgbClr val="0070C0"/>
                          </a:solidFill>
                          <a:effectLst/>
                          <a:latin typeface="華康POP1體W5" panose="040B0509000000000000" pitchFamily="81" charset="-120"/>
                          <a:ea typeface="華康POP1體W5" panose="040B0509000000000000" pitchFamily="81" charset="-120"/>
                        </a:rPr>
                        <a:t>?</a:t>
                      </a: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3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ctr">
                        <a:lnSpc>
                          <a:spcPts val="2500"/>
                        </a:lnSpc>
                      </a:pP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6618">
                        <a:lumMod val="20000"/>
                        <a:lumOff val="80000"/>
                      </a:srgbClr>
                    </a:solidFill>
                  </a:tcPr>
                </a:tc>
              </a:tr>
              <a:tr h="6655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大家很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厲害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嗯很棒啊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都表演的很棒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同學你們加油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活動很棒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妝很好看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你真棒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超棒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同學加油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沒有 都很好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同學都很配合 懂得團隊合作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/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全力以赴，不放棄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6618">
                        <a:lumMod val="20000"/>
                        <a:lumOff val="80000"/>
                      </a:srgbClr>
                    </a:solidFill>
                  </a:tcPr>
                </a:tc>
              </a:tr>
              <a:tr h="1329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加油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厲害！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勇於表現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大家加油，我也是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你們可以繼續演戲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讚啦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他們真的很厲害欸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你們很棒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演得很生動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大家都很優秀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繼續加油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大家加油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我們盡最大的努力了！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同學團隊合作 很有成就感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演得真好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自己為自己加油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下次會更好！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不要害怕，你一定可以的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以後可以當演員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大家都很認真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6618">
                        <a:lumMod val="20000"/>
                        <a:lumOff val="80000"/>
                      </a:srgbClr>
                    </a:solidFill>
                  </a:tcPr>
                </a:tc>
              </a:tr>
              <a:tr h="333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6618">
                        <a:lumMod val="20000"/>
                        <a:lumOff val="80000"/>
                      </a:srgbClr>
                    </a:solidFill>
                  </a:tcPr>
                </a:tc>
              </a:tr>
              <a:tr h="333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 fontAlgn="ctr">
                        <a:lnSpc>
                          <a:spcPts val="2500"/>
                        </a:lnSpc>
                      </a:pP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60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積極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一點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可以多準備道具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化妝技術要加強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對於鏡頭不需要害怕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應該要更團結一點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我沒有玩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一般般 可以主動點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多一點想像力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可以認真一點嗎？？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不要男扮女裝很好笑可以不要不讓我做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化妝不要一直動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大膽放開自己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/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可以再多一點分工合作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拜託認真一點好嗎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有些人可以配合一點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建議某同學找東西找快一點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幫一下忙啊同學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大膽嘗試不同的風格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盡量努力完成自己的工作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放下包袱，才能呈現的自然</a:t>
                      </a:r>
                      <a:endParaRPr lang="zh-TW" alt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20000"/>
                        <a:lumOff val="80000"/>
                      </a:srgbClr>
                    </a:solidFill>
                  </a:tcPr>
                </a:tc>
              </a:tr>
              <a:tr h="333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我希望同學不要把我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P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的很驚悚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要做事情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可以幫忙我不會的東西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踴躍參與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不要害羞</a:t>
                      </a:r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20000"/>
                        <a:lumOff val="80000"/>
                      </a:srgbClr>
                    </a:solidFill>
                  </a:tcPr>
                </a:tc>
              </a:tr>
              <a:tr h="997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大致上合作的同學都很認真，但少部份同學沒有特別專心，希望同學以後能再更專心。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我們這組的男生都在混</a:t>
                      </a:r>
                      <a:r>
                        <a:rPr lang="en-US" altLang="zh-TW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非常給力，讓我不用做事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/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私事不要帶到公事上</a:t>
                      </a:r>
                      <a:endParaRPr kumimoji="0" lang="en-US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不要只會在旁邊看 不做事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/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不要太在意與對方的關係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,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而壞了這項作業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896" marR="1896" marT="18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31001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5712" y="152600"/>
            <a:ext cx="8655841" cy="339459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7" y="4224599"/>
            <a:ext cx="3145603" cy="2480710"/>
          </a:xfrm>
          <a:prstGeom prst="rect">
            <a:avLst/>
          </a:prstGeom>
          <a:noFill/>
          <a:ln w="57150">
            <a:solidFill>
              <a:srgbClr val="CC00CC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33" y="4224598"/>
            <a:ext cx="3531415" cy="2539273"/>
          </a:xfrm>
          <a:prstGeom prst="rect">
            <a:avLst/>
          </a:prstGeom>
          <a:ln w="57150">
            <a:solidFill>
              <a:srgbClr val="CC00CC"/>
            </a:solidFill>
          </a:ln>
        </p:spPr>
      </p:pic>
      <p:pic>
        <p:nvPicPr>
          <p:cNvPr id="3074" name="Picture 2" descr="未提供相片說明。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49" y="4224598"/>
            <a:ext cx="3385696" cy="2539273"/>
          </a:xfrm>
          <a:prstGeom prst="rect">
            <a:avLst/>
          </a:prstGeom>
          <a:noFill/>
          <a:ln w="57150">
            <a:solidFill>
              <a:srgbClr val="CC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703714" y="3759368"/>
            <a:ext cx="224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表藝老師協同教學</a:t>
            </a:r>
            <a:endParaRPr lang="zh-TW" altLang="en-US" dirty="0">
              <a:solidFill>
                <a:srgbClr val="FF0066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40142" y="3720852"/>
            <a:ext cx="185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66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我繪本導讀觀課</a:t>
            </a:r>
            <a:endParaRPr lang="zh-TW" altLang="en-US" dirty="0">
              <a:solidFill>
                <a:srgbClr val="FF0066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629094" y="3759368"/>
            <a:ext cx="284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66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我協助其他老師彈課教學</a:t>
            </a:r>
            <a:endParaRPr lang="zh-TW" altLang="en-US" b="1" dirty="0">
              <a:solidFill>
                <a:srgbClr val="FF0066"/>
              </a:solidFill>
              <a:latin typeface="華康中特圓體(P)" panose="020F0800000000000000" pitchFamily="34" charset="-120"/>
              <a:ea typeface="華康中特圓體(P)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83811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008" y="175759"/>
            <a:ext cx="7815532" cy="3064121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962" y="3595442"/>
            <a:ext cx="7380244" cy="310612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8757232" y="5565288"/>
            <a:ext cx="2157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84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38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23769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0350" y="168607"/>
            <a:ext cx="8138572" cy="321576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85" y="3654544"/>
            <a:ext cx="7791372" cy="307218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9028364" y="5739492"/>
            <a:ext cx="2128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91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400" b="1" dirty="0" smtClean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defTabSz="457200"/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54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31952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5355" y="133166"/>
            <a:ext cx="7733855" cy="311232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792" y="3462661"/>
            <a:ext cx="7788586" cy="321614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9127278" y="5521394"/>
            <a:ext cx="2345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457200"/>
            <a:r>
              <a:rPr lang="zh-TW" altLang="en-US" sz="24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以上</a:t>
            </a:r>
            <a:r>
              <a:rPr lang="en-US" altLang="zh-TW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61</a:t>
            </a:r>
            <a:r>
              <a:rPr lang="zh-TW" altLang="en-US" sz="2400" b="1" dirty="0" smtClean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24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14772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46E61F18-3634-4E18-BCDC-2BE88FC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7" y="2618590"/>
            <a:ext cx="916894" cy="754949"/>
          </a:xfrm>
          <a:prstGeom prst="rect">
            <a:avLst/>
          </a:prstGeom>
        </p:spPr>
      </p:pic>
      <p:pic>
        <p:nvPicPr>
          <p:cNvPr id="15" name="图片 14" descr="图片包含 动物, 无脊椎动物&#10;&#10;已生成高可信度的说明">
            <a:extLst>
              <a:ext uri="{FF2B5EF4-FFF2-40B4-BE49-F238E27FC236}">
                <a16:creationId xmlns="" xmlns:a16="http://schemas.microsoft.com/office/drawing/2014/main" id="{16BCD992-7744-4C31-B2E4-EC7760F26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9540" y="5841419"/>
            <a:ext cx="916894" cy="754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18B9258-58EE-4925-8B5F-C5B8779A0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019" y="385951"/>
            <a:ext cx="2120415" cy="102940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5424D26-DCBD-4FA9-AA38-365D5598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64" y="531321"/>
            <a:ext cx="1615310" cy="6705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CFE6759D-0325-4FF9-9100-C6AB0BAD5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26" y="644873"/>
            <a:ext cx="1318954" cy="624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E5C47C27-E17F-4BFB-A61D-93F5B1BB0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6328" y="1170827"/>
            <a:ext cx="1792940" cy="86780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6FA6DCE8-17DD-4813-BF4D-8165F8458AEA}"/>
              </a:ext>
            </a:extLst>
          </p:cNvPr>
          <p:cNvSpPr/>
          <p:nvPr/>
        </p:nvSpPr>
        <p:spPr>
          <a:xfrm>
            <a:off x="350752" y="53132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/>
          <a:srcRect r="11280"/>
          <a:stretch/>
        </p:blipFill>
        <p:spPr>
          <a:xfrm>
            <a:off x="1580915" y="531321"/>
            <a:ext cx="8912491" cy="379192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3655368" y="4764201"/>
            <a:ext cx="3099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zh-TW" altLang="en-US" sz="32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普通以上</a:t>
            </a:r>
            <a:r>
              <a:rPr lang="en-US" altLang="zh-TW" sz="32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83.2</a:t>
            </a:r>
            <a:r>
              <a:rPr lang="zh-TW" altLang="en-US" sz="32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  <a:endParaRPr lang="en-US" altLang="zh-TW" sz="3200" b="1" dirty="0">
              <a:solidFill>
                <a:srgbClr val="D60093"/>
              </a:solidFill>
              <a:latin typeface="標楷體" pitchFamily="65" charset="-120"/>
              <a:ea typeface="標楷體" pitchFamily="65" charset="-120"/>
            </a:endParaRPr>
          </a:p>
          <a:p>
            <a:pPr lvl="0" defTabSz="457200"/>
            <a:r>
              <a:rPr lang="zh-TW" altLang="en-US" sz="32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同意</a:t>
            </a:r>
            <a:r>
              <a:rPr lang="en-US" altLang="zh-TW" sz="32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31.9</a:t>
            </a:r>
            <a:r>
              <a:rPr lang="zh-TW" altLang="en-US" sz="3200" b="1" dirty="0">
                <a:solidFill>
                  <a:srgbClr val="D60093"/>
                </a:solidFill>
                <a:latin typeface="標楷體" pitchFamily="65" charset="-120"/>
                <a:ea typeface="標楷體" pitchFamily="65" charset="-120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20872098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43063"/>
            <a:ext cx="4339650" cy="384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zh-HK" altLang="zh-TW" sz="3600" b="1" kern="100" dirty="0">
                <a:solidFill>
                  <a:srgbClr val="B81AAD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（二）學校課程目標</a:t>
            </a:r>
            <a:endParaRPr lang="zh-TW" altLang="zh-TW" sz="3600" b="1" kern="100" dirty="0">
              <a:solidFill>
                <a:srgbClr val="B81AA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58901"/>
            <a:ext cx="12102860" cy="626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indent="304800">
              <a:lnSpc>
                <a:spcPts val="3700"/>
              </a:lnSpc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3200" b="1" kern="100" dirty="0" smtClean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發展多元</a:t>
            </a:r>
            <a:r>
              <a:rPr lang="zh-TW" altLang="en-US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智</a:t>
            </a:r>
            <a:r>
              <a:rPr lang="zh-TW" altLang="zh-TW" sz="3200" b="1" kern="100" dirty="0" smtClean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能</a:t>
            </a:r>
            <a:endParaRPr lang="zh-TW" altLang="zh-TW" sz="3200" b="1" kern="1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04800">
              <a:lnSpc>
                <a:spcPts val="3700"/>
              </a:lnSpc>
              <a:spcAft>
                <a:spcPts val="0"/>
              </a:spcAft>
            </a:pP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啟迪學習動機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，培養學生好奇心、探索力、思考力、判斷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力</a:t>
            </a:r>
            <a:endParaRPr lang="en-US" altLang="zh-TW" sz="3200" b="1" kern="100" dirty="0" smtClean="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304800">
              <a:lnSpc>
                <a:spcPts val="3700"/>
              </a:lnSpc>
              <a:spcAft>
                <a:spcPts val="0"/>
              </a:spcAft>
            </a:pP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行動力，增益自我價值感，激發多元潛能，均衡全人發展。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381000">
              <a:lnSpc>
                <a:spcPts val="3700"/>
              </a:lnSpc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培養</a:t>
            </a:r>
            <a:r>
              <a:rPr lang="zh-TW" altLang="zh-TW" sz="3200" b="1" kern="100" dirty="0" smtClean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核心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素養</a:t>
            </a:r>
            <a:endParaRPr lang="zh-TW" altLang="zh-TW" sz="3200" b="1" kern="1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04800">
              <a:lnSpc>
                <a:spcPts val="3700"/>
              </a:lnSpc>
              <a:spcAft>
                <a:spcPts val="0"/>
              </a:spcAft>
            </a:pP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培養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學生核心素養與自主學習能力，在生活中能融會各領域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所</a:t>
            </a:r>
            <a:endParaRPr lang="en-US" altLang="zh-TW" sz="3200" b="1" kern="100" dirty="0" smtClean="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304800">
              <a:lnSpc>
                <a:spcPts val="3700"/>
              </a:lnSpc>
              <a:spcAft>
                <a:spcPts val="0"/>
              </a:spcAft>
            </a:pP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學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，統整運用以解決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生活問題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381000">
              <a:lnSpc>
                <a:spcPts val="3700"/>
              </a:lnSpc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zh-TW" sz="3200" b="1" kern="100" dirty="0" smtClean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提升英語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能力</a:t>
            </a:r>
            <a:endParaRPr lang="zh-TW" altLang="zh-TW" sz="3200" b="1" kern="1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304800">
              <a:lnSpc>
                <a:spcPts val="3700"/>
              </a:lnSpc>
              <a:spcAft>
                <a:spcPts val="0"/>
              </a:spcAft>
            </a:pP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建立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雙語學習情境，培養學生英語溝通與表達能力，提升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</a:t>
            </a:r>
            <a:endParaRPr lang="en-US" altLang="zh-TW" sz="3200" b="1" kern="100" dirty="0" smtClean="0">
              <a:solidFill>
                <a:srgbClr val="0000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304800">
              <a:lnSpc>
                <a:spcPts val="3700"/>
              </a:lnSpc>
              <a:spcAft>
                <a:spcPts val="0"/>
              </a:spcAft>
            </a:pP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英語的聽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說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能力，讓英語成為學生的習慣用語。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381000">
              <a:lnSpc>
                <a:spcPts val="3700"/>
              </a:lnSpc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zh-TW" sz="3200" b="1" kern="100" dirty="0" smtClean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建立公民</a:t>
            </a:r>
            <a:r>
              <a:rPr lang="zh-TW" altLang="zh-TW" sz="3200" b="1" kern="100" dirty="0">
                <a:solidFill>
                  <a:srgbClr val="0070C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責任</a:t>
            </a:r>
            <a:endParaRPr lang="zh-TW" altLang="zh-TW" sz="3200" b="1" kern="1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810895">
              <a:lnSpc>
                <a:spcPts val="3700"/>
              </a:lnSpc>
              <a:spcAft>
                <a:spcPts val="0"/>
              </a:spcAft>
            </a:pP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en-US" sz="3200" b="1" kern="1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「</a:t>
            </a:r>
            <a:r>
              <a:rPr lang="zh-TW" altLang="zh-TW" sz="3200" b="1" kern="100" dirty="0" smtClean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彈性課程</a:t>
            </a:r>
            <a:r>
              <a:rPr lang="zh-TW" altLang="en-US" sz="3200" b="1" kern="1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」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3200" b="1" kern="1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「</a:t>
            </a:r>
            <a:r>
              <a:rPr lang="zh-TW" altLang="zh-TW" sz="3200" b="1" kern="100" dirty="0" smtClean="0">
                <a:solidFill>
                  <a:srgbClr val="FF0066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國際教育</a:t>
            </a:r>
            <a:r>
              <a:rPr lang="zh-TW" altLang="en-US" sz="3200" b="1" kern="100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」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厚植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學生民主素養、法治觀念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權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理念、道德勇氣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、社區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意識與國際視野，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培養</a:t>
            </a:r>
            <a:r>
              <a:rPr lang="zh-TW" altLang="en-US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學生成為</a:t>
            </a:r>
            <a:r>
              <a:rPr lang="zh-TW" altLang="zh-TW" sz="3200" b="1" kern="100" dirty="0" smtClean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能</a:t>
            </a:r>
            <a:r>
              <a:rPr lang="zh-TW" altLang="zh-TW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自我負責、關心社會的全人公民。</a:t>
            </a:r>
            <a:endParaRPr lang="zh-TW" altLang="zh-TW" sz="32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66415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87295" y="181144"/>
            <a:ext cx="4826963" cy="355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lnSpc>
                <a:spcPts val="1500"/>
              </a:lnSpc>
              <a:spcAft>
                <a:spcPts val="600"/>
              </a:spcAft>
            </a:pPr>
            <a:r>
              <a:rPr lang="zh-TW" altLang="zh-TW" sz="3600" b="1" kern="100" spc="20" dirty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問題改善策略或方法表</a:t>
            </a:r>
            <a:endParaRPr lang="zh-TW" altLang="zh-TW" sz="3600" b="1" kern="100" dirty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93530"/>
              </p:ext>
            </p:extLst>
          </p:nvPr>
        </p:nvGraphicFramePr>
        <p:xfrm>
          <a:off x="293298" y="606151"/>
          <a:ext cx="10688127" cy="5881376"/>
        </p:xfrm>
        <a:graphic>
          <a:graphicData uri="http://schemas.openxmlformats.org/drawingml/2006/table">
            <a:tbl>
              <a:tblPr/>
              <a:tblGrid>
                <a:gridCol w="2009046"/>
                <a:gridCol w="4339541"/>
                <a:gridCol w="4339540"/>
              </a:tblGrid>
              <a:tr h="557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100" spc="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評鑑向</a:t>
                      </a:r>
                      <a:r>
                        <a:rPr lang="zh-TW" sz="2800" b="1" kern="100" spc="2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度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100" spc="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待改善問題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100" spc="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改善策略或方法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49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spc="2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課程目標規劃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課程安排太滿，學生覺得時間不夠</a:t>
                      </a:r>
                      <a:r>
                        <a:rPr lang="en-US" sz="1800" b="1" kern="100" spc="2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kern="100" dirty="0">
                        <a:solidFill>
                          <a:srgbClr val="FF006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課程設計宜有取捨</a:t>
                      </a:r>
                      <a:r>
                        <a:rPr lang="en-US" sz="1800" b="1" kern="100" spc="2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b="1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866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教學策略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個別差異大，閱讀策略無法教授太多，影響想學習的優秀程度同學</a:t>
                      </a:r>
                      <a:r>
                        <a:rPr lang="en-US" sz="1800" b="1" kern="100" spc="20" dirty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kern="100" dirty="0">
                        <a:solidFill>
                          <a:srgbClr val="FF006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課程設計注意個別差異，讓優秀小孩能自學或帶動他人學習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en-US" sz="1800" b="1" kern="100" spc="2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303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spc="2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教學實施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因學生閱讀偏食，導致科普文本閱讀較少，數理類老師合作也較少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TW" sz="1800" b="1" kern="100" spc="20" dirty="0" smtClean="0">
                        <a:solidFill>
                          <a:srgbClr val="FF006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生活劇場去年因疫情改為線上廣播劇</a:t>
                      </a: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今年狀況未知，或許明年乾脆改為廣播劇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kern="100" dirty="0">
                        <a:solidFill>
                          <a:srgbClr val="FF006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選擇適當文本，如「報紙」</a:t>
                      </a:r>
                      <a:r>
                        <a:rPr lang="en-US" sz="1800" b="1" kern="100" spc="2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帶入科普知識，協同數理老師設計闖關活動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TW" sz="1800" b="1" kern="100" spc="20" dirty="0" smtClean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生活劇場宜調整形式</a:t>
                      </a:r>
                      <a:r>
                        <a:rPr lang="en-US" altLang="zh-TW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改為劇本及聲情的評量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793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學習評量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即使採用多元評量方式，有的學生學習態度仍不佳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en-US" sz="1800" b="1" kern="100" spc="20" dirty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b="1" kern="100" dirty="0">
                        <a:solidFill>
                          <a:srgbClr val="FF006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詢問學生需求，個別化處理</a:t>
                      </a:r>
                      <a:r>
                        <a:rPr lang="en-US" sz="1800" b="1" kern="100" spc="2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b="1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30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spc="2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</a:t>
                      </a:r>
                      <a:r>
                        <a:rPr lang="zh-TW" sz="2400" b="1" kern="100" spc="2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教學成效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學生需求兩極，老師無所適從</a:t>
                      </a:r>
                      <a:r>
                        <a:rPr lang="en-US" sz="1800" b="1" kern="100" spc="2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尋求最大公約數，</a:t>
                      </a:r>
                      <a:r>
                        <a:rPr lang="en-US" sz="1800" b="1" kern="100" spc="2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zh-TW" altLang="en-US" sz="1800" b="1" kern="100" spc="20" dirty="0" smtClean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不能討好每一個人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b="1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102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spc="2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</a:t>
                      </a:r>
                      <a:r>
                        <a:rPr lang="zh-TW" sz="2400" b="1" kern="100" spc="2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學習表現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spc="20" dirty="0" smtClean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大部分同學能積極回應，有的則需要獎品才有回應，有的放棄學習</a:t>
                      </a:r>
                      <a:r>
                        <a:rPr lang="en-US" sz="1800" b="1" kern="100" spc="20" dirty="0">
                          <a:solidFill>
                            <a:srgbClr val="FF0066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zh-TW" sz="1800" b="1" kern="100" dirty="0">
                        <a:solidFill>
                          <a:srgbClr val="FF006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詢問學生需求，個別化處理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華康標楷W5注音字" panose="03000500000000000000" pitchFamily="66" charset="-120"/>
                          <a:ea typeface="華康標楷W5注音字" panose="03000500000000000000" pitchFamily="66" charset="-120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kumimoji="0" lang="en-US" altLang="zh-TW" sz="1800" b="1" i="0" u="none" strike="noStrike" kern="1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zh-TW" altLang="en-US" sz="1800" b="1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7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647" y="4292553"/>
            <a:ext cx="1866218" cy="25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3222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黑色, 服装&#10;&#10;已生成高可信度的说明">
            <a:extLst>
              <a:ext uri="{FF2B5EF4-FFF2-40B4-BE49-F238E27FC236}">
                <a16:creationId xmlns="" xmlns:a16="http://schemas.microsoft.com/office/drawing/2014/main" id="{923112D9-14DF-4841-85B9-205D7215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23" y="4423351"/>
            <a:ext cx="1199083" cy="164873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964597DC-50FB-43FB-95EA-2862BF6A1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63" y="4688388"/>
            <a:ext cx="1279701" cy="146567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3CC197D3-B610-47F5-8966-99645DF5A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891" y="408359"/>
            <a:ext cx="1471986" cy="1460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80A90CD-C18B-4A64-9483-646DD9A3E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03" y="952367"/>
            <a:ext cx="1589878" cy="1566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9A09B65-CB56-4914-A946-7F7D0EB53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353" y="1930548"/>
            <a:ext cx="1549125" cy="157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1FC9BC9-5B31-4A3B-8FF6-F1F3B5A39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234" y="2307750"/>
            <a:ext cx="1023188" cy="947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5168FE0-729C-447B-8CC5-7A90BF0376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7509" y="2086512"/>
            <a:ext cx="860625" cy="8131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86C5D5A-3D0A-4793-9B12-9AF21CECE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1909" y="278829"/>
            <a:ext cx="1357875" cy="11862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D5EAD0C-17BE-4B6A-BC8A-E52D18BFD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94" y="5585783"/>
            <a:ext cx="4513500" cy="6027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E808C67-BDC3-4FF4-BF70-14C6D0D369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3687" y="5828600"/>
            <a:ext cx="4456125" cy="516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5BD1986-089B-43B1-BAA3-EF89F5DDED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669260" y="5828600"/>
            <a:ext cx="3676499" cy="49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3052FD9-31DD-4709-9C37-EF61C89EDA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1244" y="6330214"/>
            <a:ext cx="3133172" cy="3632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7DD38D4-880D-466C-A4E2-4F2A9B7D1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7883" y="6406402"/>
            <a:ext cx="3133172" cy="363230"/>
          </a:xfrm>
          <a:prstGeom prst="rect">
            <a:avLst/>
          </a:prstGeom>
        </p:spPr>
      </p:pic>
      <p:pic>
        <p:nvPicPr>
          <p:cNvPr id="24" name="图片 23" descr="图片包含 照片&#10;&#10;已生成极高可信度的说明">
            <a:extLst>
              <a:ext uri="{FF2B5EF4-FFF2-40B4-BE49-F238E27FC236}">
                <a16:creationId xmlns="" xmlns:a16="http://schemas.microsoft.com/office/drawing/2014/main" id="{D21B9FCE-FC79-4DAB-8900-466F05DB89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92" y="3922825"/>
            <a:ext cx="2213985" cy="304673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6479C70-D05A-4363-B46D-68B7F0078CA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79512" y="1100945"/>
            <a:ext cx="4542247" cy="298898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182E20DD-766E-4359-8469-4D27753C5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50709">
            <a:off x="9768122" y="3435320"/>
            <a:ext cx="1924096" cy="19605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537BD73-D44C-45C8-8E9A-9ABA499D8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390" y="4838066"/>
            <a:ext cx="1023188" cy="9471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080554A-C7A4-4927-8117-8DABADADD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6917" y="3987491"/>
            <a:ext cx="1023188" cy="9471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6AE2AFD0-AF74-4223-9164-71128C5EC1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92" y="4624067"/>
            <a:ext cx="843183" cy="73662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8538845-FFCC-41A2-8DB3-48EF1CBBE0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9607" y="514945"/>
            <a:ext cx="2120415" cy="102940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BA6E5BF3-8B16-4C39-9E79-97C29FEB52C4}"/>
              </a:ext>
            </a:extLst>
          </p:cNvPr>
          <p:cNvSpPr txBox="1"/>
          <p:nvPr/>
        </p:nvSpPr>
        <p:spPr>
          <a:xfrm rot="21261861">
            <a:off x="4086606" y="1664081"/>
            <a:ext cx="3190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C6CA6550-5CAB-4D2F-8BF2-0768CEE366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38" y="335381"/>
            <a:ext cx="797065" cy="9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9917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 p14:presetBounceEnd="7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9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9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9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0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黑色, 服装&#10;&#10;已生成高可信度的说明">
            <a:extLst>
              <a:ext uri="{FF2B5EF4-FFF2-40B4-BE49-F238E27FC236}">
                <a16:creationId xmlns="" xmlns:a16="http://schemas.microsoft.com/office/drawing/2014/main" id="{8F1011D0-DACA-4477-BF2D-231E8D7C7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15" y="3246716"/>
            <a:ext cx="1199083" cy="16487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E49665-3E06-41DB-B732-AEE53A19F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45" y="3413704"/>
            <a:ext cx="1279701" cy="1465678"/>
          </a:xfrm>
          <a:prstGeom prst="rect">
            <a:avLst/>
          </a:prstGeom>
        </p:spPr>
      </p:pic>
      <p:pic>
        <p:nvPicPr>
          <p:cNvPr id="13" name="图片 12" descr="图片包含 室内&#10;&#10;已生成高可信度的说明">
            <a:extLst>
              <a:ext uri="{FF2B5EF4-FFF2-40B4-BE49-F238E27FC236}">
                <a16:creationId xmlns="" xmlns:a16="http://schemas.microsoft.com/office/drawing/2014/main" id="{0DAAE560-B7FC-49ED-A00D-E93E3145D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62" y="2920771"/>
            <a:ext cx="1528763" cy="19216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CABEE33-E32E-4580-98E3-46C6C0120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55" y="1983612"/>
            <a:ext cx="1737248" cy="26448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8723E78-8630-4DA1-8816-FB54F7056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94" y="4480883"/>
            <a:ext cx="4513500" cy="602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107F62E-ABE1-4B0D-B3DA-9F7B284FC6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1670" y="4531109"/>
            <a:ext cx="4456125" cy="516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CBAE6A2-D3BE-4DE6-A1BC-DDEFD75DC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627795" y="4550934"/>
            <a:ext cx="3676499" cy="49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36381BA-57F9-4D58-B793-4681C888C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244" y="5225314"/>
            <a:ext cx="3133172" cy="363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2D4892B-DFCE-4D41-84FB-DA0E05ADED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7883" y="5301502"/>
            <a:ext cx="3133172" cy="36323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8611DFC5-FF77-49D5-BC2F-43885644B499}"/>
              </a:ext>
            </a:extLst>
          </p:cNvPr>
          <p:cNvSpPr/>
          <p:nvPr/>
        </p:nvSpPr>
        <p:spPr>
          <a:xfrm>
            <a:off x="3735674" y="5704582"/>
            <a:ext cx="47206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blipFill dpi="0" rotWithShape="1">
                  <a:blip r:embed="rId9"/>
                  <a:srcRect/>
                  <a:tile tx="0" ty="0" sx="100000" sy="100000" flip="x" algn="ctr"/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CONTENTS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5EE9ADCF-3615-45E5-83EF-4C06B1577096}"/>
              </a:ext>
            </a:extLst>
          </p:cNvPr>
          <p:cNvGrpSpPr/>
          <p:nvPr/>
        </p:nvGrpSpPr>
        <p:grpSpPr>
          <a:xfrm>
            <a:off x="112295" y="1784596"/>
            <a:ext cx="2031038" cy="1993773"/>
            <a:chOff x="1694808" y="1620801"/>
            <a:chExt cx="2047865" cy="1669409"/>
          </a:xfrm>
        </p:grpSpPr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6E537899-1AE9-45F6-AF8A-094AA38D0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-20000"/>
            </a:blip>
            <a:stretch>
              <a:fillRect/>
            </a:stretch>
          </p:blipFill>
          <p:spPr>
            <a:xfrm>
              <a:off x="1694808" y="1620801"/>
              <a:ext cx="2047865" cy="1669409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6DE8914C-3ABB-45CD-B292-7CEA7FF2E5DC}"/>
                </a:ext>
              </a:extLst>
            </p:cNvPr>
            <p:cNvSpPr/>
            <p:nvPr/>
          </p:nvSpPr>
          <p:spPr>
            <a:xfrm>
              <a:off x="2207833" y="1782585"/>
              <a:ext cx="142144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圖書館導覽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9645FFA0-15D0-4E41-A54B-4D62E1A5ACB9}"/>
              </a:ext>
            </a:extLst>
          </p:cNvPr>
          <p:cNvGrpSpPr/>
          <p:nvPr/>
        </p:nvGrpSpPr>
        <p:grpSpPr>
          <a:xfrm>
            <a:off x="3128324" y="2137783"/>
            <a:ext cx="2389104" cy="1287397"/>
            <a:chOff x="3907332" y="1946885"/>
            <a:chExt cx="2090388" cy="1285916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3FB423B-9B8D-4A96-B188-0ABBA7D08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907332" y="1946885"/>
              <a:ext cx="1929457" cy="1285916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="" xmlns:a16="http://schemas.microsoft.com/office/drawing/2014/main" id="{DD5FFDD6-1359-4063-A793-030FC3EFFF9B}"/>
                </a:ext>
              </a:extLst>
            </p:cNvPr>
            <p:cNvSpPr/>
            <p:nvPr/>
          </p:nvSpPr>
          <p:spPr>
            <a:xfrm>
              <a:off x="4178944" y="2250225"/>
              <a:ext cx="18187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奇幻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文學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B8C9D34C-B333-4B41-8930-F8A1EB62EA7E}"/>
              </a:ext>
            </a:extLst>
          </p:cNvPr>
          <p:cNvGrpSpPr/>
          <p:nvPr/>
        </p:nvGrpSpPr>
        <p:grpSpPr>
          <a:xfrm>
            <a:off x="6409144" y="1940096"/>
            <a:ext cx="2297941" cy="1550089"/>
            <a:chOff x="6414036" y="1711288"/>
            <a:chExt cx="2084885" cy="1677303"/>
          </a:xfrm>
        </p:grpSpPr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BEB7EF89-7C73-4A33-BF63-E8CFF61CF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20000"/>
            </a:blip>
            <a:stretch>
              <a:fillRect/>
            </a:stretch>
          </p:blipFill>
          <p:spPr>
            <a:xfrm>
              <a:off x="6414036" y="1711288"/>
              <a:ext cx="2084885" cy="1677303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="" xmlns:a16="http://schemas.microsoft.com/office/drawing/2014/main" id="{2F863BAE-55D9-4922-8914-876CF0EB0EB2}"/>
                </a:ext>
              </a:extLst>
            </p:cNvPr>
            <p:cNvSpPr/>
            <p:nvPr/>
          </p:nvSpPr>
          <p:spPr>
            <a:xfrm>
              <a:off x="6621591" y="2011448"/>
              <a:ext cx="14355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482793DC-4676-490E-BECF-5D0E7A8D1F6D}"/>
              </a:ext>
            </a:extLst>
          </p:cNvPr>
          <p:cNvGrpSpPr/>
          <p:nvPr/>
        </p:nvGrpSpPr>
        <p:grpSpPr>
          <a:xfrm>
            <a:off x="8855649" y="719443"/>
            <a:ext cx="1946388" cy="1888860"/>
            <a:chOff x="9070550" y="746744"/>
            <a:chExt cx="1474444" cy="1498500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64FCB191-39E8-45FD-936D-359F3E548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70550" y="746744"/>
              <a:ext cx="1474444" cy="1498500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="" xmlns:a16="http://schemas.microsoft.com/office/drawing/2014/main" id="{7E1229EC-CDC8-441B-A81F-A2BBAA6A6D4F}"/>
                </a:ext>
              </a:extLst>
            </p:cNvPr>
            <p:cNvSpPr/>
            <p:nvPr/>
          </p:nvSpPr>
          <p:spPr>
            <a:xfrm>
              <a:off x="9283552" y="869098"/>
              <a:ext cx="1048440" cy="952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zh-TW" sz="3600" b="1" kern="15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新細明體" panose="02020500000000000000" pitchFamily="18" charset="-120"/>
                </a:rPr>
                <a:t>生活劇場</a:t>
              </a:r>
              <a:endParaRPr lang="zh-TW" altLang="en-US" sz="4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583793" y="231975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療癒文學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15">
            <a:extLst>
              <a:ext uri="{FF2B5EF4-FFF2-40B4-BE49-F238E27FC236}">
                <a16:creationId xmlns="" xmlns:a16="http://schemas.microsoft.com/office/drawing/2014/main" id="{87D1D2F7-3CBF-46FC-8150-3EDFAC1835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454" y="-129049"/>
            <a:ext cx="2691257" cy="2160965"/>
          </a:xfrm>
          <a:prstGeom prst="rect">
            <a:avLst/>
          </a:prstGeom>
        </p:spPr>
      </p:pic>
      <p:pic>
        <p:nvPicPr>
          <p:cNvPr id="40" name="图片 15">
            <a:extLst>
              <a:ext uri="{FF2B5EF4-FFF2-40B4-BE49-F238E27FC236}">
                <a16:creationId xmlns="" xmlns:a16="http://schemas.microsoft.com/office/drawing/2014/main" id="{87D1D2F7-3CBF-46FC-8150-3EDFAC1835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9345" y="186508"/>
            <a:ext cx="2481562" cy="2075646"/>
          </a:xfrm>
          <a:prstGeom prst="rect">
            <a:avLst/>
          </a:prstGeom>
        </p:spPr>
      </p:pic>
      <p:pic>
        <p:nvPicPr>
          <p:cNvPr id="38" name="图片 15">
            <a:extLst>
              <a:ext uri="{FF2B5EF4-FFF2-40B4-BE49-F238E27FC236}">
                <a16:creationId xmlns="" xmlns:a16="http://schemas.microsoft.com/office/drawing/2014/main" id="{87D1D2F7-3CBF-46FC-8150-3EDFAC1835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0756" y="16756"/>
            <a:ext cx="2978388" cy="241515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547871" y="528583"/>
            <a:ext cx="26981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圖書館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書架上的現代詩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C30538E2-D895-4BD4-8B12-E104CBA094CD}"/>
              </a:ext>
            </a:extLst>
          </p:cNvPr>
          <p:cNvSpPr/>
          <p:nvPr/>
        </p:nvSpPr>
        <p:spPr>
          <a:xfrm>
            <a:off x="3615341" y="434491"/>
            <a:ext cx="23864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漫畫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奇幻生物</a:t>
            </a:r>
          </a:p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妖怪密碼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奇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幻變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裝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趴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奇幻說書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685087" y="439063"/>
            <a:ext cx="2101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療癒繪本</a:t>
            </a:r>
            <a:endParaRPr lang="en-US" altLang="zh-TW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/>
            <a:r>
              <a:rPr lang="zh-TW" altLang="zh-TW" sz="2800" b="1" kern="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讀者劇場</a:t>
            </a:r>
            <a:endParaRPr lang="en-US" altLang="zh-TW" sz="2800" b="1" kern="15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lvl="0" algn="ctr"/>
            <a:r>
              <a:rPr lang="zh-TW" altLang="zh-TW" sz="2800" b="1" kern="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閱讀處方箋</a:t>
            </a:r>
            <a:endParaRPr lang="zh-TW" altLang="en-US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3" name="图片 15">
            <a:extLst>
              <a:ext uri="{FF2B5EF4-FFF2-40B4-BE49-F238E27FC236}">
                <a16:creationId xmlns="" xmlns:a16="http://schemas.microsoft.com/office/drawing/2014/main" id="{87D1D2F7-3CBF-46FC-8150-3EDFAC1835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7226" y="-129049"/>
            <a:ext cx="2221065" cy="1962580"/>
          </a:xfrm>
          <a:prstGeom prst="rect">
            <a:avLst/>
          </a:prstGeom>
        </p:spPr>
      </p:pic>
      <p:sp>
        <p:nvSpPr>
          <p:cNvPr id="44" name="文字方塊 43"/>
          <p:cNvSpPr txBox="1"/>
          <p:nvPr/>
        </p:nvSpPr>
        <p:spPr>
          <a:xfrm>
            <a:off x="10347578" y="149060"/>
            <a:ext cx="1844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2800" b="1" kern="15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BIG6</a:t>
            </a:r>
          </a:p>
          <a:p>
            <a:pPr lvl="0" algn="ctr"/>
            <a:r>
              <a:rPr lang="zh-TW" altLang="en-US" sz="2800" b="1" kern="15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  <a:endParaRPr lang="en-US" altLang="zh-TW" sz="2800" b="1" kern="15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/>
            <a:r>
              <a:rPr lang="zh-TW" altLang="en-US" sz="2800" b="1" kern="15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利用方</a:t>
            </a:r>
            <a:r>
              <a:rPr lang="zh-TW" altLang="en-US" sz="2800" b="1" kern="1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  <a:endParaRPr lang="zh-TW" altLang="en-US" sz="40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53643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79" y="4066038"/>
            <a:ext cx="3809404" cy="2702805"/>
          </a:xfrm>
          <a:prstGeom prst="rect">
            <a:avLst/>
          </a:prstGeom>
          <a:ln w="57150">
            <a:solidFill>
              <a:srgbClr val="FF99CC"/>
            </a:solidFill>
          </a:ln>
        </p:spPr>
      </p:pic>
      <p:pic>
        <p:nvPicPr>
          <p:cNvPr id="4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88" y="3746321"/>
            <a:ext cx="4519472" cy="307177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87" y="729809"/>
            <a:ext cx="4519473" cy="282644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9" y="602420"/>
            <a:ext cx="3809404" cy="2625950"/>
          </a:xfrm>
          <a:prstGeom prst="rect">
            <a:avLst/>
          </a:prstGeom>
          <a:ln w="57150">
            <a:solidFill>
              <a:srgbClr val="FF99CC"/>
            </a:solidFill>
          </a:ln>
        </p:spPr>
      </p:pic>
      <p:sp>
        <p:nvSpPr>
          <p:cNvPr id="2" name="文字方塊 1"/>
          <p:cNvSpPr txBox="1"/>
          <p:nvPr/>
        </p:nvSpPr>
        <p:spPr>
          <a:xfrm>
            <a:off x="1198484" y="140755"/>
            <a:ext cx="311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圖書館尋寶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―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分類號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87261" y="3448806"/>
            <a:ext cx="2938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設計心目中的圖書館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28573" y="140755"/>
            <a:ext cx="465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書架上的現代詩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―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排書名成新詩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717827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78" y="337351"/>
            <a:ext cx="4537352" cy="3403015"/>
          </a:xfrm>
          <a:prstGeom prst="rect">
            <a:avLst/>
          </a:prstGeom>
          <a:ln w="76200">
            <a:solidFill>
              <a:srgbClr val="A53010">
                <a:lumMod val="60000"/>
                <a:lumOff val="40000"/>
              </a:srgbClr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2" y="257453"/>
            <a:ext cx="4683095" cy="3923930"/>
          </a:xfrm>
          <a:prstGeom prst="rect">
            <a:avLst/>
          </a:prstGeom>
          <a:ln w="57150">
            <a:solidFill>
              <a:srgbClr val="FF3399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79" y="2428652"/>
            <a:ext cx="3322011" cy="442934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3" name="文字方塊 2"/>
          <p:cNvSpPr txBox="1"/>
          <p:nvPr/>
        </p:nvSpPr>
        <p:spPr>
          <a:xfrm>
            <a:off x="426129" y="4518735"/>
            <a:ext cx="399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奇幻變裝趴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―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書寫故事大綱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000596" y="4181383"/>
            <a:ext cx="2494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拍定裝劇照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4899023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1002" y="2225712"/>
            <a:ext cx="3163468" cy="376092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053" y="754628"/>
            <a:ext cx="4369391" cy="2160025"/>
          </a:xfrm>
          <a:prstGeom prst="rect">
            <a:avLst/>
          </a:prstGeom>
        </p:spPr>
      </p:pic>
      <p:pic>
        <p:nvPicPr>
          <p:cNvPr id="7" name="Picture 4" descr="可能是一或多人和大家站著的圖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38" y="3208135"/>
            <a:ext cx="4232423" cy="3174319"/>
          </a:xfrm>
          <a:prstGeom prst="rect">
            <a:avLst/>
          </a:prstGeom>
          <a:noFill/>
          <a:ln w="57150">
            <a:solidFill>
              <a:srgbClr val="E6691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" y="1021626"/>
            <a:ext cx="3670753" cy="5282873"/>
          </a:xfrm>
          <a:prstGeom prst="rect">
            <a:avLst/>
          </a:prstGeom>
          <a:ln w="57150">
            <a:solidFill>
              <a:srgbClr val="A53010">
                <a:lumMod val="60000"/>
                <a:lumOff val="40000"/>
              </a:srgbClr>
            </a:solidFill>
          </a:ln>
        </p:spPr>
      </p:pic>
      <p:sp>
        <p:nvSpPr>
          <p:cNvPr id="3" name="文字方塊 2"/>
          <p:cNvSpPr txBox="1"/>
          <p:nvPr/>
        </p:nvSpPr>
        <p:spPr>
          <a:xfrm>
            <a:off x="253647" y="292963"/>
            <a:ext cx="34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漫畫奇幻生物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―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文轉圖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61115" y="146222"/>
            <a:ext cx="464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校慶妖怪密碼闖關</a:t>
            </a:r>
            <a:r>
              <a:rPr lang="en-US" altLang="zh-TW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―</a:t>
            </a:r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雙語閱讀</a:t>
            </a:r>
            <a:endParaRPr lang="zh-TW" altLang="en-US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391652" y="1447061"/>
            <a:ext cx="180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奇幻說書人</a:t>
            </a:r>
            <a:endParaRPr lang="zh-TW" altLang="en-US" sz="2400" b="1" dirty="0">
              <a:solidFill>
                <a:srgbClr val="7030A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6586353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3059</Words>
  <Application>Microsoft Office PowerPoint</Application>
  <PresentationFormat>寬螢幕</PresentationFormat>
  <Paragraphs>495</Paragraphs>
  <Slides>51</Slides>
  <Notes>32</Notes>
  <HiddenSlides>0</HiddenSlides>
  <MMClips>1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70" baseType="lpstr">
      <vt:lpstr>Microsoft YaHei</vt:lpstr>
      <vt:lpstr>Microsoft YaHei</vt:lpstr>
      <vt:lpstr>王漢宗特圓體繁</vt:lpstr>
      <vt:lpstr>等线</vt:lpstr>
      <vt:lpstr>等线 Light</vt:lpstr>
      <vt:lpstr>華康POP1體W5</vt:lpstr>
      <vt:lpstr>華康POP1體W5(P)</vt:lpstr>
      <vt:lpstr>華康中特圓體(P)</vt:lpstr>
      <vt:lpstr>華康標楷W5注音字</vt:lpstr>
      <vt:lpstr>微軟正黑體</vt:lpstr>
      <vt:lpstr>新細明體</vt:lpstr>
      <vt:lpstr>標楷體</vt:lpstr>
      <vt:lpstr>Arial</vt:lpstr>
      <vt:lpstr>Calibri</vt:lpstr>
      <vt:lpstr>Cambria Math</vt:lpstr>
      <vt:lpstr>Century Gothic</vt:lpstr>
      <vt:lpstr>Times New Roman</vt:lpstr>
      <vt:lpstr>Verdana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Microsoft 帳戶</cp:lastModifiedBy>
  <cp:revision>325</cp:revision>
  <dcterms:created xsi:type="dcterms:W3CDTF">2017-07-19T07:11:54Z</dcterms:created>
  <dcterms:modified xsi:type="dcterms:W3CDTF">2022-05-24T05:17:06Z</dcterms:modified>
</cp:coreProperties>
</file>