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5" roundtripDataSignature="AMtx7misyHdDDuRvcFe4PuODg97UKPgT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5.jpg"/><Relationship Id="rId9" Type="http://schemas.openxmlformats.org/officeDocument/2006/relationships/image" Target="../media/image68.png"/><Relationship Id="rId5" Type="http://schemas.openxmlformats.org/officeDocument/2006/relationships/image" Target="../media/image28.jpg"/><Relationship Id="rId6" Type="http://schemas.openxmlformats.org/officeDocument/2006/relationships/image" Target="../media/image23.jpg"/><Relationship Id="rId7" Type="http://schemas.openxmlformats.org/officeDocument/2006/relationships/image" Target="../media/image21.jpg"/><Relationship Id="rId8" Type="http://schemas.openxmlformats.org/officeDocument/2006/relationships/image" Target="../media/image6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24.jpg"/><Relationship Id="rId5" Type="http://schemas.openxmlformats.org/officeDocument/2006/relationships/image" Target="../media/image29.jpg"/><Relationship Id="rId6" Type="http://schemas.openxmlformats.org/officeDocument/2006/relationships/image" Target="../media/image34.jpg"/><Relationship Id="rId7" Type="http://schemas.openxmlformats.org/officeDocument/2006/relationships/image" Target="../media/image33.pn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jpg"/><Relationship Id="rId10" Type="http://schemas.openxmlformats.org/officeDocument/2006/relationships/image" Target="../media/image53.jpg"/><Relationship Id="rId13" Type="http://schemas.openxmlformats.org/officeDocument/2006/relationships/image" Target="../media/image47.jpg"/><Relationship Id="rId1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51.jpg"/><Relationship Id="rId14" Type="http://schemas.openxmlformats.org/officeDocument/2006/relationships/image" Target="../media/image60.jpg"/><Relationship Id="rId5" Type="http://schemas.openxmlformats.org/officeDocument/2006/relationships/image" Target="../media/image44.jpg"/><Relationship Id="rId6" Type="http://schemas.openxmlformats.org/officeDocument/2006/relationships/image" Target="../media/image48.jpg"/><Relationship Id="rId7" Type="http://schemas.openxmlformats.org/officeDocument/2006/relationships/image" Target="../media/image32.png"/><Relationship Id="rId8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5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4" Type="http://schemas.openxmlformats.org/officeDocument/2006/relationships/image" Target="../media/image57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6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2.png"/><Relationship Id="rId10" Type="http://schemas.openxmlformats.org/officeDocument/2006/relationships/image" Target="../media/image22.jpg"/><Relationship Id="rId9" Type="http://schemas.openxmlformats.org/officeDocument/2006/relationships/image" Target="../media/image45.jpg"/><Relationship Id="rId5" Type="http://schemas.openxmlformats.org/officeDocument/2006/relationships/image" Target="../media/image41.jpg"/><Relationship Id="rId6" Type="http://schemas.openxmlformats.org/officeDocument/2006/relationships/image" Target="../media/image31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1143000" y="-3985"/>
            <a:ext cx="9585037" cy="6861986"/>
            <a:chOff x="4958499" y="-1046"/>
            <a:chExt cx="8084238" cy="4422169"/>
          </a:xfrm>
        </p:grpSpPr>
        <p:sp>
          <p:nvSpPr>
            <p:cNvPr id="85" name="Google Shape;85;p1"/>
            <p:cNvSpPr/>
            <p:nvPr/>
          </p:nvSpPr>
          <p:spPr>
            <a:xfrm flipH="1">
              <a:off x="10896600" y="7103"/>
              <a:ext cx="2095500" cy="4414020"/>
            </a:xfrm>
            <a:custGeom>
              <a:rect b="b" l="l" r="r" t="t"/>
              <a:pathLst>
                <a:path extrusionOk="0" h="4419600" w="2095500">
                  <a:moveTo>
                    <a:pt x="1863978" y="0"/>
                  </a:moveTo>
                  <a:lnTo>
                    <a:pt x="0" y="0"/>
                  </a:lnTo>
                  <a:lnTo>
                    <a:pt x="266700" y="4419600"/>
                  </a:lnTo>
                  <a:lnTo>
                    <a:pt x="2095500" y="4419600"/>
                  </a:lnTo>
                  <a:lnTo>
                    <a:pt x="1863978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4958499" y="1523"/>
              <a:ext cx="2295525" cy="4419600"/>
            </a:xfrm>
            <a:custGeom>
              <a:rect b="b" l="l" r="r" t="t"/>
              <a:pathLst>
                <a:path extrusionOk="0" h="4419600" w="2295525">
                  <a:moveTo>
                    <a:pt x="2295144" y="0"/>
                  </a:moveTo>
                  <a:lnTo>
                    <a:pt x="0" y="0"/>
                  </a:lnTo>
                  <a:lnTo>
                    <a:pt x="200025" y="4419600"/>
                  </a:lnTo>
                  <a:lnTo>
                    <a:pt x="2028444" y="4419600"/>
                  </a:lnTo>
                  <a:lnTo>
                    <a:pt x="2295144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7014972" y="1523"/>
              <a:ext cx="2237740" cy="4419600"/>
            </a:xfrm>
            <a:custGeom>
              <a:rect b="b" l="l" r="r" t="t"/>
              <a:pathLst>
                <a:path extrusionOk="0" h="4419600" w="2237740">
                  <a:moveTo>
                    <a:pt x="2237231" y="0"/>
                  </a:moveTo>
                  <a:lnTo>
                    <a:pt x="295148" y="0"/>
                  </a:lnTo>
                  <a:lnTo>
                    <a:pt x="0" y="4419600"/>
                  </a:lnTo>
                  <a:lnTo>
                    <a:pt x="1932558" y="4419600"/>
                  </a:lnTo>
                  <a:lnTo>
                    <a:pt x="2237231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9000744" y="1523"/>
              <a:ext cx="2095500" cy="4419600"/>
            </a:xfrm>
            <a:custGeom>
              <a:rect b="b" l="l" r="r" t="t"/>
              <a:pathLst>
                <a:path extrusionOk="0" h="4419600" w="2095500">
                  <a:moveTo>
                    <a:pt x="2095500" y="0"/>
                  </a:moveTo>
                  <a:lnTo>
                    <a:pt x="276225" y="0"/>
                  </a:lnTo>
                  <a:lnTo>
                    <a:pt x="0" y="4419600"/>
                  </a:lnTo>
                  <a:lnTo>
                    <a:pt x="1828800" y="44196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" name="Google Shape;89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789150">
              <a:off x="9402451" y="384068"/>
              <a:ext cx="3536816" cy="131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"/>
            <p:cNvSpPr/>
            <p:nvPr/>
          </p:nvSpPr>
          <p:spPr>
            <a:xfrm>
              <a:off x="7537003" y="361137"/>
              <a:ext cx="1458759" cy="1363055"/>
            </a:xfrm>
            <a:custGeom>
              <a:rect b="b" l="l" r="r" t="t"/>
              <a:pathLst>
                <a:path extrusionOk="0" h="2371725" w="1691639">
                  <a:moveTo>
                    <a:pt x="1058291" y="514730"/>
                  </a:moveTo>
                  <a:lnTo>
                    <a:pt x="1059053" y="515874"/>
                  </a:lnTo>
                  <a:lnTo>
                    <a:pt x="0" y="515874"/>
                  </a:lnTo>
                  <a:lnTo>
                    <a:pt x="0" y="2371344"/>
                  </a:lnTo>
                  <a:lnTo>
                    <a:pt x="1380490" y="2371344"/>
                  </a:lnTo>
                  <a:lnTo>
                    <a:pt x="1380490" y="2265807"/>
                  </a:lnTo>
                  <a:lnTo>
                    <a:pt x="105473" y="2265807"/>
                  </a:lnTo>
                  <a:lnTo>
                    <a:pt x="105473" y="621411"/>
                  </a:lnTo>
                  <a:lnTo>
                    <a:pt x="1039748" y="621411"/>
                  </a:lnTo>
                  <a:lnTo>
                    <a:pt x="1038605" y="619505"/>
                  </a:lnTo>
                  <a:lnTo>
                    <a:pt x="1632168" y="619505"/>
                  </a:lnTo>
                  <a:lnTo>
                    <a:pt x="1691639" y="516000"/>
                  </a:lnTo>
                  <a:lnTo>
                    <a:pt x="1403223" y="515365"/>
                  </a:lnTo>
                  <a:lnTo>
                    <a:pt x="1403364" y="515112"/>
                  </a:lnTo>
                  <a:lnTo>
                    <a:pt x="1273683" y="515112"/>
                  </a:lnTo>
                  <a:lnTo>
                    <a:pt x="1058291" y="514730"/>
                  </a:lnTo>
                  <a:close/>
                </a:path>
                <a:path extrusionOk="0" h="2371725" w="1691639">
                  <a:moveTo>
                    <a:pt x="1275080" y="1029080"/>
                  </a:moveTo>
                  <a:lnTo>
                    <a:pt x="1275080" y="2265807"/>
                  </a:lnTo>
                  <a:lnTo>
                    <a:pt x="1380490" y="2265807"/>
                  </a:lnTo>
                  <a:lnTo>
                    <a:pt x="1380490" y="1057528"/>
                  </a:lnTo>
                  <a:lnTo>
                    <a:pt x="1394719" y="1032763"/>
                  </a:lnTo>
                  <a:lnTo>
                    <a:pt x="1277111" y="1032763"/>
                  </a:lnTo>
                  <a:lnTo>
                    <a:pt x="1275080" y="1029080"/>
                  </a:lnTo>
                  <a:close/>
                </a:path>
                <a:path extrusionOk="0" h="2371725" w="1691639">
                  <a:moveTo>
                    <a:pt x="757428" y="1443101"/>
                  </a:moveTo>
                  <a:lnTo>
                    <a:pt x="193294" y="1443101"/>
                  </a:lnTo>
                  <a:lnTo>
                    <a:pt x="193294" y="2171065"/>
                  </a:lnTo>
                  <a:lnTo>
                    <a:pt x="1185417" y="2171065"/>
                  </a:lnTo>
                  <a:lnTo>
                    <a:pt x="1185417" y="2094864"/>
                  </a:lnTo>
                  <a:lnTo>
                    <a:pt x="818896" y="2094864"/>
                  </a:lnTo>
                  <a:lnTo>
                    <a:pt x="787396" y="2088493"/>
                  </a:lnTo>
                  <a:lnTo>
                    <a:pt x="761682" y="2071131"/>
                  </a:lnTo>
                  <a:lnTo>
                    <a:pt x="760473" y="2069338"/>
                  </a:lnTo>
                  <a:lnTo>
                    <a:pt x="408939" y="2069338"/>
                  </a:lnTo>
                  <a:lnTo>
                    <a:pt x="757428" y="1443101"/>
                  </a:lnTo>
                  <a:close/>
                </a:path>
                <a:path extrusionOk="0" h="2371725" w="1691639">
                  <a:moveTo>
                    <a:pt x="991108" y="1933066"/>
                  </a:moveTo>
                  <a:lnTo>
                    <a:pt x="818896" y="1933066"/>
                  </a:lnTo>
                  <a:lnTo>
                    <a:pt x="850342" y="1939420"/>
                  </a:lnTo>
                  <a:lnTo>
                    <a:pt x="876061" y="1956752"/>
                  </a:lnTo>
                  <a:lnTo>
                    <a:pt x="893423" y="1982466"/>
                  </a:lnTo>
                  <a:lnTo>
                    <a:pt x="899794" y="2013965"/>
                  </a:lnTo>
                  <a:lnTo>
                    <a:pt x="893423" y="2045412"/>
                  </a:lnTo>
                  <a:lnTo>
                    <a:pt x="876061" y="2071131"/>
                  </a:lnTo>
                  <a:lnTo>
                    <a:pt x="850342" y="2088493"/>
                  </a:lnTo>
                  <a:lnTo>
                    <a:pt x="818896" y="2094864"/>
                  </a:lnTo>
                  <a:lnTo>
                    <a:pt x="1185417" y="2094864"/>
                  </a:lnTo>
                  <a:lnTo>
                    <a:pt x="1185417" y="1959990"/>
                  </a:lnTo>
                  <a:lnTo>
                    <a:pt x="1018031" y="1959990"/>
                  </a:lnTo>
                  <a:lnTo>
                    <a:pt x="1007556" y="1957873"/>
                  </a:lnTo>
                  <a:lnTo>
                    <a:pt x="998997" y="1952101"/>
                  </a:lnTo>
                  <a:lnTo>
                    <a:pt x="993225" y="1943542"/>
                  </a:lnTo>
                  <a:lnTo>
                    <a:pt x="991108" y="1933066"/>
                  </a:lnTo>
                  <a:close/>
                </a:path>
                <a:path extrusionOk="0" h="2371725" w="1691639">
                  <a:moveTo>
                    <a:pt x="1185417" y="1443101"/>
                  </a:moveTo>
                  <a:lnTo>
                    <a:pt x="887094" y="1443101"/>
                  </a:lnTo>
                  <a:lnTo>
                    <a:pt x="538606" y="2069338"/>
                  </a:lnTo>
                  <a:lnTo>
                    <a:pt x="760473" y="2069338"/>
                  </a:lnTo>
                  <a:lnTo>
                    <a:pt x="744350" y="2045412"/>
                  </a:lnTo>
                  <a:lnTo>
                    <a:pt x="737997" y="2013965"/>
                  </a:lnTo>
                  <a:lnTo>
                    <a:pt x="744350" y="1982466"/>
                  </a:lnTo>
                  <a:lnTo>
                    <a:pt x="761682" y="1956752"/>
                  </a:lnTo>
                  <a:lnTo>
                    <a:pt x="787396" y="1939420"/>
                  </a:lnTo>
                  <a:lnTo>
                    <a:pt x="818896" y="1933066"/>
                  </a:lnTo>
                  <a:lnTo>
                    <a:pt x="991108" y="1933066"/>
                  </a:lnTo>
                  <a:lnTo>
                    <a:pt x="993225" y="1922518"/>
                  </a:lnTo>
                  <a:lnTo>
                    <a:pt x="998997" y="1913921"/>
                  </a:lnTo>
                  <a:lnTo>
                    <a:pt x="1007556" y="1908135"/>
                  </a:lnTo>
                  <a:lnTo>
                    <a:pt x="1018031" y="1906015"/>
                  </a:lnTo>
                  <a:lnTo>
                    <a:pt x="1185417" y="1906015"/>
                  </a:lnTo>
                  <a:lnTo>
                    <a:pt x="1185417" y="1800733"/>
                  </a:lnTo>
                  <a:lnTo>
                    <a:pt x="899794" y="1800733"/>
                  </a:lnTo>
                  <a:lnTo>
                    <a:pt x="878770" y="1796496"/>
                  </a:lnTo>
                  <a:lnTo>
                    <a:pt x="861615" y="1784937"/>
                  </a:lnTo>
                  <a:lnTo>
                    <a:pt x="850056" y="1767782"/>
                  </a:lnTo>
                  <a:lnTo>
                    <a:pt x="845819" y="1746758"/>
                  </a:lnTo>
                  <a:lnTo>
                    <a:pt x="850056" y="1725806"/>
                  </a:lnTo>
                  <a:lnTo>
                    <a:pt x="861615" y="1708689"/>
                  </a:lnTo>
                  <a:lnTo>
                    <a:pt x="878770" y="1697144"/>
                  </a:lnTo>
                  <a:lnTo>
                    <a:pt x="899794" y="1692910"/>
                  </a:lnTo>
                  <a:lnTo>
                    <a:pt x="1185417" y="1692910"/>
                  </a:lnTo>
                  <a:lnTo>
                    <a:pt x="1185417" y="1443101"/>
                  </a:lnTo>
                  <a:close/>
                </a:path>
                <a:path extrusionOk="0" h="2371725" w="1691639">
                  <a:moveTo>
                    <a:pt x="1185417" y="1906015"/>
                  </a:moveTo>
                  <a:lnTo>
                    <a:pt x="1018031" y="1906015"/>
                  </a:lnTo>
                  <a:lnTo>
                    <a:pt x="1028507" y="1908135"/>
                  </a:lnTo>
                  <a:lnTo>
                    <a:pt x="1037066" y="1913921"/>
                  </a:lnTo>
                  <a:lnTo>
                    <a:pt x="1042838" y="1922518"/>
                  </a:lnTo>
                  <a:lnTo>
                    <a:pt x="1044955" y="1933066"/>
                  </a:lnTo>
                  <a:lnTo>
                    <a:pt x="1042838" y="1943542"/>
                  </a:lnTo>
                  <a:lnTo>
                    <a:pt x="1037066" y="1952101"/>
                  </a:lnTo>
                  <a:lnTo>
                    <a:pt x="1028507" y="1957873"/>
                  </a:lnTo>
                  <a:lnTo>
                    <a:pt x="1018031" y="1959990"/>
                  </a:lnTo>
                  <a:lnTo>
                    <a:pt x="1185417" y="1959990"/>
                  </a:lnTo>
                  <a:lnTo>
                    <a:pt x="1185417" y="1906015"/>
                  </a:lnTo>
                  <a:close/>
                </a:path>
                <a:path extrusionOk="0" h="2371725" w="1691639">
                  <a:moveTo>
                    <a:pt x="1185417" y="1692910"/>
                  </a:moveTo>
                  <a:lnTo>
                    <a:pt x="899794" y="1692910"/>
                  </a:lnTo>
                  <a:lnTo>
                    <a:pt x="920746" y="1697144"/>
                  </a:lnTo>
                  <a:lnTo>
                    <a:pt x="937863" y="1708689"/>
                  </a:lnTo>
                  <a:lnTo>
                    <a:pt x="949408" y="1725806"/>
                  </a:lnTo>
                  <a:lnTo>
                    <a:pt x="953642" y="1746758"/>
                  </a:lnTo>
                  <a:lnTo>
                    <a:pt x="949408" y="1767782"/>
                  </a:lnTo>
                  <a:lnTo>
                    <a:pt x="937863" y="1784937"/>
                  </a:lnTo>
                  <a:lnTo>
                    <a:pt x="920746" y="1796496"/>
                  </a:lnTo>
                  <a:lnTo>
                    <a:pt x="899794" y="1800733"/>
                  </a:lnTo>
                  <a:lnTo>
                    <a:pt x="1185417" y="1800733"/>
                  </a:lnTo>
                  <a:lnTo>
                    <a:pt x="1185417" y="1692910"/>
                  </a:lnTo>
                  <a:close/>
                </a:path>
                <a:path extrusionOk="0" h="2371725" w="1691639">
                  <a:moveTo>
                    <a:pt x="1632168" y="619505"/>
                  </a:moveTo>
                  <a:lnTo>
                    <a:pt x="1038605" y="619505"/>
                  </a:lnTo>
                  <a:lnTo>
                    <a:pt x="1215390" y="619887"/>
                  </a:lnTo>
                  <a:lnTo>
                    <a:pt x="757428" y="1443101"/>
                  </a:lnTo>
                  <a:lnTo>
                    <a:pt x="887094" y="1443101"/>
                  </a:lnTo>
                  <a:lnTo>
                    <a:pt x="1344930" y="620140"/>
                  </a:lnTo>
                  <a:lnTo>
                    <a:pt x="1631803" y="620140"/>
                  </a:lnTo>
                  <a:lnTo>
                    <a:pt x="1632168" y="619505"/>
                  </a:lnTo>
                  <a:close/>
                </a:path>
                <a:path extrusionOk="0" h="2371725" w="1691639">
                  <a:moveTo>
                    <a:pt x="408939" y="1287399"/>
                  </a:moveTo>
                  <a:lnTo>
                    <a:pt x="193294" y="1287399"/>
                  </a:lnTo>
                  <a:lnTo>
                    <a:pt x="193294" y="1352169"/>
                  </a:lnTo>
                  <a:lnTo>
                    <a:pt x="408939" y="1352169"/>
                  </a:lnTo>
                  <a:lnTo>
                    <a:pt x="408939" y="1287399"/>
                  </a:lnTo>
                  <a:close/>
                </a:path>
                <a:path extrusionOk="0" h="2371725" w="1691639">
                  <a:moveTo>
                    <a:pt x="495172" y="1117853"/>
                  </a:moveTo>
                  <a:lnTo>
                    <a:pt x="193294" y="1117853"/>
                  </a:lnTo>
                  <a:lnTo>
                    <a:pt x="193294" y="1182497"/>
                  </a:lnTo>
                  <a:lnTo>
                    <a:pt x="495172" y="1182497"/>
                  </a:lnTo>
                  <a:lnTo>
                    <a:pt x="495172" y="1117853"/>
                  </a:lnTo>
                  <a:close/>
                </a:path>
                <a:path extrusionOk="0" h="2371725" w="1691639">
                  <a:moveTo>
                    <a:pt x="1631803" y="620140"/>
                  </a:moveTo>
                  <a:lnTo>
                    <a:pt x="1344930" y="620140"/>
                  </a:lnTo>
                  <a:lnTo>
                    <a:pt x="1513967" y="620522"/>
                  </a:lnTo>
                  <a:lnTo>
                    <a:pt x="1277111" y="1032763"/>
                  </a:lnTo>
                  <a:lnTo>
                    <a:pt x="1394719" y="1032763"/>
                  </a:lnTo>
                  <a:lnTo>
                    <a:pt x="1631803" y="620140"/>
                  </a:lnTo>
                  <a:close/>
                </a:path>
                <a:path extrusionOk="0" h="2371725" w="1691639">
                  <a:moveTo>
                    <a:pt x="408939" y="948182"/>
                  </a:moveTo>
                  <a:lnTo>
                    <a:pt x="193294" y="948182"/>
                  </a:lnTo>
                  <a:lnTo>
                    <a:pt x="193294" y="1012825"/>
                  </a:lnTo>
                  <a:lnTo>
                    <a:pt x="408939" y="1012825"/>
                  </a:lnTo>
                  <a:lnTo>
                    <a:pt x="408939" y="948182"/>
                  </a:lnTo>
                  <a:close/>
                </a:path>
                <a:path extrusionOk="0" h="2371725" w="1691639">
                  <a:moveTo>
                    <a:pt x="495172" y="778510"/>
                  </a:moveTo>
                  <a:lnTo>
                    <a:pt x="193294" y="778510"/>
                  </a:lnTo>
                  <a:lnTo>
                    <a:pt x="193294" y="843279"/>
                  </a:lnTo>
                  <a:lnTo>
                    <a:pt x="495172" y="843279"/>
                  </a:lnTo>
                  <a:lnTo>
                    <a:pt x="495172" y="778510"/>
                  </a:lnTo>
                  <a:close/>
                </a:path>
                <a:path extrusionOk="0" h="2371725" w="1691639">
                  <a:moveTo>
                    <a:pt x="1689944" y="0"/>
                  </a:moveTo>
                  <a:lnTo>
                    <a:pt x="1560277" y="0"/>
                  </a:lnTo>
                  <a:lnTo>
                    <a:pt x="1273683" y="515112"/>
                  </a:lnTo>
                  <a:lnTo>
                    <a:pt x="1403364" y="515112"/>
                  </a:lnTo>
                  <a:lnTo>
                    <a:pt x="1689944" y="0"/>
                  </a:lnTo>
                  <a:close/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"/>
          <p:cNvSpPr txBox="1"/>
          <p:nvPr/>
        </p:nvSpPr>
        <p:spPr>
          <a:xfrm>
            <a:off x="1485704" y="4793396"/>
            <a:ext cx="9034631" cy="1860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33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lang="zh-TW" sz="1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信 義 援 環</a:t>
            </a:r>
            <a:endParaRPr b="0" sz="1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1"/>
          <p:cNvGrpSpPr/>
          <p:nvPr/>
        </p:nvGrpSpPr>
        <p:grpSpPr>
          <a:xfrm>
            <a:off x="1485704" y="696721"/>
            <a:ext cx="2005809" cy="1837689"/>
            <a:chOff x="5306187" y="426719"/>
            <a:chExt cx="1813306" cy="1837689"/>
          </a:xfrm>
        </p:grpSpPr>
        <p:sp>
          <p:nvSpPr>
            <p:cNvPr id="93" name="Google Shape;93;p1"/>
            <p:cNvSpPr/>
            <p:nvPr/>
          </p:nvSpPr>
          <p:spPr>
            <a:xfrm>
              <a:off x="5306187" y="426719"/>
              <a:ext cx="1312545" cy="1837689"/>
            </a:xfrm>
            <a:custGeom>
              <a:rect b="b" l="l" r="r" t="t"/>
              <a:pathLst>
                <a:path extrusionOk="0" h="1837689" w="1312545">
                  <a:moveTo>
                    <a:pt x="386588" y="750570"/>
                  </a:moveTo>
                  <a:lnTo>
                    <a:pt x="10033" y="684276"/>
                  </a:lnTo>
                  <a:lnTo>
                    <a:pt x="0" y="740664"/>
                  </a:lnTo>
                  <a:lnTo>
                    <a:pt x="376682" y="807085"/>
                  </a:lnTo>
                  <a:lnTo>
                    <a:pt x="386588" y="750570"/>
                  </a:lnTo>
                  <a:close/>
                </a:path>
                <a:path extrusionOk="0" h="1837689" w="1312545">
                  <a:moveTo>
                    <a:pt x="599440" y="467106"/>
                  </a:moveTo>
                  <a:lnTo>
                    <a:pt x="329057" y="196596"/>
                  </a:lnTo>
                  <a:lnTo>
                    <a:pt x="288417" y="237236"/>
                  </a:lnTo>
                  <a:lnTo>
                    <a:pt x="558927" y="507619"/>
                  </a:lnTo>
                  <a:lnTo>
                    <a:pt x="599440" y="467106"/>
                  </a:lnTo>
                  <a:close/>
                </a:path>
                <a:path extrusionOk="0" h="1837689" w="1312545">
                  <a:moveTo>
                    <a:pt x="933069" y="0"/>
                  </a:moveTo>
                  <a:lnTo>
                    <a:pt x="875157" y="0"/>
                  </a:lnTo>
                  <a:lnTo>
                    <a:pt x="875157" y="381000"/>
                  </a:lnTo>
                  <a:lnTo>
                    <a:pt x="933069" y="381000"/>
                  </a:lnTo>
                  <a:lnTo>
                    <a:pt x="933069" y="0"/>
                  </a:lnTo>
                  <a:close/>
                </a:path>
                <a:path extrusionOk="0" h="1837689" w="1312545">
                  <a:moveTo>
                    <a:pt x="1043051" y="1752219"/>
                  </a:moveTo>
                  <a:lnTo>
                    <a:pt x="770763" y="1752219"/>
                  </a:lnTo>
                  <a:lnTo>
                    <a:pt x="795401" y="1788617"/>
                  </a:lnTo>
                  <a:lnTo>
                    <a:pt x="829081" y="1816061"/>
                  </a:lnTo>
                  <a:lnTo>
                    <a:pt x="869480" y="1832864"/>
                  </a:lnTo>
                  <a:lnTo>
                    <a:pt x="914273" y="1837309"/>
                  </a:lnTo>
                  <a:lnTo>
                    <a:pt x="954938" y="1829752"/>
                  </a:lnTo>
                  <a:lnTo>
                    <a:pt x="991082" y="1812061"/>
                  </a:lnTo>
                  <a:lnTo>
                    <a:pt x="1021016" y="1785721"/>
                  </a:lnTo>
                  <a:lnTo>
                    <a:pt x="1043051" y="1752219"/>
                  </a:lnTo>
                  <a:close/>
                </a:path>
                <a:path extrusionOk="0" h="1837689" w="1312545">
                  <a:moveTo>
                    <a:pt x="1074801" y="1702308"/>
                  </a:moveTo>
                  <a:lnTo>
                    <a:pt x="1072515" y="1691043"/>
                  </a:lnTo>
                  <a:lnTo>
                    <a:pt x="1066317" y="1681835"/>
                  </a:lnTo>
                  <a:lnTo>
                    <a:pt x="1057109" y="1675638"/>
                  </a:lnTo>
                  <a:lnTo>
                    <a:pt x="1045845" y="1673352"/>
                  </a:lnTo>
                  <a:lnTo>
                    <a:pt x="762381" y="1673352"/>
                  </a:lnTo>
                  <a:lnTo>
                    <a:pt x="751103" y="1675638"/>
                  </a:lnTo>
                  <a:lnTo>
                    <a:pt x="741895" y="1681835"/>
                  </a:lnTo>
                  <a:lnTo>
                    <a:pt x="735698" y="1691043"/>
                  </a:lnTo>
                  <a:lnTo>
                    <a:pt x="733425" y="1702308"/>
                  </a:lnTo>
                  <a:lnTo>
                    <a:pt x="735698" y="1713585"/>
                  </a:lnTo>
                  <a:lnTo>
                    <a:pt x="741895" y="1722793"/>
                  </a:lnTo>
                  <a:lnTo>
                    <a:pt x="751103" y="1728990"/>
                  </a:lnTo>
                  <a:lnTo>
                    <a:pt x="762381" y="1731264"/>
                  </a:lnTo>
                  <a:lnTo>
                    <a:pt x="1045845" y="1731264"/>
                  </a:lnTo>
                  <a:lnTo>
                    <a:pt x="1057109" y="1728990"/>
                  </a:lnTo>
                  <a:lnTo>
                    <a:pt x="1066317" y="1722793"/>
                  </a:lnTo>
                  <a:lnTo>
                    <a:pt x="1072515" y="1713585"/>
                  </a:lnTo>
                  <a:lnTo>
                    <a:pt x="1074801" y="1702308"/>
                  </a:lnTo>
                  <a:close/>
                </a:path>
                <a:path extrusionOk="0" h="1837689" w="1312545">
                  <a:moveTo>
                    <a:pt x="1074801" y="1624584"/>
                  </a:moveTo>
                  <a:lnTo>
                    <a:pt x="1072515" y="1613319"/>
                  </a:lnTo>
                  <a:lnTo>
                    <a:pt x="1066317" y="1604111"/>
                  </a:lnTo>
                  <a:lnTo>
                    <a:pt x="1057109" y="1597914"/>
                  </a:lnTo>
                  <a:lnTo>
                    <a:pt x="1045845" y="1595628"/>
                  </a:lnTo>
                  <a:lnTo>
                    <a:pt x="762381" y="1595628"/>
                  </a:lnTo>
                  <a:lnTo>
                    <a:pt x="751103" y="1597914"/>
                  </a:lnTo>
                  <a:lnTo>
                    <a:pt x="741895" y="1604111"/>
                  </a:lnTo>
                  <a:lnTo>
                    <a:pt x="735698" y="1613319"/>
                  </a:lnTo>
                  <a:lnTo>
                    <a:pt x="733425" y="1624584"/>
                  </a:lnTo>
                  <a:lnTo>
                    <a:pt x="735698" y="1635861"/>
                  </a:lnTo>
                  <a:lnTo>
                    <a:pt x="741895" y="1645069"/>
                  </a:lnTo>
                  <a:lnTo>
                    <a:pt x="751103" y="1651266"/>
                  </a:lnTo>
                  <a:lnTo>
                    <a:pt x="762381" y="1653540"/>
                  </a:lnTo>
                  <a:lnTo>
                    <a:pt x="1045845" y="1653540"/>
                  </a:lnTo>
                  <a:lnTo>
                    <a:pt x="1057109" y="1651266"/>
                  </a:lnTo>
                  <a:lnTo>
                    <a:pt x="1066317" y="1645069"/>
                  </a:lnTo>
                  <a:lnTo>
                    <a:pt x="1072515" y="1635861"/>
                  </a:lnTo>
                  <a:lnTo>
                    <a:pt x="1074801" y="1624584"/>
                  </a:lnTo>
                  <a:close/>
                </a:path>
                <a:path extrusionOk="0" h="1837689" w="1312545">
                  <a:moveTo>
                    <a:pt x="1074801" y="1548384"/>
                  </a:moveTo>
                  <a:lnTo>
                    <a:pt x="1072515" y="1537119"/>
                  </a:lnTo>
                  <a:lnTo>
                    <a:pt x="1066317" y="1527911"/>
                  </a:lnTo>
                  <a:lnTo>
                    <a:pt x="1057109" y="1521714"/>
                  </a:lnTo>
                  <a:lnTo>
                    <a:pt x="1045845" y="1519428"/>
                  </a:lnTo>
                  <a:lnTo>
                    <a:pt x="762381" y="1519428"/>
                  </a:lnTo>
                  <a:lnTo>
                    <a:pt x="751103" y="1521714"/>
                  </a:lnTo>
                  <a:lnTo>
                    <a:pt x="741895" y="1527911"/>
                  </a:lnTo>
                  <a:lnTo>
                    <a:pt x="735698" y="1537119"/>
                  </a:lnTo>
                  <a:lnTo>
                    <a:pt x="733425" y="1548384"/>
                  </a:lnTo>
                  <a:lnTo>
                    <a:pt x="735698" y="1559661"/>
                  </a:lnTo>
                  <a:lnTo>
                    <a:pt x="741895" y="1568869"/>
                  </a:lnTo>
                  <a:lnTo>
                    <a:pt x="751103" y="1575066"/>
                  </a:lnTo>
                  <a:lnTo>
                    <a:pt x="762381" y="1577340"/>
                  </a:lnTo>
                  <a:lnTo>
                    <a:pt x="1045845" y="1577340"/>
                  </a:lnTo>
                  <a:lnTo>
                    <a:pt x="1057109" y="1575066"/>
                  </a:lnTo>
                  <a:lnTo>
                    <a:pt x="1066317" y="1568869"/>
                  </a:lnTo>
                  <a:lnTo>
                    <a:pt x="1072515" y="1559661"/>
                  </a:lnTo>
                  <a:lnTo>
                    <a:pt x="1074801" y="1548384"/>
                  </a:lnTo>
                  <a:close/>
                </a:path>
                <a:path extrusionOk="0" h="1837689" w="1312545">
                  <a:moveTo>
                    <a:pt x="1312532" y="913765"/>
                  </a:moveTo>
                  <a:lnTo>
                    <a:pt x="1304163" y="849630"/>
                  </a:lnTo>
                  <a:lnTo>
                    <a:pt x="1285862" y="790194"/>
                  </a:lnTo>
                  <a:lnTo>
                    <a:pt x="1258684" y="736219"/>
                  </a:lnTo>
                  <a:lnTo>
                    <a:pt x="1223264" y="687197"/>
                  </a:lnTo>
                  <a:lnTo>
                    <a:pt x="1181735" y="645033"/>
                  </a:lnTo>
                  <a:lnTo>
                    <a:pt x="1133983" y="609346"/>
                  </a:lnTo>
                  <a:lnTo>
                    <a:pt x="1082040" y="580517"/>
                  </a:lnTo>
                  <a:lnTo>
                    <a:pt x="1026414" y="558927"/>
                  </a:lnTo>
                  <a:lnTo>
                    <a:pt x="968375" y="545211"/>
                  </a:lnTo>
                  <a:lnTo>
                    <a:pt x="909320" y="539496"/>
                  </a:lnTo>
                  <a:lnTo>
                    <a:pt x="879856" y="540258"/>
                  </a:lnTo>
                  <a:lnTo>
                    <a:pt x="836041" y="545211"/>
                  </a:lnTo>
                  <a:lnTo>
                    <a:pt x="789051" y="557530"/>
                  </a:lnTo>
                  <a:lnTo>
                    <a:pt x="737235" y="576961"/>
                  </a:lnTo>
                  <a:lnTo>
                    <a:pt x="718820" y="584581"/>
                  </a:lnTo>
                  <a:lnTo>
                    <a:pt x="682244" y="604647"/>
                  </a:lnTo>
                  <a:lnTo>
                    <a:pt x="646049" y="629158"/>
                  </a:lnTo>
                  <a:lnTo>
                    <a:pt x="611632" y="658368"/>
                  </a:lnTo>
                  <a:lnTo>
                    <a:pt x="579628" y="692912"/>
                  </a:lnTo>
                  <a:lnTo>
                    <a:pt x="551053" y="734060"/>
                  </a:lnTo>
                  <a:lnTo>
                    <a:pt x="527304" y="780542"/>
                  </a:lnTo>
                  <a:lnTo>
                    <a:pt x="509397" y="834517"/>
                  </a:lnTo>
                  <a:lnTo>
                    <a:pt x="498348" y="895477"/>
                  </a:lnTo>
                  <a:lnTo>
                    <a:pt x="495681" y="929005"/>
                  </a:lnTo>
                  <a:lnTo>
                    <a:pt x="495681" y="958850"/>
                  </a:lnTo>
                  <a:lnTo>
                    <a:pt x="502920" y="1014349"/>
                  </a:lnTo>
                  <a:lnTo>
                    <a:pt x="517779" y="1064768"/>
                  </a:lnTo>
                  <a:lnTo>
                    <a:pt x="538734" y="1109853"/>
                  </a:lnTo>
                  <a:lnTo>
                    <a:pt x="564007" y="1150112"/>
                  </a:lnTo>
                  <a:lnTo>
                    <a:pt x="591058" y="1185799"/>
                  </a:lnTo>
                  <a:lnTo>
                    <a:pt x="629539" y="1230122"/>
                  </a:lnTo>
                  <a:lnTo>
                    <a:pt x="651002" y="1254252"/>
                  </a:lnTo>
                  <a:lnTo>
                    <a:pt x="666623" y="1274826"/>
                  </a:lnTo>
                  <a:lnTo>
                    <a:pt x="694817" y="1308989"/>
                  </a:lnTo>
                  <a:lnTo>
                    <a:pt x="720344" y="1352931"/>
                  </a:lnTo>
                  <a:lnTo>
                    <a:pt x="732282" y="1399413"/>
                  </a:lnTo>
                  <a:lnTo>
                    <a:pt x="732663" y="1409573"/>
                  </a:lnTo>
                  <a:lnTo>
                    <a:pt x="732663" y="1445260"/>
                  </a:lnTo>
                  <a:lnTo>
                    <a:pt x="733806" y="1453515"/>
                  </a:lnTo>
                  <a:lnTo>
                    <a:pt x="757809" y="1492377"/>
                  </a:lnTo>
                  <a:lnTo>
                    <a:pt x="788670" y="1499616"/>
                  </a:lnTo>
                  <a:lnTo>
                    <a:pt x="811530" y="1499235"/>
                  </a:lnTo>
                  <a:lnTo>
                    <a:pt x="916559" y="1499235"/>
                  </a:lnTo>
                  <a:lnTo>
                    <a:pt x="942848" y="1499616"/>
                  </a:lnTo>
                  <a:lnTo>
                    <a:pt x="1032891" y="1499616"/>
                  </a:lnTo>
                  <a:lnTo>
                    <a:pt x="1066038" y="1479042"/>
                  </a:lnTo>
                  <a:lnTo>
                    <a:pt x="1081659" y="1430401"/>
                  </a:lnTo>
                  <a:lnTo>
                    <a:pt x="1081659" y="1414272"/>
                  </a:lnTo>
                  <a:lnTo>
                    <a:pt x="1083945" y="1398397"/>
                  </a:lnTo>
                  <a:lnTo>
                    <a:pt x="1087501" y="1383919"/>
                  </a:lnTo>
                  <a:lnTo>
                    <a:pt x="1092454" y="1369568"/>
                  </a:lnTo>
                  <a:lnTo>
                    <a:pt x="1097788" y="1355471"/>
                  </a:lnTo>
                  <a:lnTo>
                    <a:pt x="1105027" y="1341501"/>
                  </a:lnTo>
                  <a:lnTo>
                    <a:pt x="1112266" y="1326642"/>
                  </a:lnTo>
                  <a:lnTo>
                    <a:pt x="1135126" y="1289558"/>
                  </a:lnTo>
                  <a:lnTo>
                    <a:pt x="1160653" y="1256411"/>
                  </a:lnTo>
                  <a:lnTo>
                    <a:pt x="1202690" y="1209294"/>
                  </a:lnTo>
                  <a:lnTo>
                    <a:pt x="1216406" y="1193800"/>
                  </a:lnTo>
                  <a:lnTo>
                    <a:pt x="1243076" y="1159891"/>
                  </a:lnTo>
                  <a:lnTo>
                    <a:pt x="1267460" y="1122807"/>
                  </a:lnTo>
                  <a:lnTo>
                    <a:pt x="1287780" y="1079881"/>
                  </a:lnTo>
                  <a:lnTo>
                    <a:pt x="1304163" y="1019048"/>
                  </a:lnTo>
                  <a:lnTo>
                    <a:pt x="1312532" y="947674"/>
                  </a:lnTo>
                  <a:lnTo>
                    <a:pt x="1312532" y="913765"/>
                  </a:lnTo>
                  <a:close/>
                </a:path>
              </a:pathLst>
            </a:custGeom>
            <a:solidFill>
              <a:srgbClr val="E6125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6027331" y="1293748"/>
              <a:ext cx="409575" cy="562610"/>
            </a:xfrm>
            <a:custGeom>
              <a:rect b="b" l="l" r="r" t="t"/>
              <a:pathLst>
                <a:path extrusionOk="0" h="562610" w="409575">
                  <a:moveTo>
                    <a:pt x="408952" y="153936"/>
                  </a:moveTo>
                  <a:lnTo>
                    <a:pt x="403110" y="107137"/>
                  </a:lnTo>
                  <a:lnTo>
                    <a:pt x="386422" y="62115"/>
                  </a:lnTo>
                  <a:lnTo>
                    <a:pt x="361035" y="24511"/>
                  </a:lnTo>
                  <a:lnTo>
                    <a:pt x="329145" y="0"/>
                  </a:lnTo>
                  <a:lnTo>
                    <a:pt x="296621" y="21945"/>
                  </a:lnTo>
                  <a:lnTo>
                    <a:pt x="270967" y="53619"/>
                  </a:lnTo>
                  <a:lnTo>
                    <a:pt x="250456" y="93395"/>
                  </a:lnTo>
                  <a:lnTo>
                    <a:pt x="233400" y="139636"/>
                  </a:lnTo>
                  <a:lnTo>
                    <a:pt x="218059" y="190715"/>
                  </a:lnTo>
                  <a:lnTo>
                    <a:pt x="202717" y="244995"/>
                  </a:lnTo>
                  <a:lnTo>
                    <a:pt x="185661" y="300850"/>
                  </a:lnTo>
                  <a:lnTo>
                    <a:pt x="176415" y="326034"/>
                  </a:lnTo>
                  <a:lnTo>
                    <a:pt x="166243" y="302260"/>
                  </a:lnTo>
                  <a:lnTo>
                    <a:pt x="128892" y="199250"/>
                  </a:lnTo>
                  <a:lnTo>
                    <a:pt x="108864" y="155930"/>
                  </a:lnTo>
                  <a:lnTo>
                    <a:pt x="84175" y="122110"/>
                  </a:lnTo>
                  <a:lnTo>
                    <a:pt x="52031" y="100838"/>
                  </a:lnTo>
                  <a:lnTo>
                    <a:pt x="24815" y="126911"/>
                  </a:lnTo>
                  <a:lnTo>
                    <a:pt x="6604" y="165862"/>
                  </a:lnTo>
                  <a:lnTo>
                    <a:pt x="0" y="209397"/>
                  </a:lnTo>
                  <a:lnTo>
                    <a:pt x="7581" y="249174"/>
                  </a:lnTo>
                  <a:lnTo>
                    <a:pt x="27216" y="277749"/>
                  </a:lnTo>
                  <a:lnTo>
                    <a:pt x="65849" y="305943"/>
                  </a:lnTo>
                  <a:lnTo>
                    <a:pt x="120751" y="332435"/>
                  </a:lnTo>
                  <a:lnTo>
                    <a:pt x="155536" y="344347"/>
                  </a:lnTo>
                  <a:lnTo>
                    <a:pt x="155536" y="562483"/>
                  </a:lnTo>
                  <a:lnTo>
                    <a:pt x="204292" y="562483"/>
                  </a:lnTo>
                  <a:lnTo>
                    <a:pt x="204292" y="341160"/>
                  </a:lnTo>
                  <a:lnTo>
                    <a:pt x="227418" y="332003"/>
                  </a:lnTo>
                  <a:lnTo>
                    <a:pt x="281952" y="305777"/>
                  </a:lnTo>
                  <a:lnTo>
                    <a:pt x="327723" y="278549"/>
                  </a:lnTo>
                  <a:lnTo>
                    <a:pt x="363664" y="250926"/>
                  </a:lnTo>
                  <a:lnTo>
                    <a:pt x="401789" y="196850"/>
                  </a:lnTo>
                  <a:lnTo>
                    <a:pt x="408952" y="153936"/>
                  </a:lnTo>
                  <a:close/>
                </a:path>
              </a:pathLst>
            </a:custGeom>
            <a:solidFill>
              <a:srgbClr val="9FC7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6520053" y="623315"/>
              <a:ext cx="599440" cy="610870"/>
            </a:xfrm>
            <a:custGeom>
              <a:rect b="b" l="l" r="r" t="t"/>
              <a:pathLst>
                <a:path extrusionOk="0" h="610869" w="599440">
                  <a:moveTo>
                    <a:pt x="311023" y="40640"/>
                  </a:moveTo>
                  <a:lnTo>
                    <a:pt x="270510" y="0"/>
                  </a:lnTo>
                  <a:lnTo>
                    <a:pt x="0" y="270510"/>
                  </a:lnTo>
                  <a:lnTo>
                    <a:pt x="40640" y="311023"/>
                  </a:lnTo>
                  <a:lnTo>
                    <a:pt x="311023" y="40640"/>
                  </a:lnTo>
                  <a:close/>
                </a:path>
                <a:path extrusionOk="0" h="610869" w="599440">
                  <a:moveTo>
                    <a:pt x="599440" y="544068"/>
                  </a:moveTo>
                  <a:lnTo>
                    <a:pt x="589534" y="487680"/>
                  </a:lnTo>
                  <a:lnTo>
                    <a:pt x="212852" y="553974"/>
                  </a:lnTo>
                  <a:lnTo>
                    <a:pt x="222885" y="610489"/>
                  </a:lnTo>
                  <a:lnTo>
                    <a:pt x="599440" y="544068"/>
                  </a:lnTo>
                  <a:close/>
                </a:path>
              </a:pathLst>
            </a:custGeom>
            <a:solidFill>
              <a:srgbClr val="E6125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/>
          <p:cNvSpPr txBox="1"/>
          <p:nvPr/>
        </p:nvSpPr>
        <p:spPr>
          <a:xfrm>
            <a:off x="595760" y="3282211"/>
            <a:ext cx="10668000" cy="13978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B3C6E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  程  評  鑑  案  例  分  享</a:t>
            </a:r>
            <a:endParaRPr sz="4800">
              <a:solidFill>
                <a:srgbClr val="B3C6E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4097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TW" sz="3200">
                <a:solidFill>
                  <a:srgbClr val="C4E0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臺北市立信義國中     </a:t>
            </a:r>
            <a:r>
              <a:rPr lang="zh-TW" sz="2000">
                <a:solidFill>
                  <a:srgbClr val="C4E0B2"/>
                </a:solidFill>
                <a:latin typeface="DFKai-SB"/>
                <a:ea typeface="DFKai-SB"/>
                <a:cs typeface="DFKai-SB"/>
                <a:sym typeface="DFKai-SB"/>
              </a:rPr>
              <a:t>2022.05.25</a:t>
            </a:r>
            <a:endParaRPr sz="2000">
              <a:solidFill>
                <a:srgbClr val="C4E0B2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/>
          <p:nvPr/>
        </p:nvSpPr>
        <p:spPr>
          <a:xfrm>
            <a:off x="0" y="6751"/>
            <a:ext cx="12192000" cy="684449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0" y="187715"/>
            <a:ext cx="4876800" cy="11829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課程成效的評鑑</a:t>
            </a:r>
            <a:endParaRPr/>
          </a:p>
        </p:txBody>
      </p:sp>
      <p:sp>
        <p:nvSpPr>
          <p:cNvPr id="245" name="Google Shape;245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6" name="Google Shape;246;p10"/>
          <p:cNvSpPr/>
          <p:nvPr/>
        </p:nvSpPr>
        <p:spPr>
          <a:xfrm>
            <a:off x="5229846" y="354891"/>
            <a:ext cx="36576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有感暖度</a:t>
            </a:r>
            <a:r>
              <a:rPr b="1" lang="zh-TW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幸福學校</a:t>
            </a:r>
            <a:endParaRPr b="1"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有禮樂學</a:t>
            </a:r>
            <a:r>
              <a:rPr b="1" lang="zh-TW" sz="28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世界公民</a:t>
            </a:r>
            <a:endParaRPr b="1" sz="2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807" y="2128063"/>
            <a:ext cx="8522103" cy="39657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10"/>
          <p:cNvCxnSpPr/>
          <p:nvPr/>
        </p:nvCxnSpPr>
        <p:spPr>
          <a:xfrm>
            <a:off x="6370247" y="3386865"/>
            <a:ext cx="226744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0"/>
          <p:cNvCxnSpPr/>
          <p:nvPr/>
        </p:nvCxnSpPr>
        <p:spPr>
          <a:xfrm>
            <a:off x="6710409" y="3715124"/>
            <a:ext cx="182720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0" name="Google Shape;250;p10"/>
          <p:cNvCxnSpPr/>
          <p:nvPr/>
        </p:nvCxnSpPr>
        <p:spPr>
          <a:xfrm>
            <a:off x="6710409" y="3967144"/>
            <a:ext cx="1935885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1" name="Google Shape;251;p10"/>
          <p:cNvCxnSpPr/>
          <p:nvPr/>
        </p:nvCxnSpPr>
        <p:spPr>
          <a:xfrm>
            <a:off x="6862809" y="4310870"/>
            <a:ext cx="167480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2" name="Google Shape;252;p10"/>
          <p:cNvCxnSpPr/>
          <p:nvPr/>
        </p:nvCxnSpPr>
        <p:spPr>
          <a:xfrm>
            <a:off x="6891802" y="4909253"/>
            <a:ext cx="1645816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3" name="Google Shape;253;p10"/>
          <p:cNvCxnSpPr/>
          <p:nvPr/>
        </p:nvCxnSpPr>
        <p:spPr>
          <a:xfrm>
            <a:off x="7624013" y="5241762"/>
            <a:ext cx="1013683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4" name="Google Shape;254;p10"/>
          <p:cNvCxnSpPr/>
          <p:nvPr/>
        </p:nvCxnSpPr>
        <p:spPr>
          <a:xfrm>
            <a:off x="6206836" y="5241762"/>
            <a:ext cx="1661111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10"/>
          <p:cNvCxnSpPr/>
          <p:nvPr/>
        </p:nvCxnSpPr>
        <p:spPr>
          <a:xfrm>
            <a:off x="6206836" y="5551307"/>
            <a:ext cx="721742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10"/>
          <p:cNvCxnSpPr/>
          <p:nvPr/>
        </p:nvCxnSpPr>
        <p:spPr>
          <a:xfrm flipH="1" rot="10800000">
            <a:off x="7252020" y="5551307"/>
            <a:ext cx="1285598" cy="911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7" name="Google Shape;257;p10"/>
          <p:cNvCxnSpPr/>
          <p:nvPr/>
        </p:nvCxnSpPr>
        <p:spPr>
          <a:xfrm>
            <a:off x="6204645" y="5850906"/>
            <a:ext cx="721742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8" name="Google Shape;258;p10"/>
          <p:cNvPicPr preferRelativeResize="0"/>
          <p:nvPr/>
        </p:nvPicPr>
        <p:blipFill rotWithShape="1">
          <a:blip r:embed="rId4">
            <a:alphaModFix/>
          </a:blip>
          <a:srcRect b="0" l="0" r="0" t="24737"/>
          <a:stretch/>
        </p:blipFill>
        <p:spPr>
          <a:xfrm>
            <a:off x="8805047" y="250134"/>
            <a:ext cx="3220048" cy="161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/>
          <p:cNvPicPr preferRelativeResize="0"/>
          <p:nvPr/>
        </p:nvPicPr>
        <p:blipFill rotWithShape="1">
          <a:blip r:embed="rId5">
            <a:alphaModFix/>
          </a:blip>
          <a:srcRect b="24382" l="18323" r="0" t="8499"/>
          <a:stretch/>
        </p:blipFill>
        <p:spPr>
          <a:xfrm>
            <a:off x="8805046" y="2062222"/>
            <a:ext cx="1844435" cy="132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/>
          <p:cNvPicPr preferRelativeResize="0"/>
          <p:nvPr/>
        </p:nvPicPr>
        <p:blipFill rotWithShape="1">
          <a:blip r:embed="rId6">
            <a:alphaModFix/>
          </a:blip>
          <a:srcRect b="0" l="10447" r="22984" t="12749"/>
          <a:stretch/>
        </p:blipFill>
        <p:spPr>
          <a:xfrm>
            <a:off x="10774870" y="2062656"/>
            <a:ext cx="1312853" cy="129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7">
            <a:alphaModFix/>
          </a:blip>
          <a:srcRect b="9160" l="0" r="0" t="8633"/>
          <a:stretch/>
        </p:blipFill>
        <p:spPr>
          <a:xfrm>
            <a:off x="8805046" y="3528661"/>
            <a:ext cx="1024255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77437" y="3528660"/>
            <a:ext cx="2110618" cy="118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9">
            <a:alphaModFix/>
          </a:blip>
          <a:srcRect b="8612" l="7030" r="13401" t="10519"/>
          <a:stretch/>
        </p:blipFill>
        <p:spPr>
          <a:xfrm>
            <a:off x="8805046" y="4830906"/>
            <a:ext cx="3220049" cy="1772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70" name="Google Shape;270;p1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BA9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1" name="Google Shape;271;p11"/>
          <p:cNvSpPr txBox="1"/>
          <p:nvPr/>
        </p:nvSpPr>
        <p:spPr>
          <a:xfrm>
            <a:off x="0" y="187715"/>
            <a:ext cx="6850742" cy="1182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辦理公開觀課-省思教學</a:t>
            </a:r>
            <a:endParaRPr/>
          </a:p>
        </p:txBody>
      </p:sp>
      <p:pic>
        <p:nvPicPr>
          <p:cNvPr id="272" name="Google Shape;2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605" y="1548040"/>
            <a:ext cx="6578137" cy="516994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1"/>
          <p:cNvSpPr txBox="1"/>
          <p:nvPr/>
        </p:nvSpPr>
        <p:spPr>
          <a:xfrm>
            <a:off x="7217227" y="247403"/>
            <a:ext cx="4702167" cy="637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觀課教師提供回饋：</a:t>
            </a:r>
            <a:endParaRPr b="1" sz="2400" u="sng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1.透過教師引導，能觀察到學生在探究議題與討論的部分，有明顯的表現，學生願意公開表達。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2.教師課前準備充分，有掌握到孩子的提問點，除了回應學生的問題之外，並能引導學生前往不同層面的思考，深化學生的學習。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3.學生投入學習，並能完成課堂重點摘要，小組內討論互動佳，師生間融洽互動。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 u="sng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社群教師自我省思：</a:t>
            </a:r>
            <a:endParaRPr b="1" sz="2400" u="sng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1.提問技巧可以再加強，讓學生能更容易的聚焦在問題點上。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2.可再放慢教學節奏，提供小組充分討論的時間，提問後的停留時間亦可拉長，促進學生思考。</a:t>
            </a:r>
            <a:endParaRPr/>
          </a:p>
        </p:txBody>
      </p:sp>
      <p:sp>
        <p:nvSpPr>
          <p:cNvPr id="274" name="Google Shape;274;p11"/>
          <p:cNvSpPr/>
          <p:nvPr/>
        </p:nvSpPr>
        <p:spPr>
          <a:xfrm>
            <a:off x="6676570" y="4064000"/>
            <a:ext cx="5138059" cy="2801781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0" name="Google Shape;280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1" name="Google Shape;281;p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BA9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2" name="Google Shape;282;p12"/>
          <p:cNvSpPr txBox="1"/>
          <p:nvPr/>
        </p:nvSpPr>
        <p:spPr>
          <a:xfrm>
            <a:off x="0" y="187715"/>
            <a:ext cx="5384800" cy="1182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增能研習 尋求支援</a:t>
            </a:r>
            <a:endParaRPr/>
          </a:p>
        </p:txBody>
      </p:sp>
      <p:pic>
        <p:nvPicPr>
          <p:cNvPr id="283" name="Google Shape;283;p12"/>
          <p:cNvPicPr preferRelativeResize="0"/>
          <p:nvPr/>
        </p:nvPicPr>
        <p:blipFill rotWithShape="1">
          <a:blip r:embed="rId3">
            <a:alphaModFix/>
          </a:blip>
          <a:srcRect b="0" l="17305" r="8824" t="4835"/>
          <a:stretch/>
        </p:blipFill>
        <p:spPr>
          <a:xfrm>
            <a:off x="143882" y="4084424"/>
            <a:ext cx="2710155" cy="177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7919" y="4084290"/>
            <a:ext cx="2455368" cy="177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2"/>
          <p:cNvPicPr preferRelativeResize="0"/>
          <p:nvPr/>
        </p:nvPicPr>
        <p:blipFill rotWithShape="1">
          <a:blip r:embed="rId5">
            <a:alphaModFix/>
          </a:blip>
          <a:srcRect b="0" l="0" r="0" t="24737"/>
          <a:stretch/>
        </p:blipFill>
        <p:spPr>
          <a:xfrm>
            <a:off x="93825" y="1515123"/>
            <a:ext cx="3772804" cy="189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2"/>
          <p:cNvPicPr preferRelativeResize="0"/>
          <p:nvPr/>
        </p:nvPicPr>
        <p:blipFill rotWithShape="1">
          <a:blip r:embed="rId6">
            <a:alphaModFix/>
          </a:blip>
          <a:srcRect b="6760" l="0" r="0" t="15660"/>
          <a:stretch/>
        </p:blipFill>
        <p:spPr>
          <a:xfrm>
            <a:off x="4033245" y="1505568"/>
            <a:ext cx="1388038" cy="189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2"/>
          <p:cNvSpPr/>
          <p:nvPr/>
        </p:nvSpPr>
        <p:spPr>
          <a:xfrm>
            <a:off x="36419" y="3409764"/>
            <a:ext cx="5416868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參與創造思考的教室及減塑工作坊研習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88" name="Google Shape;288;p12"/>
          <p:cNvSpPr/>
          <p:nvPr/>
        </p:nvSpPr>
        <p:spPr>
          <a:xfrm>
            <a:off x="117833" y="5871453"/>
            <a:ext cx="2736204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校外講師到校介紹台灣再生能源發展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89" name="Google Shape;289;p12"/>
          <p:cNvSpPr/>
          <p:nvPr/>
        </p:nvSpPr>
        <p:spPr>
          <a:xfrm>
            <a:off x="2997919" y="5868087"/>
            <a:ext cx="245536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待機電力測試--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拔插頭落實節電</a:t>
            </a:r>
            <a:endParaRPr/>
          </a:p>
        </p:txBody>
      </p:sp>
      <p:pic>
        <p:nvPicPr>
          <p:cNvPr id="290" name="Google Shape;29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19903" y="3297772"/>
            <a:ext cx="6367797" cy="344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2"/>
          <p:cNvPicPr preferRelativeResize="0"/>
          <p:nvPr/>
        </p:nvPicPr>
        <p:blipFill rotWithShape="1">
          <a:blip r:embed="rId8">
            <a:alphaModFix/>
          </a:blip>
          <a:srcRect b="25044" l="0" r="0" t="1550"/>
          <a:stretch/>
        </p:blipFill>
        <p:spPr>
          <a:xfrm>
            <a:off x="6129368" y="91844"/>
            <a:ext cx="5416867" cy="236075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"/>
          <p:cNvSpPr/>
          <p:nvPr/>
        </p:nvSpPr>
        <p:spPr>
          <a:xfrm>
            <a:off x="5695110" y="3996749"/>
            <a:ext cx="636417" cy="435046"/>
          </a:xfrm>
          <a:prstGeom prst="ellipse">
            <a:avLst/>
          </a:prstGeom>
          <a:noFill/>
          <a:ln cap="flat" cmpd="sng" w="34925">
            <a:solidFill>
              <a:srgbClr val="FF33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2"/>
          <p:cNvSpPr/>
          <p:nvPr/>
        </p:nvSpPr>
        <p:spPr>
          <a:xfrm>
            <a:off x="6439485" y="3990047"/>
            <a:ext cx="730242" cy="435046"/>
          </a:xfrm>
          <a:prstGeom prst="ellipse">
            <a:avLst/>
          </a:prstGeom>
          <a:noFill/>
          <a:ln cap="flat" cmpd="sng" w="34925">
            <a:solidFill>
              <a:srgbClr val="FF33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12"/>
          <p:cNvCxnSpPr/>
          <p:nvPr/>
        </p:nvCxnSpPr>
        <p:spPr>
          <a:xfrm>
            <a:off x="7169727" y="4360875"/>
            <a:ext cx="4817973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5" name="Google Shape;295;p12"/>
          <p:cNvCxnSpPr/>
          <p:nvPr/>
        </p:nvCxnSpPr>
        <p:spPr>
          <a:xfrm>
            <a:off x="5619903" y="4615625"/>
            <a:ext cx="5019068" cy="9555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6" name="Google Shape;296;p12"/>
          <p:cNvSpPr/>
          <p:nvPr/>
        </p:nvSpPr>
        <p:spPr>
          <a:xfrm>
            <a:off x="10202986" y="5220197"/>
            <a:ext cx="1845132" cy="435046"/>
          </a:xfrm>
          <a:prstGeom prst="ellipse">
            <a:avLst/>
          </a:prstGeom>
          <a:noFill/>
          <a:ln cap="flat" cmpd="sng" w="34925">
            <a:solidFill>
              <a:srgbClr val="FF33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" name="Google Shape;297;p12"/>
          <p:cNvCxnSpPr/>
          <p:nvPr/>
        </p:nvCxnSpPr>
        <p:spPr>
          <a:xfrm flipH="1" rot="10800000">
            <a:off x="6115601" y="5842958"/>
            <a:ext cx="3650173" cy="24229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8" name="Google Shape;298;p12"/>
          <p:cNvCxnSpPr/>
          <p:nvPr/>
        </p:nvCxnSpPr>
        <p:spPr>
          <a:xfrm flipH="1" rot="10800000">
            <a:off x="5676357" y="6114353"/>
            <a:ext cx="6196329" cy="1420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12"/>
          <p:cNvCxnSpPr/>
          <p:nvPr/>
        </p:nvCxnSpPr>
        <p:spPr>
          <a:xfrm flipH="1" rot="10800000">
            <a:off x="6651682" y="6406813"/>
            <a:ext cx="5336018" cy="2207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12"/>
          <p:cNvCxnSpPr/>
          <p:nvPr/>
        </p:nvCxnSpPr>
        <p:spPr>
          <a:xfrm>
            <a:off x="5669987" y="6699290"/>
            <a:ext cx="2632184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1" name="Google Shape;301;p12"/>
          <p:cNvSpPr/>
          <p:nvPr/>
        </p:nvSpPr>
        <p:spPr>
          <a:xfrm>
            <a:off x="6148969" y="2355277"/>
            <a:ext cx="5397266" cy="830997"/>
          </a:xfrm>
          <a:prstGeom prst="rect">
            <a:avLst/>
          </a:prstGeom>
          <a:solidFill>
            <a:srgbClr val="FF75B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群組內跨領域教師專業對話，討論天然氣從產地低溫運送到港口的三態變化</a:t>
            </a:r>
            <a:endParaRPr b="1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7" name="Google Shape;30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08" name="Google Shape;308;p1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BA9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0" y="187715"/>
            <a:ext cx="7837714" cy="1182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收集學生回饋 思考並調整教學</a:t>
            </a:r>
            <a:endParaRPr/>
          </a:p>
        </p:txBody>
      </p:sp>
      <p:pic>
        <p:nvPicPr>
          <p:cNvPr id="310" name="Google Shape;31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892" y="1690687"/>
            <a:ext cx="7462158" cy="480218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3"/>
          <p:cNvSpPr/>
          <p:nvPr/>
        </p:nvSpPr>
        <p:spPr>
          <a:xfrm>
            <a:off x="8014606" y="365125"/>
            <a:ext cx="3891642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學生提供的回饋：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1信義援環</a:t>
            </a:r>
            <a:r>
              <a:rPr b="1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課程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有其</a:t>
            </a:r>
            <a:r>
              <a:rPr b="1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重要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性及</a:t>
            </a:r>
            <a:r>
              <a:rPr b="1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必要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性，並認同課程對地球環境維護是有幫助的。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2.學生能從課程中，</a:t>
            </a:r>
            <a:r>
              <a:rPr b="1" lang="zh-TW" sz="240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逐漸建立正確的減塑觀念及技能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，並從課程中感受到自己不環保的行為，希望能時時提醒自己和家人</a:t>
            </a:r>
            <a:r>
              <a:rPr b="1" lang="zh-TW" sz="240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一起實踐無塑的理念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 學生表示能學會</a:t>
            </a:r>
            <a:r>
              <a:rPr b="1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規劃並解決問題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</a:t>
            </a:r>
            <a:r>
              <a:rPr b="1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溝通與表達的能力變好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，能增加</a:t>
            </a:r>
            <a:r>
              <a:rPr b="1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自我省思與約束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，也希望能透過分享的過程，</a:t>
            </a:r>
            <a:r>
              <a:rPr b="1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傳達環保的概念</a:t>
            </a: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，讓更多人加入減塑的環保行列。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7" name="Google Shape;31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18" name="Google Shape;318;p1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BA9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9" name="Google Shape;319;p14"/>
          <p:cNvSpPr txBox="1"/>
          <p:nvPr/>
        </p:nvSpPr>
        <p:spPr>
          <a:xfrm>
            <a:off x="-1" y="187715"/>
            <a:ext cx="5860473" cy="1182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滾動式課程評鑑省思</a:t>
            </a:r>
            <a:endParaRPr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253" y="1558345"/>
            <a:ext cx="5687219" cy="518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3725" y="187715"/>
            <a:ext cx="5985022" cy="520300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4"/>
          <p:cNvSpPr/>
          <p:nvPr/>
        </p:nvSpPr>
        <p:spPr>
          <a:xfrm>
            <a:off x="6033725" y="5450627"/>
            <a:ext cx="5985022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以九宮格重點整理呈現學習內容，從無塑園遊會及我的14天減塑生活中得到許多震撼及省思，並承諾願意繼續在生活中減塑，記錄學習感受，堅定減塑的價值及信，期許自己可以持續做環保。</a:t>
            </a:r>
            <a:r>
              <a:rPr b="1" lang="zh-TW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從學生的學習回饋中，我們能確認課程內容及目標促進學生有效學習，應持續深化學習內容。</a:t>
            </a:r>
            <a:endParaRPr sz="24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BA9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8" name="Google Shape;328;p15"/>
          <p:cNvSpPr txBox="1"/>
          <p:nvPr/>
        </p:nvSpPr>
        <p:spPr>
          <a:xfrm>
            <a:off x="5041" y="1370630"/>
            <a:ext cx="7221785" cy="3631305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5"/>
          <p:cNvSpPr txBox="1"/>
          <p:nvPr>
            <p:ph idx="1" type="body"/>
          </p:nvPr>
        </p:nvSpPr>
        <p:spPr>
          <a:xfrm>
            <a:off x="-2" y="4969913"/>
            <a:ext cx="12192002" cy="1888086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30" name="Google Shape;330;p15"/>
          <p:cNvSpPr txBox="1"/>
          <p:nvPr/>
        </p:nvSpPr>
        <p:spPr>
          <a:xfrm>
            <a:off x="-2" y="187715"/>
            <a:ext cx="12192002" cy="1182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課程結合校定活動 讓環保知能有實踐的機會</a:t>
            </a:r>
            <a:endParaRPr/>
          </a:p>
        </p:txBody>
      </p:sp>
      <p:pic>
        <p:nvPicPr>
          <p:cNvPr id="331" name="Google Shape;33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67" y="3223888"/>
            <a:ext cx="2171965" cy="162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6913" y="1501586"/>
            <a:ext cx="2171965" cy="162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5"/>
          <p:cNvPicPr preferRelativeResize="0"/>
          <p:nvPr/>
        </p:nvPicPr>
        <p:blipFill rotWithShape="1">
          <a:blip r:embed="rId5">
            <a:alphaModFix/>
          </a:blip>
          <a:srcRect b="0" l="-66" r="0" t="0"/>
          <a:stretch/>
        </p:blipFill>
        <p:spPr>
          <a:xfrm>
            <a:off x="2556914" y="3215499"/>
            <a:ext cx="2171964" cy="162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 rotWithShape="1">
          <a:blip r:embed="rId6">
            <a:alphaModFix/>
          </a:blip>
          <a:srcRect b="1257" l="0" r="0" t="1488"/>
          <a:stretch/>
        </p:blipFill>
        <p:spPr>
          <a:xfrm>
            <a:off x="195967" y="1506475"/>
            <a:ext cx="2164979" cy="157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/>
        </p:nvPicPr>
        <p:blipFill rotWithShape="1">
          <a:blip r:embed="rId7">
            <a:alphaModFix/>
          </a:blip>
          <a:srcRect b="0" l="0" r="14669" t="3559"/>
          <a:stretch/>
        </p:blipFill>
        <p:spPr>
          <a:xfrm>
            <a:off x="4852813" y="1464002"/>
            <a:ext cx="2211019" cy="17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5"/>
          <p:cNvPicPr preferRelativeResize="0"/>
          <p:nvPr/>
        </p:nvPicPr>
        <p:blipFill rotWithShape="1">
          <a:blip r:embed="rId8">
            <a:alphaModFix/>
          </a:blip>
          <a:srcRect b="0" l="0" r="11629" t="0"/>
          <a:stretch/>
        </p:blipFill>
        <p:spPr>
          <a:xfrm>
            <a:off x="4891871" y="3286828"/>
            <a:ext cx="2171962" cy="157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5966" y="5104227"/>
            <a:ext cx="2171963" cy="162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56912" y="5057356"/>
            <a:ext cx="2171963" cy="162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91869" y="5104227"/>
            <a:ext cx="2171963" cy="162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 rotWithShape="1">
          <a:blip r:embed="rId12">
            <a:alphaModFix/>
          </a:blip>
          <a:srcRect b="6709" l="7905" r="0" t="0"/>
          <a:stretch/>
        </p:blipFill>
        <p:spPr>
          <a:xfrm>
            <a:off x="7226826" y="5057357"/>
            <a:ext cx="2211019" cy="168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5"/>
          <p:cNvPicPr preferRelativeResize="0"/>
          <p:nvPr/>
        </p:nvPicPr>
        <p:blipFill rotWithShape="1">
          <a:blip r:embed="rId13">
            <a:alphaModFix/>
          </a:blip>
          <a:srcRect b="6709" l="10044" r="0" t="0"/>
          <a:stretch/>
        </p:blipFill>
        <p:spPr>
          <a:xfrm>
            <a:off x="9603345" y="5057356"/>
            <a:ext cx="1214618" cy="168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5"/>
          <p:cNvPicPr preferRelativeResize="0"/>
          <p:nvPr/>
        </p:nvPicPr>
        <p:blipFill rotWithShape="1">
          <a:blip r:embed="rId14">
            <a:alphaModFix/>
          </a:blip>
          <a:srcRect b="0" l="0" r="25677" t="6718"/>
          <a:stretch/>
        </p:blipFill>
        <p:spPr>
          <a:xfrm>
            <a:off x="10995161" y="5067530"/>
            <a:ext cx="1003825" cy="16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5"/>
          <p:cNvSpPr/>
          <p:nvPr/>
        </p:nvSpPr>
        <p:spPr>
          <a:xfrm>
            <a:off x="7389819" y="1558345"/>
            <a:ext cx="4587541" cy="34163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信義援環課程結合校本活動，讓我們看到課程賦予學生的意義與價值。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將課程所學結合到校慶園遊會中，便是賦予學生一種</a:t>
            </a:r>
            <a:r>
              <a:rPr b="1" lang="zh-TW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使命感</a:t>
            </a: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2.學生會重視活動的意義，並積極地參與活動，</a:t>
            </a:r>
            <a:r>
              <a:rPr b="1" lang="zh-TW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影響</a:t>
            </a: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更多人</a:t>
            </a:r>
            <a:r>
              <a:rPr b="1" lang="zh-TW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共同加入</a:t>
            </a: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環保行列。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3.學生在課程教學與實踐中，找出</a:t>
            </a:r>
            <a:r>
              <a:rPr b="1" lang="zh-TW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經驗與知識間的重要關連</a:t>
            </a: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，間接確定學習的重要性，並回歸到日生活與學習，逐步</a:t>
            </a:r>
            <a:r>
              <a:rPr b="1" lang="zh-TW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形塑出學生自己的信念與行事準則</a:t>
            </a: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  <a:highlight>
                  <a:srgbClr val="FF75BA"/>
                </a:highlight>
                <a:latin typeface="DFKai-SB"/>
                <a:ea typeface="DFKai-SB"/>
                <a:cs typeface="DFKai-SB"/>
                <a:sym typeface="DFKai-SB"/>
              </a:rPr>
              <a:t>而對從事課程教學的教師而言，是一種滿滿的成就感，我們也正努力實踐環保倡議行動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9" name="Google Shape;349;p16"/>
          <p:cNvSpPr txBox="1"/>
          <p:nvPr/>
        </p:nvSpPr>
        <p:spPr>
          <a:xfrm>
            <a:off x="-1" y="187715"/>
            <a:ext cx="12192000" cy="11829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跨域實踐期-重新定義</a:t>
            </a:r>
            <a:r>
              <a:rPr b="1" lang="zh-TW" sz="440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「</a:t>
            </a:r>
            <a:r>
              <a:rPr b="1" lang="zh-TW" sz="44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</a:t>
            </a:r>
            <a:r>
              <a:rPr b="1" lang="zh-TW" sz="4400">
                <a:solidFill>
                  <a:srgbClr val="FF33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義</a:t>
            </a:r>
            <a:r>
              <a:rPr b="1" lang="zh-TW" sz="440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援</a:t>
            </a:r>
            <a:r>
              <a:rPr b="1" lang="zh-TW" sz="4400">
                <a:solidFill>
                  <a:srgbClr val="54813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</a:t>
            </a:r>
            <a:r>
              <a:rPr b="1" lang="zh-TW" sz="440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」</a:t>
            </a: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課程主軸</a:t>
            </a:r>
            <a:endParaRPr/>
          </a:p>
        </p:txBody>
      </p:sp>
      <p:pic>
        <p:nvPicPr>
          <p:cNvPr id="350" name="Google Shape;3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51" y="1435587"/>
            <a:ext cx="6413775" cy="523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0291" y="1558345"/>
            <a:ext cx="4748471" cy="260006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6"/>
          <p:cNvSpPr/>
          <p:nvPr/>
        </p:nvSpPr>
        <p:spPr>
          <a:xfrm>
            <a:off x="7180290" y="4492938"/>
            <a:ext cx="4748471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1.明確定義課程主軸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2.建立課程目標能力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3.重新檢視課程內容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4.進行跨域學科連結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5.依階段性隨時調整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-1" y="187715"/>
            <a:ext cx="4821383" cy="11829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建立評量規準</a:t>
            </a:r>
            <a:endParaRPr/>
          </a:p>
        </p:txBody>
      </p:sp>
      <p:pic>
        <p:nvPicPr>
          <p:cNvPr id="359" name="Google Shape;35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0611" y="187715"/>
            <a:ext cx="6980444" cy="659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29" y="1558345"/>
            <a:ext cx="4727887" cy="187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56" y="3616715"/>
            <a:ext cx="4716146" cy="150946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7"/>
          <p:cNvSpPr/>
          <p:nvPr/>
        </p:nvSpPr>
        <p:spPr>
          <a:xfrm>
            <a:off x="85756" y="5195163"/>
            <a:ext cx="4748471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建立明確的</a:t>
            </a:r>
            <a:r>
              <a:rPr b="1" lang="zh-TW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評分規準</a:t>
            </a: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，讓教師在進行學習檢核時，可協助教師對學生作品做出一致性的評定，維持評量的客觀與公正，並有助於觀察與分析學生的學習成果，並作為教學調整或是補教教學之依據。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8" name="Google Shape;368;p18"/>
          <p:cNvSpPr txBox="1"/>
          <p:nvPr/>
        </p:nvSpPr>
        <p:spPr>
          <a:xfrm>
            <a:off x="-1" y="187715"/>
            <a:ext cx="4821383" cy="11829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爭取外部評鑑</a:t>
            </a:r>
            <a:endParaRPr/>
          </a:p>
        </p:txBody>
      </p:sp>
      <p:pic>
        <p:nvPicPr>
          <p:cNvPr id="369" name="Google Shape;369;p18"/>
          <p:cNvPicPr preferRelativeResize="0"/>
          <p:nvPr/>
        </p:nvPicPr>
        <p:blipFill rotWithShape="1">
          <a:blip r:embed="rId3">
            <a:alphaModFix/>
          </a:blip>
          <a:srcRect b="0" l="5064" r="0" t="0"/>
          <a:stretch/>
        </p:blipFill>
        <p:spPr>
          <a:xfrm>
            <a:off x="581882" y="1558345"/>
            <a:ext cx="11034913" cy="233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2627" y="4789499"/>
            <a:ext cx="3152029" cy="18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8"/>
          <p:cNvPicPr preferRelativeResize="0"/>
          <p:nvPr/>
        </p:nvPicPr>
        <p:blipFill rotWithShape="1">
          <a:blip r:embed="rId5">
            <a:alphaModFix/>
          </a:blip>
          <a:srcRect b="0" l="0" r="0" t="22492"/>
          <a:stretch/>
        </p:blipFill>
        <p:spPr>
          <a:xfrm>
            <a:off x="8447981" y="4789500"/>
            <a:ext cx="3575369" cy="191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8"/>
          <p:cNvPicPr preferRelativeResize="0"/>
          <p:nvPr/>
        </p:nvPicPr>
        <p:blipFill rotWithShape="1">
          <a:blip r:embed="rId6">
            <a:alphaModFix/>
          </a:blip>
          <a:srcRect b="5978" l="16615" r="9112" t="13295"/>
          <a:stretch/>
        </p:blipFill>
        <p:spPr>
          <a:xfrm>
            <a:off x="2910919" y="4789499"/>
            <a:ext cx="2291280" cy="18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8"/>
          <p:cNvPicPr preferRelativeResize="0"/>
          <p:nvPr/>
        </p:nvPicPr>
        <p:blipFill rotWithShape="1">
          <a:blip r:embed="rId7">
            <a:alphaModFix/>
          </a:blip>
          <a:srcRect b="17495" l="45144" r="15496" t="42132"/>
          <a:stretch/>
        </p:blipFill>
        <p:spPr>
          <a:xfrm>
            <a:off x="228830" y="4789501"/>
            <a:ext cx="2621485" cy="189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/>
          <p:cNvPicPr preferRelativeResize="0"/>
          <p:nvPr/>
        </p:nvPicPr>
        <p:blipFill rotWithShape="1">
          <a:blip r:embed="rId8">
            <a:alphaModFix/>
          </a:blip>
          <a:srcRect b="0" l="6267" r="0" t="0"/>
          <a:stretch/>
        </p:blipFill>
        <p:spPr>
          <a:xfrm>
            <a:off x="581881" y="3893941"/>
            <a:ext cx="11034913" cy="64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0" name="Google Shape;380;p19"/>
          <p:cNvSpPr txBox="1"/>
          <p:nvPr/>
        </p:nvSpPr>
        <p:spPr>
          <a:xfrm>
            <a:off x="0" y="187715"/>
            <a:ext cx="5056910" cy="11829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獲得家長支持</a:t>
            </a: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124688" y="5100625"/>
            <a:ext cx="11970328" cy="1569660"/>
          </a:xfrm>
          <a:prstGeom prst="rect">
            <a:avLst/>
          </a:prstGeom>
          <a:solidFill>
            <a:srgbClr val="FF75B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家長對於課程設計給予高度的支持與肯定，從家長的回饋中也發現，家長所重視的學生能力，包括：學習、禮貌、守時、合作、表達、生活體驗、耐力、負責、珍惜、感恩、在地文化與國際視野等，與學校願景「有感暖度幸福學校、有禮樂學世界公民」互相呼應，也與「信義援環」課程目標</a:t>
            </a:r>
            <a:r>
              <a:rPr b="1"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LIFE能力</a:t>
            </a: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一致，藉此確定了課程發展之正確性與重要性。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107" y="1491888"/>
            <a:ext cx="4894871" cy="342102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9"/>
          <p:cNvSpPr txBox="1"/>
          <p:nvPr/>
        </p:nvSpPr>
        <p:spPr>
          <a:xfrm>
            <a:off x="3902964" y="2574898"/>
            <a:ext cx="1153946" cy="331918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zh-TW" sz="24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家長回饋</a:t>
            </a:r>
            <a:endParaRPr/>
          </a:p>
        </p:txBody>
      </p:sp>
      <p:pic>
        <p:nvPicPr>
          <p:cNvPr id="384" name="Google Shape;38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3162" y="187715"/>
            <a:ext cx="6839099" cy="47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彩色树叶边框可爱矢量背景免费下载-办图网"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24690" y="106505"/>
            <a:ext cx="11914909" cy="668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FKai-SB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設計理念</a:t>
            </a:r>
            <a:endParaRPr/>
          </a:p>
        </p:txBody>
      </p:sp>
      <p:sp>
        <p:nvSpPr>
          <p:cNvPr id="103" name="Google Shape;103;p2"/>
          <p:cNvSpPr txBox="1"/>
          <p:nvPr>
            <p:ph idx="1" type="body"/>
          </p:nvPr>
        </p:nvSpPr>
        <p:spPr>
          <a:xfrm>
            <a:off x="838200" y="1825625"/>
            <a:ext cx="10515600" cy="3106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從環境現況問題的探究中培養好奇心、探究力與行動力。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透過適切的教材引發學生的學習動機並重視環保議題。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能培養減塑與節能減碳的基本知能，並將所學應用在生活中。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能規劃環保行動方案，學會自我負責，培植民主素養。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深化地球公民愛護自然、惜取資源的關懷心與行動力。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950" y="333375"/>
            <a:ext cx="11468100" cy="61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0"/>
          <p:cNvSpPr txBox="1"/>
          <p:nvPr>
            <p:ph type="title"/>
          </p:nvPr>
        </p:nvSpPr>
        <p:spPr>
          <a:xfrm>
            <a:off x="3295650" y="999331"/>
            <a:ext cx="80581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DFKai-SB"/>
              <a:buNone/>
            </a:pPr>
            <a:r>
              <a:rPr b="1" lang="zh-TW" sz="5400">
                <a:latin typeface="DFKai-SB"/>
                <a:ea typeface="DFKai-SB"/>
                <a:cs typeface="DFKai-SB"/>
                <a:sym typeface="DFKai-SB"/>
              </a:rPr>
              <a:t>結語與未來展望</a:t>
            </a:r>
            <a:endParaRPr/>
          </a:p>
        </p:txBody>
      </p:sp>
      <p:sp>
        <p:nvSpPr>
          <p:cNvPr id="391" name="Google Shape;391;p20"/>
          <p:cNvSpPr txBox="1"/>
          <p:nvPr>
            <p:ph idx="1" type="body"/>
          </p:nvPr>
        </p:nvSpPr>
        <p:spPr>
          <a:xfrm>
            <a:off x="4019550" y="2743199"/>
            <a:ext cx="5943600" cy="2038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sz="3200">
                <a:latin typeface="DFKai-SB"/>
                <a:ea typeface="DFKai-SB"/>
                <a:cs typeface="DFKai-SB"/>
                <a:sym typeface="DFKai-SB"/>
              </a:rPr>
              <a:t>回應課程評鑑</a:t>
            </a:r>
            <a:endParaRPr sz="3200"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sz="3200">
                <a:latin typeface="DFKai-SB"/>
                <a:ea typeface="DFKai-SB"/>
                <a:cs typeface="DFKai-SB"/>
                <a:sym typeface="DFKai-SB"/>
              </a:rPr>
              <a:t>回應課程發展</a:t>
            </a:r>
            <a:endParaRPr sz="3200"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sz="3200">
                <a:latin typeface="DFKai-SB"/>
                <a:ea typeface="DFKai-SB"/>
                <a:cs typeface="DFKai-SB"/>
                <a:sym typeface="DFKai-SB"/>
              </a:rPr>
              <a:t>有效達成課程目標之未來期許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彩色树叶边框可爱矢量背景免费下载-办图网"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24690" y="106505"/>
            <a:ext cx="11914909" cy="668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FKai-SB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課程目標</a:t>
            </a:r>
            <a:endParaRPr/>
          </a:p>
        </p:txBody>
      </p:sp>
      <p:sp>
        <p:nvSpPr>
          <p:cNvPr id="110" name="Google Shape;110;p3"/>
          <p:cNvSpPr txBox="1"/>
          <p:nvPr>
            <p:ph idx="1" type="body"/>
          </p:nvPr>
        </p:nvSpPr>
        <p:spPr>
          <a:xfrm>
            <a:off x="838200" y="1825625"/>
            <a:ext cx="10515600" cy="3106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認知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：強調環保觀念的養成過程，建立有系統的環境教育觀念。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情意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：透過影片、照片及案例分享，讓學生意識到環境現況，引導學生抒發學習感受，透過同理心、價值、信念的分享過程，讓學生願意在生活中落實環保行動，進而影響他人。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技能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：透過素養導向的教學設計，讓學生能在真實情境及生活中落實環保行為，達到知行合一的教育目標。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Arial"/>
              <a:buNone/>
            </a:pPr>
            <a:r>
              <a:rPr b="1" lang="zh-TW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心  </a:t>
            </a:r>
            <a:r>
              <a:rPr b="1" lang="zh-TW" sz="72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路  </a:t>
            </a:r>
            <a:r>
              <a:rPr b="1" lang="zh-TW" sz="7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歷  </a:t>
            </a:r>
            <a:r>
              <a:rPr b="1" lang="zh-TW" sz="7200">
                <a:solidFill>
                  <a:srgbClr val="CC6600"/>
                </a:solidFill>
                <a:latin typeface="Arial"/>
                <a:ea typeface="Arial"/>
                <a:cs typeface="Arial"/>
                <a:sym typeface="Arial"/>
              </a:rPr>
              <a:t>程  </a:t>
            </a:r>
            <a:endParaRPr/>
          </a:p>
        </p:txBody>
      </p:sp>
      <p:sp>
        <p:nvSpPr>
          <p:cNvPr id="116" name="Google Shape;116;p4"/>
          <p:cNvSpPr txBox="1"/>
          <p:nvPr>
            <p:ph idx="1" type="body"/>
          </p:nvPr>
        </p:nvSpPr>
        <p:spPr>
          <a:xfrm>
            <a:off x="691748" y="5306291"/>
            <a:ext cx="2527207" cy="6373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zh-TW" sz="36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忐忑摸索期</a:t>
            </a:r>
            <a:endParaRPr/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749" y="2231015"/>
            <a:ext cx="2527207" cy="307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4">
            <a:alphaModFix/>
          </a:blip>
          <a:srcRect b="0" l="2554" r="0" t="0"/>
          <a:stretch/>
        </p:blipFill>
        <p:spPr>
          <a:xfrm>
            <a:off x="8793618" y="2231015"/>
            <a:ext cx="2527207" cy="3075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8779763" y="5306291"/>
            <a:ext cx="2527207" cy="6373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36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跨域實踐期</a:t>
            </a:r>
            <a:endParaRPr/>
          </a:p>
        </p:txBody>
      </p:sp>
      <p:sp>
        <p:nvSpPr>
          <p:cNvPr id="120" name="Google Shape;120;p4"/>
          <p:cNvSpPr txBox="1"/>
          <p:nvPr/>
        </p:nvSpPr>
        <p:spPr>
          <a:xfrm>
            <a:off x="3580707" y="5306290"/>
            <a:ext cx="4842857" cy="637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zh-TW" sz="36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轉化省思期</a:t>
            </a:r>
            <a:endParaRPr/>
          </a:p>
        </p:txBody>
      </p:sp>
      <p:pic>
        <p:nvPicPr>
          <p:cNvPr descr="ラテラルシンキングとは？ ロジカル思考との違い・メリット・鍛え方 | ライフハッカー［日本版］" id="121" name="Google Shape;12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8327" y="2231015"/>
            <a:ext cx="4835237" cy="3075275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4"/>
          <p:cNvSpPr txBox="1"/>
          <p:nvPr/>
        </p:nvSpPr>
        <p:spPr>
          <a:xfrm>
            <a:off x="691747" y="6059714"/>
            <a:ext cx="25272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106-107年</a:t>
            </a:r>
            <a:endParaRPr/>
          </a:p>
        </p:txBody>
      </p:sp>
      <p:sp>
        <p:nvSpPr>
          <p:cNvPr id="123" name="Google Shape;123;p4"/>
          <p:cNvSpPr txBox="1"/>
          <p:nvPr/>
        </p:nvSpPr>
        <p:spPr>
          <a:xfrm>
            <a:off x="4738531" y="5943599"/>
            <a:ext cx="25272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107-109年</a:t>
            </a:r>
            <a:endParaRPr/>
          </a:p>
        </p:txBody>
      </p:sp>
      <p:sp>
        <p:nvSpPr>
          <p:cNvPr id="124" name="Google Shape;124;p4"/>
          <p:cNvSpPr txBox="1"/>
          <p:nvPr/>
        </p:nvSpPr>
        <p:spPr>
          <a:xfrm>
            <a:off x="8779762" y="5943599"/>
            <a:ext cx="25272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109-至今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>
            <p:ph type="title"/>
          </p:nvPr>
        </p:nvSpPr>
        <p:spPr>
          <a:xfrm>
            <a:off x="838200" y="20342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0" name="Google Shape;130;p5"/>
          <p:cNvSpPr txBox="1"/>
          <p:nvPr>
            <p:ph idx="1" type="body"/>
          </p:nvPr>
        </p:nvSpPr>
        <p:spPr>
          <a:xfrm>
            <a:off x="-2" y="304798"/>
            <a:ext cx="12192001" cy="10595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zh-TW" sz="6000">
                <a:latin typeface="DFKai-SB"/>
                <a:ea typeface="DFKai-SB"/>
                <a:cs typeface="DFKai-SB"/>
                <a:sym typeface="DFKai-SB"/>
              </a:rPr>
              <a:t>關於「</a:t>
            </a:r>
            <a:r>
              <a:rPr b="1" lang="zh-TW" sz="6000">
                <a:latin typeface="DFKai-SB"/>
                <a:ea typeface="DFKai-SB"/>
                <a:cs typeface="DFKai-SB"/>
                <a:sym typeface="DFKai-SB"/>
              </a:rPr>
              <a:t>信義援環</a:t>
            </a:r>
            <a:r>
              <a:rPr lang="zh-TW" sz="6000">
                <a:latin typeface="DFKai-SB"/>
                <a:ea typeface="DFKai-SB"/>
                <a:cs typeface="DFKai-SB"/>
                <a:sym typeface="DFKai-SB"/>
              </a:rPr>
              <a:t>」之課程定義</a:t>
            </a:r>
            <a:endParaRPr/>
          </a:p>
        </p:txBody>
      </p:sp>
      <p:sp>
        <p:nvSpPr>
          <p:cNvPr id="131" name="Google Shape;131;p5"/>
          <p:cNvSpPr txBox="1"/>
          <p:nvPr/>
        </p:nvSpPr>
        <p:spPr>
          <a:xfrm>
            <a:off x="0" y="1675894"/>
            <a:ext cx="4034971" cy="897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忐忑摸索期</a:t>
            </a:r>
            <a:endParaRPr b="1" sz="4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0" y="2565750"/>
            <a:ext cx="4034971" cy="2456193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課程發展初始想法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應重視環境教育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納入課程系統教學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定義成：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信義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學子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援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助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境之課程方案</a:t>
            </a:r>
            <a:endParaRPr/>
          </a:p>
        </p:txBody>
      </p:sp>
      <p:sp>
        <p:nvSpPr>
          <p:cNvPr id="133" name="Google Shape;133;p5"/>
          <p:cNvSpPr txBox="1"/>
          <p:nvPr/>
        </p:nvSpPr>
        <p:spPr>
          <a:xfrm>
            <a:off x="4034972" y="1675894"/>
            <a:ext cx="4310742" cy="897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轉化省思期</a:t>
            </a: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8345715" y="1669143"/>
            <a:ext cx="3846286" cy="9043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跨域實踐期</a:t>
            </a:r>
            <a:endParaRPr/>
          </a:p>
        </p:txBody>
      </p:sp>
      <p:sp>
        <p:nvSpPr>
          <p:cNvPr id="135" name="Google Shape;135;p5"/>
          <p:cNvSpPr txBox="1"/>
          <p:nvPr/>
        </p:nvSpPr>
        <p:spPr>
          <a:xfrm>
            <a:off x="4034971" y="2565750"/>
            <a:ext cx="4310742" cy="2456193"/>
          </a:xfrm>
          <a:prstGeom prst="rect">
            <a:avLst/>
          </a:prstGeom>
          <a:solidFill>
            <a:srgbClr val="FBBA9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充實認知層面的知識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涵養情意層面的信念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建立技能層面的知能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落實行為面向的實踐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強調知行合一的重要性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8345713" y="2565750"/>
            <a:ext cx="3846287" cy="2456193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信：文史知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義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義：好品履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義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務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援：關懷樂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援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助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環：低碳行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定義清晰目標明確</a:t>
            </a:r>
            <a:endParaRPr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 b="0" l="13763" r="0" t="0"/>
          <a:stretch/>
        </p:blipFill>
        <p:spPr>
          <a:xfrm>
            <a:off x="5704114" y="5021943"/>
            <a:ext cx="6286501" cy="1796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529770" y="5311634"/>
            <a:ext cx="56605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不求課程百分百完美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zh-TW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只願每天一點點進步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/>
        </p:nvSpPr>
        <p:spPr>
          <a:xfrm>
            <a:off x="0" y="6751"/>
            <a:ext cx="12192000" cy="684449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 txBox="1"/>
          <p:nvPr/>
        </p:nvSpPr>
        <p:spPr>
          <a:xfrm>
            <a:off x="0" y="187715"/>
            <a:ext cx="4876800" cy="11829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課程規劃的評鑑</a:t>
            </a:r>
            <a:endParaRPr/>
          </a:p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3">
            <a:alphaModFix/>
          </a:blip>
          <a:srcRect b="0" l="11731" r="0" t="0"/>
          <a:stretch/>
        </p:blipFill>
        <p:spPr>
          <a:xfrm>
            <a:off x="249381" y="1551593"/>
            <a:ext cx="8388685" cy="511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4">
            <a:alphaModFix/>
          </a:blip>
          <a:srcRect b="0" l="3969" r="0" t="0"/>
          <a:stretch/>
        </p:blipFill>
        <p:spPr>
          <a:xfrm rot="-314103">
            <a:off x="8887446" y="169305"/>
            <a:ext cx="2882699" cy="186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 b="0" l="10213" r="0" t="0"/>
          <a:stretch/>
        </p:blipFill>
        <p:spPr>
          <a:xfrm rot="367954">
            <a:off x="8887445" y="2325384"/>
            <a:ext cx="2882699" cy="1994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m4ktxitz4SZEJhN9KMO5kqK1cFPnNOJDhRW-QAPLOjxw44fEQgR0eDdTN8i3fIMGMqNnAnubW6KSVKFmo1I5SNNOa6RGo3Q1dD60RUiWdti2unilTxIdAviKPXZx3M-L26W7QA" id="149" name="Google Shape;149;p6"/>
          <p:cNvPicPr preferRelativeResize="0"/>
          <p:nvPr/>
        </p:nvPicPr>
        <p:blipFill rotWithShape="1">
          <a:blip r:embed="rId6">
            <a:alphaModFix/>
          </a:blip>
          <a:srcRect b="12903" l="17867" r="21026" t="30928"/>
          <a:stretch/>
        </p:blipFill>
        <p:spPr>
          <a:xfrm rot="-378175">
            <a:off x="8887447" y="4647950"/>
            <a:ext cx="2882699" cy="198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5229846" y="354891"/>
            <a:ext cx="36576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有感暖度</a:t>
            </a:r>
            <a:r>
              <a:rPr b="1" lang="zh-TW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幸福學校</a:t>
            </a:r>
            <a:endParaRPr b="1"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有禮樂學</a:t>
            </a:r>
            <a:r>
              <a:rPr b="1" lang="zh-TW" sz="28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世界公民</a:t>
            </a:r>
            <a:endParaRPr b="1" sz="2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6"/>
          <p:cNvCxnSpPr/>
          <p:nvPr/>
        </p:nvCxnSpPr>
        <p:spPr>
          <a:xfrm>
            <a:off x="6691086" y="3278250"/>
            <a:ext cx="1799771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" name="Google Shape;152;p6"/>
          <p:cNvCxnSpPr/>
          <p:nvPr/>
        </p:nvCxnSpPr>
        <p:spPr>
          <a:xfrm>
            <a:off x="6473371" y="3568535"/>
            <a:ext cx="1582058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" name="Google Shape;153;p6"/>
          <p:cNvCxnSpPr/>
          <p:nvPr/>
        </p:nvCxnSpPr>
        <p:spPr>
          <a:xfrm>
            <a:off x="6096000" y="4612323"/>
            <a:ext cx="2394857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" name="Google Shape;154;p6"/>
          <p:cNvCxnSpPr/>
          <p:nvPr/>
        </p:nvCxnSpPr>
        <p:spPr>
          <a:xfrm>
            <a:off x="5791200" y="4940136"/>
            <a:ext cx="1799771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/>
          <p:nvPr/>
        </p:nvSpPr>
        <p:spPr>
          <a:xfrm>
            <a:off x="0" y="6751"/>
            <a:ext cx="12192000" cy="684449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0" y="187715"/>
            <a:ext cx="4876800" cy="11829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課程設計的評鑑</a:t>
            </a: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5229846" y="354891"/>
            <a:ext cx="36576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有感暖度</a:t>
            </a:r>
            <a:r>
              <a:rPr b="1" lang="zh-TW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幸福學校</a:t>
            </a:r>
            <a:endParaRPr b="1"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有禮樂學</a:t>
            </a:r>
            <a:r>
              <a:rPr b="1" lang="zh-TW" sz="28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世界公民</a:t>
            </a:r>
            <a:endParaRPr b="1" sz="2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7"/>
          <p:cNvCxnSpPr/>
          <p:nvPr/>
        </p:nvCxnSpPr>
        <p:spPr>
          <a:xfrm>
            <a:off x="5791200" y="4940136"/>
            <a:ext cx="1799771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7"/>
          <p:cNvCxnSpPr/>
          <p:nvPr/>
        </p:nvCxnSpPr>
        <p:spPr>
          <a:xfrm>
            <a:off x="6691086" y="3278250"/>
            <a:ext cx="1799771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4" name="Google Shape;164;p7"/>
          <p:cNvCxnSpPr/>
          <p:nvPr/>
        </p:nvCxnSpPr>
        <p:spPr>
          <a:xfrm>
            <a:off x="6473371" y="3568535"/>
            <a:ext cx="1582058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65" name="Google Shape;165;p7"/>
          <p:cNvGrpSpPr/>
          <p:nvPr/>
        </p:nvGrpSpPr>
        <p:grpSpPr>
          <a:xfrm>
            <a:off x="112018" y="1713611"/>
            <a:ext cx="8378839" cy="4766932"/>
            <a:chOff x="112018" y="1713611"/>
            <a:chExt cx="8378839" cy="4766932"/>
          </a:xfrm>
        </p:grpSpPr>
        <p:pic>
          <p:nvPicPr>
            <p:cNvPr id="166" name="Google Shape;166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2018" y="2744103"/>
              <a:ext cx="8378839" cy="3736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7"/>
            <p:cNvPicPr preferRelativeResize="0"/>
            <p:nvPr/>
          </p:nvPicPr>
          <p:blipFill rotWithShape="1">
            <a:blip r:embed="rId4">
              <a:alphaModFix/>
            </a:blip>
            <a:srcRect b="2486" l="11690" r="0" t="0"/>
            <a:stretch/>
          </p:blipFill>
          <p:spPr>
            <a:xfrm>
              <a:off x="130629" y="1713611"/>
              <a:ext cx="8334964" cy="103049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8" name="Google Shape;168;p7"/>
          <p:cNvCxnSpPr/>
          <p:nvPr/>
        </p:nvCxnSpPr>
        <p:spPr>
          <a:xfrm>
            <a:off x="5791200" y="5422056"/>
            <a:ext cx="2540000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9" name="Google Shape;169;p7"/>
          <p:cNvCxnSpPr/>
          <p:nvPr/>
        </p:nvCxnSpPr>
        <p:spPr>
          <a:xfrm>
            <a:off x="5791200" y="5792171"/>
            <a:ext cx="2540000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0" name="Google Shape;170;p7"/>
          <p:cNvCxnSpPr/>
          <p:nvPr/>
        </p:nvCxnSpPr>
        <p:spPr>
          <a:xfrm>
            <a:off x="5791200" y="6096969"/>
            <a:ext cx="2540000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1" name="Google Shape;171;p7"/>
          <p:cNvCxnSpPr/>
          <p:nvPr/>
        </p:nvCxnSpPr>
        <p:spPr>
          <a:xfrm>
            <a:off x="5682343" y="6401770"/>
            <a:ext cx="1516743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2" name="Google Shape;172;p7"/>
          <p:cNvCxnSpPr/>
          <p:nvPr/>
        </p:nvCxnSpPr>
        <p:spPr>
          <a:xfrm>
            <a:off x="6226629" y="4108513"/>
            <a:ext cx="1364342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3" name="Google Shape;173;p7"/>
          <p:cNvGrpSpPr/>
          <p:nvPr/>
        </p:nvGrpSpPr>
        <p:grpSpPr>
          <a:xfrm>
            <a:off x="8699625" y="3429000"/>
            <a:ext cx="3283606" cy="3281384"/>
            <a:chOff x="8674361" y="1835470"/>
            <a:chExt cx="3283606" cy="3281384"/>
          </a:xfrm>
        </p:grpSpPr>
        <p:pic>
          <p:nvPicPr>
            <p:cNvPr id="174" name="Google Shape;174;p7"/>
            <p:cNvPicPr preferRelativeResize="0"/>
            <p:nvPr/>
          </p:nvPicPr>
          <p:blipFill rotWithShape="1">
            <a:blip r:embed="rId5">
              <a:alphaModFix/>
            </a:blip>
            <a:srcRect b="15153" l="0" r="0" t="6253"/>
            <a:stretch/>
          </p:blipFill>
          <p:spPr>
            <a:xfrm>
              <a:off x="8674362" y="1835470"/>
              <a:ext cx="3283605" cy="26256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7"/>
            <p:cNvSpPr/>
            <p:nvPr/>
          </p:nvSpPr>
          <p:spPr>
            <a:xfrm>
              <a:off x="8674361" y="4461163"/>
              <a:ext cx="3283605" cy="6556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7"/>
            <p:cNvSpPr txBox="1"/>
            <p:nvPr/>
          </p:nvSpPr>
          <p:spPr>
            <a:xfrm>
              <a:off x="8805127" y="4510581"/>
              <a:ext cx="31528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800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信義援環課程方案</a:t>
              </a:r>
              <a:endParaRPr/>
            </a:p>
          </p:txBody>
        </p:sp>
      </p:grpSp>
      <p:grpSp>
        <p:nvGrpSpPr>
          <p:cNvPr id="177" name="Google Shape;177;p7"/>
          <p:cNvGrpSpPr/>
          <p:nvPr/>
        </p:nvGrpSpPr>
        <p:grpSpPr>
          <a:xfrm>
            <a:off x="8502508" y="-15958"/>
            <a:ext cx="3594250" cy="3379899"/>
            <a:chOff x="2182412" y="1125"/>
            <a:chExt cx="3594250" cy="3379899"/>
          </a:xfrm>
        </p:grpSpPr>
        <p:sp>
          <p:nvSpPr>
            <p:cNvPr id="178" name="Google Shape;178;p7"/>
            <p:cNvSpPr/>
            <p:nvPr/>
          </p:nvSpPr>
          <p:spPr>
            <a:xfrm>
              <a:off x="2570540" y="371666"/>
              <a:ext cx="2602146" cy="2602146"/>
            </a:xfrm>
            <a:prstGeom prst="blockArc">
              <a:avLst>
                <a:gd fmla="val 10682029" name="adj1"/>
                <a:gd fmla="val 16784652" name="adj2"/>
                <a:gd fmla="val 4638" name="adj3"/>
              </a:avLst>
            </a:prstGeom>
            <a:solidFill>
              <a:srgbClr val="CC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2571269" y="408211"/>
              <a:ext cx="2602146" cy="2602146"/>
            </a:xfrm>
            <a:prstGeom prst="blockArc">
              <a:avLst>
                <a:gd fmla="val 4817348" name="adj1"/>
                <a:gd fmla="val 10780905" name="adj2"/>
                <a:gd fmla="val 4638" name="adj3"/>
              </a:avLst>
            </a:prstGeom>
            <a:solidFill>
              <a:srgbClr val="CC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2785640" y="390001"/>
              <a:ext cx="2602146" cy="2602146"/>
            </a:xfrm>
            <a:prstGeom prst="blockArc">
              <a:avLst>
                <a:gd fmla="val 0" name="adj1"/>
                <a:gd fmla="val 5400000" name="adj2"/>
                <a:gd fmla="val 4638" name="adj3"/>
              </a:avLst>
            </a:prstGeom>
            <a:solidFill>
              <a:srgbClr val="CC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2785640" y="419041"/>
              <a:ext cx="2602146" cy="2602146"/>
            </a:xfrm>
            <a:prstGeom prst="blockArc">
              <a:avLst>
                <a:gd fmla="val 16200000" name="adj1"/>
                <a:gd fmla="val 0" name="adj2"/>
                <a:gd fmla="val 4638" name="adj3"/>
              </a:avLst>
            </a:prstGeom>
            <a:solidFill>
              <a:srgbClr val="CC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3303211" y="951114"/>
              <a:ext cx="1479921" cy="1479921"/>
            </a:xfrm>
            <a:prstGeom prst="ellipse">
              <a:avLst/>
            </a:prstGeom>
            <a:solidFill>
              <a:srgbClr val="7030A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7"/>
            <p:cNvSpPr txBox="1"/>
            <p:nvPr/>
          </p:nvSpPr>
          <p:spPr>
            <a:xfrm>
              <a:off x="3519940" y="1167843"/>
              <a:ext cx="1046463" cy="104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25" lIns="40625" spcFirstLastPara="1" rIns="40625" wrap="square" tIns="40625">
              <a:no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DFKai-SB"/>
                <a:buNone/>
              </a:pPr>
              <a:r>
                <a:rPr b="1" lang="zh-TW" sz="3200">
                  <a:solidFill>
                    <a:srgbClr val="FFFF00"/>
                  </a:solidFill>
                  <a:latin typeface="DFKai-SB"/>
                  <a:ea typeface="DFKai-SB"/>
                  <a:cs typeface="DFKai-SB"/>
                  <a:sym typeface="DFKai-SB"/>
                </a:rPr>
                <a:t>學生</a:t>
              </a:r>
              <a:endParaRPr b="1" sz="320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indent="0" lvl="0" marL="0" marR="0" rtl="0" algn="ctr">
                <a:lnSpc>
                  <a:spcPct val="70000"/>
                </a:lnSpc>
                <a:spcBef>
                  <a:spcPts val="112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DFKai-SB"/>
                <a:buNone/>
              </a:pPr>
              <a:r>
                <a:rPr b="1" lang="zh-TW" sz="3200">
                  <a:solidFill>
                    <a:srgbClr val="FFFF00"/>
                  </a:solidFill>
                  <a:latin typeface="DFKai-SB"/>
                  <a:ea typeface="DFKai-SB"/>
                  <a:cs typeface="DFKai-SB"/>
                  <a:sym typeface="DFKai-SB"/>
                </a:rPr>
                <a:t>能力</a:t>
              </a: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667665" y="1125"/>
              <a:ext cx="838095" cy="838095"/>
            </a:xfrm>
            <a:prstGeom prst="ellipse">
              <a:avLst/>
            </a:prstGeom>
            <a:solidFill>
              <a:srgbClr val="FF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3790401" y="123861"/>
              <a:ext cx="592623" cy="5926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0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學習</a:t>
              </a: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4938567" y="1272027"/>
              <a:ext cx="838095" cy="838095"/>
            </a:xfrm>
            <a:prstGeom prst="ellipse">
              <a:avLst/>
            </a:pr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 txBox="1"/>
            <p:nvPr/>
          </p:nvSpPr>
          <p:spPr>
            <a:xfrm>
              <a:off x="5061303" y="1394763"/>
              <a:ext cx="592623" cy="5926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0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反省</a:t>
              </a: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667665" y="2542929"/>
              <a:ext cx="838095" cy="838095"/>
            </a:xfrm>
            <a:prstGeom prst="ellipse">
              <a:avLst/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 txBox="1"/>
            <p:nvPr/>
          </p:nvSpPr>
          <p:spPr>
            <a:xfrm>
              <a:off x="3790401" y="2665665"/>
              <a:ext cx="592623" cy="5926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0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忍耐</a:t>
              </a: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182412" y="1297296"/>
              <a:ext cx="838095" cy="838095"/>
            </a:xfrm>
            <a:prstGeom prst="ellipse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 txBox="1"/>
            <p:nvPr/>
          </p:nvSpPr>
          <p:spPr>
            <a:xfrm>
              <a:off x="2305148" y="1420032"/>
              <a:ext cx="592623" cy="5926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0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探究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/>
          <p:nvPr/>
        </p:nvSpPr>
        <p:spPr>
          <a:xfrm>
            <a:off x="0" y="6751"/>
            <a:ext cx="12192000" cy="684449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0" y="187715"/>
            <a:ext cx="4876800" cy="11829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課程設計的評鑑</a:t>
            </a: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5229846" y="354891"/>
            <a:ext cx="36576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有感暖度</a:t>
            </a:r>
            <a:r>
              <a:rPr b="1" lang="zh-TW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幸福學校</a:t>
            </a:r>
            <a:endParaRPr b="1"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有禮樂學</a:t>
            </a:r>
            <a:r>
              <a:rPr b="1" lang="zh-TW" sz="28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世界公民</a:t>
            </a:r>
            <a:endParaRPr b="1" sz="2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8"/>
          <p:cNvGrpSpPr/>
          <p:nvPr/>
        </p:nvGrpSpPr>
        <p:grpSpPr>
          <a:xfrm>
            <a:off x="116115" y="1931321"/>
            <a:ext cx="8345714" cy="4351338"/>
            <a:chOff x="116115" y="1713611"/>
            <a:chExt cx="8349478" cy="4210405"/>
          </a:xfrm>
        </p:grpSpPr>
        <p:pic>
          <p:nvPicPr>
            <p:cNvPr id="200" name="Google Shape;200;p8"/>
            <p:cNvPicPr preferRelativeResize="0"/>
            <p:nvPr/>
          </p:nvPicPr>
          <p:blipFill rotWithShape="1">
            <a:blip r:embed="rId3">
              <a:alphaModFix/>
            </a:blip>
            <a:srcRect b="2486" l="11690" r="0" t="0"/>
            <a:stretch/>
          </p:blipFill>
          <p:spPr>
            <a:xfrm>
              <a:off x="130629" y="1713611"/>
              <a:ext cx="8334964" cy="1030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6115" y="2737118"/>
              <a:ext cx="8334964" cy="318689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02" name="Google Shape;202;p8"/>
          <p:cNvCxnSpPr/>
          <p:nvPr/>
        </p:nvCxnSpPr>
        <p:spPr>
          <a:xfrm>
            <a:off x="5921829" y="3999657"/>
            <a:ext cx="2423885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8"/>
          <p:cNvCxnSpPr/>
          <p:nvPr/>
        </p:nvCxnSpPr>
        <p:spPr>
          <a:xfrm>
            <a:off x="7605486" y="5313199"/>
            <a:ext cx="740228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8"/>
          <p:cNvCxnSpPr/>
          <p:nvPr/>
        </p:nvCxnSpPr>
        <p:spPr>
          <a:xfrm>
            <a:off x="5921829" y="3687599"/>
            <a:ext cx="2423885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" name="Google Shape;205;p8"/>
          <p:cNvCxnSpPr/>
          <p:nvPr/>
        </p:nvCxnSpPr>
        <p:spPr>
          <a:xfrm>
            <a:off x="6756400" y="5654285"/>
            <a:ext cx="1589314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6" name="Google Shape;20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2710" y="3305296"/>
            <a:ext cx="3385144" cy="34919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8"/>
          <p:cNvSpPr txBox="1"/>
          <p:nvPr/>
        </p:nvSpPr>
        <p:spPr>
          <a:xfrm>
            <a:off x="11038054" y="3515622"/>
            <a:ext cx="1153946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下學期</a:t>
            </a:r>
            <a:endParaRPr/>
          </a:p>
        </p:txBody>
      </p:sp>
      <p:pic>
        <p:nvPicPr>
          <p:cNvPr id="208" name="Google Shape;20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32709" y="135568"/>
            <a:ext cx="3385143" cy="30742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8"/>
          <p:cNvSpPr txBox="1"/>
          <p:nvPr/>
        </p:nvSpPr>
        <p:spPr>
          <a:xfrm>
            <a:off x="11038054" y="321972"/>
            <a:ext cx="1153946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上學期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/>
          <p:nvPr/>
        </p:nvSpPr>
        <p:spPr>
          <a:xfrm>
            <a:off x="0" y="6751"/>
            <a:ext cx="12192000" cy="684449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61936">
            <a:off x="7308242" y="3122455"/>
            <a:ext cx="2762863" cy="207214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 txBox="1"/>
          <p:nvPr/>
        </p:nvSpPr>
        <p:spPr>
          <a:xfrm>
            <a:off x="0" y="187715"/>
            <a:ext cx="4876800" cy="11829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b="1" lang="zh-TW" sz="4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課程實施的評鑑</a:t>
            </a:r>
            <a:endParaRPr/>
          </a:p>
        </p:txBody>
      </p:sp>
      <p:sp>
        <p:nvSpPr>
          <p:cNvPr id="217" name="Google Shape;217;p9"/>
          <p:cNvSpPr/>
          <p:nvPr/>
        </p:nvSpPr>
        <p:spPr>
          <a:xfrm>
            <a:off x="5229846" y="354891"/>
            <a:ext cx="36576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有感暖度</a:t>
            </a:r>
            <a:r>
              <a:rPr b="1" lang="zh-TW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幸福學校</a:t>
            </a:r>
            <a:endParaRPr b="1"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有禮樂學</a:t>
            </a:r>
            <a:r>
              <a:rPr b="1" lang="zh-TW" sz="28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世界公民</a:t>
            </a:r>
            <a:endParaRPr b="1" sz="2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9"/>
          <p:cNvCxnSpPr/>
          <p:nvPr/>
        </p:nvCxnSpPr>
        <p:spPr>
          <a:xfrm>
            <a:off x="5412468" y="3799220"/>
            <a:ext cx="109916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9" name="Google Shape;21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410" y="1551593"/>
            <a:ext cx="7148226" cy="5223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9"/>
          <p:cNvCxnSpPr/>
          <p:nvPr/>
        </p:nvCxnSpPr>
        <p:spPr>
          <a:xfrm>
            <a:off x="5994363" y="2663148"/>
            <a:ext cx="1145388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1" name="Google Shape;221;p9"/>
          <p:cNvCxnSpPr/>
          <p:nvPr/>
        </p:nvCxnSpPr>
        <p:spPr>
          <a:xfrm>
            <a:off x="4950612" y="2940239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2" name="Google Shape;222;p9"/>
          <p:cNvCxnSpPr/>
          <p:nvPr/>
        </p:nvCxnSpPr>
        <p:spPr>
          <a:xfrm>
            <a:off x="4950612" y="3203475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9"/>
          <p:cNvCxnSpPr/>
          <p:nvPr/>
        </p:nvCxnSpPr>
        <p:spPr>
          <a:xfrm>
            <a:off x="4964467" y="4297985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9"/>
          <p:cNvCxnSpPr/>
          <p:nvPr/>
        </p:nvCxnSpPr>
        <p:spPr>
          <a:xfrm>
            <a:off x="4950612" y="4588930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9"/>
          <p:cNvCxnSpPr/>
          <p:nvPr/>
        </p:nvCxnSpPr>
        <p:spPr>
          <a:xfrm>
            <a:off x="4950612" y="4034748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9"/>
          <p:cNvCxnSpPr/>
          <p:nvPr/>
        </p:nvCxnSpPr>
        <p:spPr>
          <a:xfrm>
            <a:off x="4964467" y="4866021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7" name="Google Shape;227;p9"/>
          <p:cNvCxnSpPr/>
          <p:nvPr/>
        </p:nvCxnSpPr>
        <p:spPr>
          <a:xfrm>
            <a:off x="4964467" y="5683439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8" name="Google Shape;228;p9"/>
          <p:cNvCxnSpPr/>
          <p:nvPr/>
        </p:nvCxnSpPr>
        <p:spPr>
          <a:xfrm>
            <a:off x="4950612" y="5932821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9"/>
          <p:cNvCxnSpPr/>
          <p:nvPr/>
        </p:nvCxnSpPr>
        <p:spPr>
          <a:xfrm>
            <a:off x="4964467" y="6487003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9"/>
          <p:cNvCxnSpPr/>
          <p:nvPr/>
        </p:nvCxnSpPr>
        <p:spPr>
          <a:xfrm>
            <a:off x="4964467" y="6196058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1" name="Google Shape;231;p9"/>
          <p:cNvCxnSpPr/>
          <p:nvPr/>
        </p:nvCxnSpPr>
        <p:spPr>
          <a:xfrm>
            <a:off x="5001430" y="6750662"/>
            <a:ext cx="2189139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2" name="Google Shape;232;p9"/>
          <p:cNvCxnSpPr/>
          <p:nvPr/>
        </p:nvCxnSpPr>
        <p:spPr>
          <a:xfrm>
            <a:off x="6881054" y="5420203"/>
            <a:ext cx="272552" cy="0"/>
          </a:xfrm>
          <a:prstGeom prst="straightConnector1">
            <a:avLst/>
          </a:prstGeom>
          <a:noFill/>
          <a:ln cap="flat" cmpd="sng" w="444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3" name="Google Shape;233;p9"/>
          <p:cNvPicPr preferRelativeResize="0"/>
          <p:nvPr/>
        </p:nvPicPr>
        <p:blipFill rotWithShape="1">
          <a:blip r:embed="rId5">
            <a:alphaModFix/>
          </a:blip>
          <a:srcRect b="0" l="0" r="6786" t="19420"/>
          <a:stretch/>
        </p:blipFill>
        <p:spPr>
          <a:xfrm rot="-993244">
            <a:off x="7215697" y="1417731"/>
            <a:ext cx="2351692" cy="1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6">
            <a:alphaModFix/>
          </a:blip>
          <a:srcRect b="0" l="0" r="0" t="13592"/>
          <a:stretch/>
        </p:blipFill>
        <p:spPr>
          <a:xfrm rot="-1044303">
            <a:off x="9564881" y="387424"/>
            <a:ext cx="2217858" cy="14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58179" y="5290685"/>
            <a:ext cx="1961564" cy="147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8">
            <a:alphaModFix/>
          </a:blip>
          <a:srcRect b="0" l="28483" r="20697" t="26085"/>
          <a:stretch/>
        </p:blipFill>
        <p:spPr>
          <a:xfrm rot="-1012487">
            <a:off x="9901594" y="2000059"/>
            <a:ext cx="2044215" cy="144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6031399">
            <a:off x="9967121" y="3745819"/>
            <a:ext cx="2072147" cy="155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10">
            <a:alphaModFix/>
          </a:blip>
          <a:srcRect b="19475" l="7721" r="8003" t="15925"/>
          <a:stretch/>
        </p:blipFill>
        <p:spPr>
          <a:xfrm rot="325504">
            <a:off x="10030130" y="5615740"/>
            <a:ext cx="2018363" cy="1160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2022-05-18T03:02:36Z</dcterms:created>
  <dc:creator>user</dc:creator>
</cp:coreProperties>
</file>