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6" r:id="rId5"/>
    <p:sldId id="257" r:id="rId6"/>
    <p:sldId id="267" r:id="rId7"/>
    <p:sldId id="268" r:id="rId8"/>
    <p:sldId id="269" r:id="rId9"/>
    <p:sldId id="270" r:id="rId10"/>
    <p:sldId id="271" r:id="rId11"/>
    <p:sldId id="272" r:id="rId12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91" autoAdjust="0"/>
  </p:normalViewPr>
  <p:slideViewPr>
    <p:cSldViewPr snapToGrid="0">
      <p:cViewPr varScale="1">
        <p:scale>
          <a:sx n="77" d="100"/>
          <a:sy n="7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0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FF870C-5D9B-4878-9827-A3D8F8D3B4C3}" type="doc">
      <dgm:prSet loTypeId="urn:microsoft.com/office/officeart/2018/5/layout/IconLeafLabelList" loCatId="icon" qsTypeId="urn:microsoft.com/office/officeart/2005/8/quickstyle/3d2" qsCatId="3D" csTypeId="urn:microsoft.com/office/officeart/2018/5/colors/Iconchunking_neutralicon_colorful1" csCatId="colorful" phldr="1"/>
      <dgm:spPr/>
      <dgm:t>
        <a:bodyPr rtlCol="0"/>
        <a:lstStyle/>
        <a:p>
          <a:pPr rtl="0"/>
          <a:endParaRPr lang="en-US"/>
        </a:p>
      </dgm:t>
    </dgm:pt>
    <dgm:pt modelId="{193252BB-1661-4EF1-B4B4-B609E884D6B5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zh-TW" altLang="en-US" sz="4000" noProof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課程介紹</a:t>
          </a:r>
          <a:endParaRPr lang="en-US" altLang="zh-TW" sz="4000" noProof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A04EF90-0F09-4424-BA8F-063E80337D8E}" type="parTrans" cxnId="{095425F3-197C-4E69-84D5-0C51196EF1C6}">
      <dgm:prSet/>
      <dgm:spPr/>
      <dgm:t>
        <a:bodyPr rtlCol="0"/>
        <a:lstStyle/>
        <a:p>
          <a:pPr rtl="0"/>
          <a:endParaRPr lang="en-US" noProof="0" dirty="0"/>
        </a:p>
      </dgm:t>
    </dgm:pt>
    <dgm:pt modelId="{54292CB0-011E-4706-9294-372AD5816BB9}" type="sibTrans" cxnId="{095425F3-197C-4E69-84D5-0C51196EF1C6}">
      <dgm:prSet/>
      <dgm:spPr/>
      <dgm:t>
        <a:bodyPr rtlCol="0"/>
        <a:lstStyle/>
        <a:p>
          <a:pPr rtl="0"/>
          <a:endParaRPr lang="en-US" noProof="0" dirty="0"/>
        </a:p>
      </dgm:t>
    </dgm:pt>
    <dgm:pt modelId="{1777E161-D0DE-4D31-91FE-E2AD8AAC6AAC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zh-TW" altLang="en-US" sz="4000" noProof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設計理念</a:t>
          </a:r>
          <a:endParaRPr lang="zh-tw" sz="4000" noProof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0E45982-4B36-4BD3-ABAD-204FBA61FF0E}" type="parTrans" cxnId="{A341BC0D-6DD3-4979-9832-08DC41068DC6}">
      <dgm:prSet/>
      <dgm:spPr/>
      <dgm:t>
        <a:bodyPr rtlCol="0"/>
        <a:lstStyle/>
        <a:p>
          <a:pPr rtl="0"/>
          <a:endParaRPr lang="en-US" noProof="0" dirty="0"/>
        </a:p>
      </dgm:t>
    </dgm:pt>
    <dgm:pt modelId="{FB489039-8D8A-4FC2-9B37-994383FDE902}" type="sibTrans" cxnId="{A341BC0D-6DD3-4979-9832-08DC41068DC6}">
      <dgm:prSet/>
      <dgm:spPr/>
      <dgm:t>
        <a:bodyPr rtlCol="0"/>
        <a:lstStyle/>
        <a:p>
          <a:pPr rtl="0"/>
          <a:endParaRPr lang="en-US" noProof="0" dirty="0"/>
        </a:p>
      </dgm:t>
    </dgm:pt>
    <dgm:pt modelId="{A0E3938A-38FD-4C6B-BC76-DCF294EE93D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zh-TW" altLang="en-US" noProof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課程目標</a:t>
          </a:r>
          <a:endParaRPr lang="zh-tw" noProof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655D1BC-F152-4DA3-90FE-11A6554E87C9}" type="parTrans" cxnId="{F1960191-6C4D-45E6-A70C-022CDEE00113}">
      <dgm:prSet/>
      <dgm:spPr/>
      <dgm:t>
        <a:bodyPr rtlCol="0"/>
        <a:lstStyle/>
        <a:p>
          <a:pPr rtl="0"/>
          <a:endParaRPr lang="en-US" noProof="0" dirty="0"/>
        </a:p>
      </dgm:t>
    </dgm:pt>
    <dgm:pt modelId="{7DE219E0-15AA-4B4B-9BED-F21993E27992}" type="sibTrans" cxnId="{F1960191-6C4D-45E6-A70C-022CDEE00113}">
      <dgm:prSet/>
      <dgm:spPr/>
      <dgm:t>
        <a:bodyPr rtlCol="0"/>
        <a:lstStyle/>
        <a:p>
          <a:pPr rtl="0"/>
          <a:endParaRPr lang="en-US" noProof="0" dirty="0"/>
        </a:p>
      </dgm:t>
    </dgm:pt>
    <dgm:pt modelId="{D2FA40C6-C0ED-46A3-92CE-B081053B2BA8}" type="pres">
      <dgm:prSet presAssocID="{34FF870C-5D9B-4878-9827-A3D8F8D3B4C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F71816B-273C-49A1-A458-BCE14C9FAD7C}" type="pres">
      <dgm:prSet presAssocID="{193252BB-1661-4EF1-B4B4-B609E884D6B5}" presName="compNode" presStyleCnt="0"/>
      <dgm:spPr/>
      <dgm:t>
        <a:bodyPr/>
        <a:lstStyle/>
        <a:p>
          <a:endParaRPr lang="zh-TW" altLang="en-US"/>
        </a:p>
      </dgm:t>
    </dgm:pt>
    <dgm:pt modelId="{23A2EDD9-C89F-49C9-AE4A-D6196B4CA219}" type="pres">
      <dgm:prSet presAssocID="{193252BB-1661-4EF1-B4B4-B609E884D6B5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  <dgm:t>
        <a:bodyPr/>
        <a:lstStyle/>
        <a:p>
          <a:endParaRPr lang="zh-TW" altLang="en-US"/>
        </a:p>
      </dgm:t>
    </dgm:pt>
    <dgm:pt modelId="{AFF6CE53-2172-43E4-BC33-3C48272DDCF0}" type="pres">
      <dgm:prSet presAssocID="{193252BB-1661-4EF1-B4B4-B609E884D6B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 descr="Pie chart"/>
        </a:ext>
      </dgm:extLst>
    </dgm:pt>
    <dgm:pt modelId="{8CFED58E-CED6-48CB-AD6E-8A220711C954}" type="pres">
      <dgm:prSet presAssocID="{193252BB-1661-4EF1-B4B4-B609E884D6B5}" presName="spaceRect" presStyleCnt="0"/>
      <dgm:spPr/>
      <dgm:t>
        <a:bodyPr/>
        <a:lstStyle/>
        <a:p>
          <a:endParaRPr lang="zh-TW" altLang="en-US"/>
        </a:p>
      </dgm:t>
    </dgm:pt>
    <dgm:pt modelId="{B2757675-DFB6-4B33-9701-161572571D2B}" type="pres">
      <dgm:prSet presAssocID="{193252BB-1661-4EF1-B4B4-B609E884D6B5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FF5FC25A-8895-4059-A7CB-AC8E769B2E4B}" type="pres">
      <dgm:prSet presAssocID="{54292CB0-011E-4706-9294-372AD5816BB9}" presName="sibTrans" presStyleCnt="0"/>
      <dgm:spPr/>
      <dgm:t>
        <a:bodyPr/>
        <a:lstStyle/>
        <a:p>
          <a:endParaRPr lang="zh-TW" altLang="en-US"/>
        </a:p>
      </dgm:t>
    </dgm:pt>
    <dgm:pt modelId="{F181BEB4-66E0-4B62-8712-BD0A64659834}" type="pres">
      <dgm:prSet presAssocID="{1777E161-D0DE-4D31-91FE-E2AD8AAC6AAC}" presName="compNode" presStyleCnt="0"/>
      <dgm:spPr/>
      <dgm:t>
        <a:bodyPr/>
        <a:lstStyle/>
        <a:p>
          <a:endParaRPr lang="zh-TW" altLang="en-US"/>
        </a:p>
      </dgm:t>
    </dgm:pt>
    <dgm:pt modelId="{0E81F59E-BE24-4A43-8B4D-78AE486DB35A}" type="pres">
      <dgm:prSet presAssocID="{1777E161-D0DE-4D31-91FE-E2AD8AAC6AAC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  <dgm:t>
        <a:bodyPr/>
        <a:lstStyle/>
        <a:p>
          <a:endParaRPr lang="zh-TW" altLang="en-US"/>
        </a:p>
      </dgm:t>
    </dgm:pt>
    <dgm:pt modelId="{C6C18185-40AF-48A2-8685-C39F432C8E80}" type="pres">
      <dgm:prSet presAssocID="{1777E161-D0DE-4D31-91FE-E2AD8AAC6AA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676699DF-00CC-4F16-B4E6-75EFFED81874}" type="pres">
      <dgm:prSet presAssocID="{1777E161-D0DE-4D31-91FE-E2AD8AAC6AAC}" presName="spaceRect" presStyleCnt="0"/>
      <dgm:spPr/>
      <dgm:t>
        <a:bodyPr/>
        <a:lstStyle/>
        <a:p>
          <a:endParaRPr lang="zh-TW" altLang="en-US"/>
        </a:p>
      </dgm:t>
    </dgm:pt>
    <dgm:pt modelId="{1CD40C66-A0B4-4978-9941-A79D4CBD111B}" type="pres">
      <dgm:prSet presAssocID="{1777E161-D0DE-4D31-91FE-E2AD8AAC6AAC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F18A00AD-35D1-4313-87F2-111D7B13ECED}" type="pres">
      <dgm:prSet presAssocID="{FB489039-8D8A-4FC2-9B37-994383FDE902}" presName="sibTrans" presStyleCnt="0"/>
      <dgm:spPr/>
      <dgm:t>
        <a:bodyPr/>
        <a:lstStyle/>
        <a:p>
          <a:endParaRPr lang="zh-TW" altLang="en-US"/>
        </a:p>
      </dgm:t>
    </dgm:pt>
    <dgm:pt modelId="{59EC7549-F063-437F-8388-459A5C769816}" type="pres">
      <dgm:prSet presAssocID="{A0E3938A-38FD-4C6B-BC76-DCF294EE93DC}" presName="compNode" presStyleCnt="0"/>
      <dgm:spPr/>
      <dgm:t>
        <a:bodyPr/>
        <a:lstStyle/>
        <a:p>
          <a:endParaRPr lang="zh-TW" altLang="en-US"/>
        </a:p>
      </dgm:t>
    </dgm:pt>
    <dgm:pt modelId="{81253FDF-02A1-40D1-89CA-3EA7AF168FD7}" type="pres">
      <dgm:prSet presAssocID="{A0E3938A-38FD-4C6B-BC76-DCF294EE93DC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  <dgm:t>
        <a:bodyPr/>
        <a:lstStyle/>
        <a:p>
          <a:endParaRPr lang="zh-TW" altLang="en-US"/>
        </a:p>
      </dgm:t>
    </dgm:pt>
    <dgm:pt modelId="{8156E8E0-9CDC-4EAB-A61D-AF474D6D9368}" type="pres">
      <dgm:prSet presAssocID="{A0E3938A-38FD-4C6B-BC76-DCF294EE93D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CF8829A0-3E8F-471E-B721-0E359AF6C976}" type="pres">
      <dgm:prSet presAssocID="{A0E3938A-38FD-4C6B-BC76-DCF294EE93DC}" presName="spaceRect" presStyleCnt="0"/>
      <dgm:spPr/>
      <dgm:t>
        <a:bodyPr/>
        <a:lstStyle/>
        <a:p>
          <a:endParaRPr lang="zh-TW" altLang="en-US"/>
        </a:p>
      </dgm:t>
    </dgm:pt>
    <dgm:pt modelId="{2DEB68D9-2D2A-405A-A95A-F123B81445D3}" type="pres">
      <dgm:prSet presAssocID="{A0E3938A-38FD-4C6B-BC76-DCF294EE93DC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95425F3-197C-4E69-84D5-0C51196EF1C6}" srcId="{34FF870C-5D9B-4878-9827-A3D8F8D3B4C3}" destId="{193252BB-1661-4EF1-B4B4-B609E884D6B5}" srcOrd="0" destOrd="0" parTransId="{5A04EF90-0F09-4424-BA8F-063E80337D8E}" sibTransId="{54292CB0-011E-4706-9294-372AD5816BB9}"/>
    <dgm:cxn modelId="{FA3ECF3F-F2D7-4808-8F32-35657BC1DF89}" type="presOf" srcId="{193252BB-1661-4EF1-B4B4-B609E884D6B5}" destId="{B2757675-DFB6-4B33-9701-161572571D2B}" srcOrd="0" destOrd="0" presId="urn:microsoft.com/office/officeart/2018/5/layout/IconLeafLabelList"/>
    <dgm:cxn modelId="{C3093AB7-9BBB-4595-A705-841ABB75BC49}" type="presOf" srcId="{1777E161-D0DE-4D31-91FE-E2AD8AAC6AAC}" destId="{1CD40C66-A0B4-4978-9941-A79D4CBD111B}" srcOrd="0" destOrd="0" presId="urn:microsoft.com/office/officeart/2018/5/layout/IconLeafLabelList"/>
    <dgm:cxn modelId="{A341BC0D-6DD3-4979-9832-08DC41068DC6}" srcId="{34FF870C-5D9B-4878-9827-A3D8F8D3B4C3}" destId="{1777E161-D0DE-4D31-91FE-E2AD8AAC6AAC}" srcOrd="1" destOrd="0" parTransId="{50E45982-4B36-4BD3-ABAD-204FBA61FF0E}" sibTransId="{FB489039-8D8A-4FC2-9B37-994383FDE902}"/>
    <dgm:cxn modelId="{472D2D17-E245-46DF-98A5-C38415CADC1E}" type="presOf" srcId="{A0E3938A-38FD-4C6B-BC76-DCF294EE93DC}" destId="{2DEB68D9-2D2A-405A-A95A-F123B81445D3}" srcOrd="0" destOrd="0" presId="urn:microsoft.com/office/officeart/2018/5/layout/IconLeafLabelList"/>
    <dgm:cxn modelId="{F1960191-6C4D-45E6-A70C-022CDEE00113}" srcId="{34FF870C-5D9B-4878-9827-A3D8F8D3B4C3}" destId="{A0E3938A-38FD-4C6B-BC76-DCF294EE93DC}" srcOrd="2" destOrd="0" parTransId="{8655D1BC-F152-4DA3-90FE-11A6554E87C9}" sibTransId="{7DE219E0-15AA-4B4B-9BED-F21993E27992}"/>
    <dgm:cxn modelId="{B126511F-11FF-4EDD-85D7-D89737033340}" type="presOf" srcId="{34FF870C-5D9B-4878-9827-A3D8F8D3B4C3}" destId="{D2FA40C6-C0ED-46A3-92CE-B081053B2BA8}" srcOrd="0" destOrd="0" presId="urn:microsoft.com/office/officeart/2018/5/layout/IconLeafLabelList"/>
    <dgm:cxn modelId="{CFFB4A70-BD6C-4082-9DB4-48041D051C82}" type="presParOf" srcId="{D2FA40C6-C0ED-46A3-92CE-B081053B2BA8}" destId="{4F71816B-273C-49A1-A458-BCE14C9FAD7C}" srcOrd="0" destOrd="0" presId="urn:microsoft.com/office/officeart/2018/5/layout/IconLeafLabelList"/>
    <dgm:cxn modelId="{697C797D-B0A3-487C-82FB-C6242AC02007}" type="presParOf" srcId="{4F71816B-273C-49A1-A458-BCE14C9FAD7C}" destId="{23A2EDD9-C89F-49C9-AE4A-D6196B4CA219}" srcOrd="0" destOrd="0" presId="urn:microsoft.com/office/officeart/2018/5/layout/IconLeafLabelList"/>
    <dgm:cxn modelId="{DF512F07-EEDC-4E6F-8099-188C14ECF869}" type="presParOf" srcId="{4F71816B-273C-49A1-A458-BCE14C9FAD7C}" destId="{AFF6CE53-2172-43E4-BC33-3C48272DDCF0}" srcOrd="1" destOrd="0" presId="urn:microsoft.com/office/officeart/2018/5/layout/IconLeafLabelList"/>
    <dgm:cxn modelId="{9D5B3B65-8825-47E0-95F3-9A1D2B1E6DD6}" type="presParOf" srcId="{4F71816B-273C-49A1-A458-BCE14C9FAD7C}" destId="{8CFED58E-CED6-48CB-AD6E-8A220711C954}" srcOrd="2" destOrd="0" presId="urn:microsoft.com/office/officeart/2018/5/layout/IconLeafLabelList"/>
    <dgm:cxn modelId="{1E9B72B2-2AB0-418C-94B5-6567B0CCC879}" type="presParOf" srcId="{4F71816B-273C-49A1-A458-BCE14C9FAD7C}" destId="{B2757675-DFB6-4B33-9701-161572571D2B}" srcOrd="3" destOrd="0" presId="urn:microsoft.com/office/officeart/2018/5/layout/IconLeafLabelList"/>
    <dgm:cxn modelId="{127552B3-8890-4CBD-B12B-9C8A4BCA5A9E}" type="presParOf" srcId="{D2FA40C6-C0ED-46A3-92CE-B081053B2BA8}" destId="{FF5FC25A-8895-4059-A7CB-AC8E769B2E4B}" srcOrd="1" destOrd="0" presId="urn:microsoft.com/office/officeart/2018/5/layout/IconLeafLabelList"/>
    <dgm:cxn modelId="{1C669417-79B7-433E-A975-738A07EE9783}" type="presParOf" srcId="{D2FA40C6-C0ED-46A3-92CE-B081053B2BA8}" destId="{F181BEB4-66E0-4B62-8712-BD0A64659834}" srcOrd="2" destOrd="0" presId="urn:microsoft.com/office/officeart/2018/5/layout/IconLeafLabelList"/>
    <dgm:cxn modelId="{9C7F80FB-C680-4E35-AD11-9BE4BD6556F1}" type="presParOf" srcId="{F181BEB4-66E0-4B62-8712-BD0A64659834}" destId="{0E81F59E-BE24-4A43-8B4D-78AE486DB35A}" srcOrd="0" destOrd="0" presId="urn:microsoft.com/office/officeart/2018/5/layout/IconLeafLabelList"/>
    <dgm:cxn modelId="{998459A1-F347-48D8-BB50-EB12075F5FDA}" type="presParOf" srcId="{F181BEB4-66E0-4B62-8712-BD0A64659834}" destId="{C6C18185-40AF-48A2-8685-C39F432C8E80}" srcOrd="1" destOrd="0" presId="urn:microsoft.com/office/officeart/2018/5/layout/IconLeafLabelList"/>
    <dgm:cxn modelId="{EC8BA919-8D94-4FB4-BC09-6604E9B16BBF}" type="presParOf" srcId="{F181BEB4-66E0-4B62-8712-BD0A64659834}" destId="{676699DF-00CC-4F16-B4E6-75EFFED81874}" srcOrd="2" destOrd="0" presId="urn:microsoft.com/office/officeart/2018/5/layout/IconLeafLabelList"/>
    <dgm:cxn modelId="{99E65743-4445-4C74-BBE7-040C68F4FF62}" type="presParOf" srcId="{F181BEB4-66E0-4B62-8712-BD0A64659834}" destId="{1CD40C66-A0B4-4978-9941-A79D4CBD111B}" srcOrd="3" destOrd="0" presId="urn:microsoft.com/office/officeart/2018/5/layout/IconLeafLabelList"/>
    <dgm:cxn modelId="{044D2D07-87CA-47BD-BFAF-AD1C67AA89AA}" type="presParOf" srcId="{D2FA40C6-C0ED-46A3-92CE-B081053B2BA8}" destId="{F18A00AD-35D1-4313-87F2-111D7B13ECED}" srcOrd="3" destOrd="0" presId="urn:microsoft.com/office/officeart/2018/5/layout/IconLeafLabelList"/>
    <dgm:cxn modelId="{8A2DCF1E-4E06-4424-AA2E-B74ACB475E11}" type="presParOf" srcId="{D2FA40C6-C0ED-46A3-92CE-B081053B2BA8}" destId="{59EC7549-F063-437F-8388-459A5C769816}" srcOrd="4" destOrd="0" presId="urn:microsoft.com/office/officeart/2018/5/layout/IconLeafLabelList"/>
    <dgm:cxn modelId="{9F0E93DA-CF03-4DEE-B53D-F38603507FC7}" type="presParOf" srcId="{59EC7549-F063-437F-8388-459A5C769816}" destId="{81253FDF-02A1-40D1-89CA-3EA7AF168FD7}" srcOrd="0" destOrd="0" presId="urn:microsoft.com/office/officeart/2018/5/layout/IconLeafLabelList"/>
    <dgm:cxn modelId="{4D35F28B-EF19-4A81-863F-ABB1FD8C2333}" type="presParOf" srcId="{59EC7549-F063-437F-8388-459A5C769816}" destId="{8156E8E0-9CDC-4EAB-A61D-AF474D6D9368}" srcOrd="1" destOrd="0" presId="urn:microsoft.com/office/officeart/2018/5/layout/IconLeafLabelList"/>
    <dgm:cxn modelId="{6D4CD298-2BC6-42A7-91B3-33BBA4EB1AE7}" type="presParOf" srcId="{59EC7549-F063-437F-8388-459A5C769816}" destId="{CF8829A0-3E8F-471E-B721-0E359AF6C976}" srcOrd="2" destOrd="0" presId="urn:microsoft.com/office/officeart/2018/5/layout/IconLeafLabelList"/>
    <dgm:cxn modelId="{F6EAE01F-088E-445D-B1CC-B67F9FD8C8D6}" type="presParOf" srcId="{59EC7549-F063-437F-8388-459A5C769816}" destId="{2DEB68D9-2D2A-405A-A95A-F123B81445D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2EDD9-C89F-49C9-AE4A-D6196B4CA219}">
      <dsp:nvSpPr>
        <dsp:cNvPr id="0" name=""/>
        <dsp:cNvSpPr/>
      </dsp:nvSpPr>
      <dsp:spPr>
        <a:xfrm>
          <a:off x="638099" y="305700"/>
          <a:ext cx="1715625" cy="1715625"/>
        </a:xfrm>
        <a:prstGeom prst="round2DiagRect">
          <a:avLst>
            <a:gd name="adj1" fmla="val 29727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FF6CE53-2172-43E4-BC33-3C48272DDCF0}">
      <dsp:nvSpPr>
        <dsp:cNvPr id="0" name=""/>
        <dsp:cNvSpPr/>
      </dsp:nvSpPr>
      <dsp:spPr>
        <a:xfrm>
          <a:off x="1003724" y="671325"/>
          <a:ext cx="984375" cy="984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757675-DFB6-4B33-9701-161572571D2B}">
      <dsp:nvSpPr>
        <dsp:cNvPr id="0" name=""/>
        <dsp:cNvSpPr/>
      </dsp:nvSpPr>
      <dsp:spPr>
        <a:xfrm>
          <a:off x="89662" y="2555700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77800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altLang="en-US" sz="4000" kern="1200" noProof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課程介紹</a:t>
          </a:r>
          <a:endParaRPr lang="en-US" altLang="zh-TW" sz="4000" kern="1200" noProof="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89662" y="2555700"/>
        <a:ext cx="2812500" cy="720000"/>
      </dsp:txXfrm>
    </dsp:sp>
    <dsp:sp modelId="{0E81F59E-BE24-4A43-8B4D-78AE486DB35A}">
      <dsp:nvSpPr>
        <dsp:cNvPr id="0" name=""/>
        <dsp:cNvSpPr/>
      </dsp:nvSpPr>
      <dsp:spPr>
        <a:xfrm>
          <a:off x="3942787" y="305700"/>
          <a:ext cx="1715625" cy="1715625"/>
        </a:xfrm>
        <a:prstGeom prst="round2DiagRect">
          <a:avLst>
            <a:gd name="adj1" fmla="val 29727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6C18185-40AF-48A2-8685-C39F432C8E80}">
      <dsp:nvSpPr>
        <dsp:cNvPr id="0" name=""/>
        <dsp:cNvSpPr/>
      </dsp:nvSpPr>
      <dsp:spPr>
        <a:xfrm>
          <a:off x="4308412" y="671325"/>
          <a:ext cx="984375" cy="984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D40C66-A0B4-4978-9941-A79D4CBD111B}">
      <dsp:nvSpPr>
        <dsp:cNvPr id="0" name=""/>
        <dsp:cNvSpPr/>
      </dsp:nvSpPr>
      <dsp:spPr>
        <a:xfrm>
          <a:off x="3394350" y="2555700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77800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altLang="en-US" sz="4000" kern="1200" noProof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設計理念</a:t>
          </a:r>
          <a:endParaRPr lang="zh-tw" sz="4000" kern="1200" noProof="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394350" y="2555700"/>
        <a:ext cx="2812500" cy="720000"/>
      </dsp:txXfrm>
    </dsp:sp>
    <dsp:sp modelId="{81253FDF-02A1-40D1-89CA-3EA7AF168FD7}">
      <dsp:nvSpPr>
        <dsp:cNvPr id="0" name=""/>
        <dsp:cNvSpPr/>
      </dsp:nvSpPr>
      <dsp:spPr>
        <a:xfrm>
          <a:off x="7247475" y="305700"/>
          <a:ext cx="1715625" cy="1715625"/>
        </a:xfrm>
        <a:prstGeom prst="round2DiagRect">
          <a:avLst>
            <a:gd name="adj1" fmla="val 29727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156E8E0-9CDC-4EAB-A61D-AF474D6D9368}">
      <dsp:nvSpPr>
        <dsp:cNvPr id="0" name=""/>
        <dsp:cNvSpPr/>
      </dsp:nvSpPr>
      <dsp:spPr>
        <a:xfrm>
          <a:off x="7613100" y="671325"/>
          <a:ext cx="984375" cy="9843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EB68D9-2D2A-405A-A95A-F123B81445D3}">
      <dsp:nvSpPr>
        <dsp:cNvPr id="0" name=""/>
        <dsp:cNvSpPr/>
      </dsp:nvSpPr>
      <dsp:spPr>
        <a:xfrm>
          <a:off x="6699037" y="2555700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77800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altLang="en-US" sz="4000" kern="1200" noProof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課程目標</a:t>
          </a:r>
          <a:endParaRPr lang="zh-tw" sz="4000" kern="1200" noProof="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699037" y="2555700"/>
        <a:ext cx="281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圖示分葉標籤清單"/>
  <dgm:desc val="用來顯示不循序或群組的資訊區塊，以及相關視覺效果。最適合用於圖示或簡短文字字幕的小圖片。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=""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620901-1867-40F1-80FE-47C8713E5CF1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2022/5/24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4C531EA-3B14-40B9-94EF-FFD37E10845B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31907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52B3E04-C23A-4C1F-BFB4-102D2E70A945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733D7A2-C585-48BF-BF8C-C21FDC051F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3726620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733D7A2-C585-48BF-BF8C-C21FDC051F7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333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733D7A2-C585-48BF-BF8C-C21FDC051F7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924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rtlCol="0"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2FCD92A5-F049-4936-9DD4-2EBFCBE6EC70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grpSp>
        <p:nvGrpSpPr>
          <p:cNvPr id="7" name="群組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手繪多邊形​​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手繪多邊形​​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6C5E3C-63F1-494F-B395-7881B91BE400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890323-93ED-4B31-BA27-89632B8B2911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E8E0D4-F0CD-426B-A5DE-F3C8DDFB65A8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rtlCol="0"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F1999C3-E5EA-4BCC-A741-486E3EB608B3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手繪多邊形​​ 6" title="裁切線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274F9D-30CB-4539-9A35-5DDD36C7BE17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5FFC43-AD52-468F-B895-86E67A8B8BC5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BB102E-ACB3-4C28-BA02-CD2CDDA93074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B72365-4537-4708-A0A9-E62D604D90EB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 title="背景圖案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55040DF-6649-4CB9-8739-18B321D111F6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9" name="矩形 8" title="分割橫條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 title="背景圖案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834E9A5-945A-4412-8B34-04D0C85EF246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9" name="矩形 8" title="分割橫條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92280CE-A48A-4044-8A3C-B89F8CF1325A}" type="datetime1">
              <a:rPr lang="zh-TW" altLang="en-US" noProof="0" smtClean="0"/>
              <a:t>2022/5/24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9E57DC2-970A-4B3E-BB1C-7A09969E49D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9" name="矩形 8" title="提要欄位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&#24392;&#24615;/&#26032;&#27665;&#22283;&#20013;&#34920;a.doc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>
            <a:extLst>
              <a:ext uri="{FF2B5EF4-FFF2-40B4-BE49-F238E27FC236}">
                <a16:creationId xmlns:a16="http://schemas.microsoft.com/office/drawing/2014/main" id="{56C94072-1B34-48FB-9A9C-5A9A0FFC8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3" name="圖片 22" descr="折線圖圖形超近特寫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2" name="手繪多邊形：圖形 51">
            <a:extLst>
              <a:ext uri="{FF2B5EF4-FFF2-40B4-BE49-F238E27FC236}">
                <a16:creationId xmlns:a16="http://schemas.microsoft.com/office/drawing/2014/main" id="{A5019358-4900-4555-99FF-EF6AE90B8E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670146" y="3710250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1D5941F3-0256-4E90-BBBC-5A6EDEB8E0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004" y="4166755"/>
            <a:ext cx="5607908" cy="204006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9347C47-EF1D-4B02-906B-219155AD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1295" y="4413040"/>
            <a:ext cx="6012475" cy="1110618"/>
          </a:xfrm>
        </p:spPr>
        <p:txBody>
          <a:bodyPr rtlCol="0">
            <a:normAutofit fontScale="90000"/>
          </a:bodyPr>
          <a:lstStyle/>
          <a:p>
            <a:pPr algn="l"/>
            <a:r>
              <a:rPr lang="zh-TW" alt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彈性課程</a:t>
            </a:r>
            <a:r>
              <a:rPr lang="en-US" altLang="zh-TW" sz="3600" dirty="0" smtClean="0">
                <a:solidFill>
                  <a:srgbClr val="FFFFFF"/>
                </a:solidFill>
              </a:rPr>
              <a:t/>
            </a:r>
            <a:br>
              <a:rPr lang="en-US" altLang="zh-TW" sz="3600" dirty="0" smtClean="0">
                <a:solidFill>
                  <a:srgbClr val="FFFFFF"/>
                </a:solidFill>
              </a:rPr>
            </a:br>
            <a:r>
              <a:rPr lang="en-US" altLang="zh-TW" sz="3600" dirty="0" smtClean="0">
                <a:solidFill>
                  <a:srgbClr val="92D050"/>
                </a:solidFill>
              </a:rPr>
              <a:t>alternative </a:t>
            </a:r>
            <a:r>
              <a:rPr lang="zh-TW" altLang="en-US" sz="3600" dirty="0" smtClean="0">
                <a:solidFill>
                  <a:srgbClr val="92D050"/>
                </a:solidFill>
              </a:rPr>
              <a:t>  </a:t>
            </a:r>
            <a:r>
              <a:rPr lang="en-US" altLang="zh-TW" sz="3600" dirty="0" smtClean="0">
                <a:solidFill>
                  <a:srgbClr val="92D050"/>
                </a:solidFill>
              </a:rPr>
              <a:t>curriculum</a:t>
            </a:r>
            <a:endParaRPr lang="en-US" altLang="zh-TW" sz="3600" dirty="0">
              <a:solidFill>
                <a:srgbClr val="92D050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6A0527F-C5FD-4E9B-9F21-5D1FBA313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7869" y="5603870"/>
            <a:ext cx="5268177" cy="787575"/>
          </a:xfrm>
        </p:spPr>
        <p:txBody>
          <a:bodyPr rtlCol="0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zh-TW" altLang="en-US" sz="2400" dirty="0">
                <a:solidFill>
                  <a:srgbClr val="FFFFFF"/>
                </a:solidFill>
              </a:rPr>
              <a:t>報告者</a:t>
            </a:r>
            <a:r>
              <a:rPr lang="en-US" altLang="zh-TW" sz="2400" dirty="0" smtClean="0">
                <a:solidFill>
                  <a:srgbClr val="FFFFFF"/>
                </a:solidFill>
              </a:rPr>
              <a:t>:</a:t>
            </a:r>
            <a:r>
              <a:rPr lang="zh-TW" altLang="en-US" sz="2400" dirty="0" smtClean="0">
                <a:solidFill>
                  <a:srgbClr val="FFFFFF"/>
                </a:solidFill>
              </a:rPr>
              <a:t> 北市新民國中   李貞瑩  老師</a:t>
            </a:r>
            <a:endParaRPr lang="zh-TW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7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97E326-D1F4-4032-960C-883280F8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87036"/>
            <a:ext cx="9601200" cy="735676"/>
          </a:xfrm>
        </p:spPr>
        <p:txBody>
          <a:bodyPr rtlCol="0">
            <a:noAutofit/>
          </a:bodyPr>
          <a:lstStyle/>
          <a:p>
            <a:pPr algn="ctr"/>
            <a:r>
              <a:rPr lang="zh-TW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8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漫遊北投</a:t>
            </a:r>
            <a:endParaRPr lang="en-US" altLang="zh-TW" sz="8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內容版面配置區 2" descr="圖示 SmartArt 圖形預留位置">
            <a:extLst>
              <a:ext uri="{FF2B5EF4-FFF2-40B4-BE49-F238E27FC236}">
                <a16:creationId xmlns:a16="http://schemas.microsoft.com/office/drawing/2014/main" id="{E04C5C5B-F932-40FC-AD54-EE8AB0C582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918076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441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0901" y="-87284"/>
            <a:ext cx="9601200" cy="876993"/>
          </a:xfrm>
        </p:spPr>
        <p:txBody>
          <a:bodyPr>
            <a:normAutofit fontScale="90000"/>
          </a:bodyPr>
          <a:lstStyle/>
          <a:p>
            <a:r>
              <a:rPr lang="zh-TW" altLang="en-US" sz="8000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課程介紹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0901" y="789708"/>
            <a:ext cx="9833956" cy="6068291"/>
          </a:xfrm>
        </p:spPr>
        <p:txBody>
          <a:bodyPr>
            <a:normAutofit/>
          </a:bodyPr>
          <a:lstStyle/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實施對象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本校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年級學生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上課時間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每週三上午。原本一週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節，調整每週三連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節。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實施流程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en-US" altLang="zh-TW" sz="14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a.</a:t>
            </a:r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北投主題遊程介紹</a:t>
            </a:r>
          </a:p>
          <a:p>
            <a:r>
              <a:rPr lang="zh-TW" altLang="en-US" sz="1400" dirty="0">
                <a:latin typeface="+mj-ea"/>
                <a:ea typeface="+mj-ea"/>
              </a:rPr>
              <a:t>北投人文地景特色豐富，是觀光與教育的精華地帶，藉由以北投為主題的遊程案例分享，引導學生分組</a:t>
            </a:r>
            <a:r>
              <a:rPr lang="en-US" altLang="zh-TW" sz="1400" dirty="0">
                <a:latin typeface="+mj-ea"/>
                <a:ea typeface="+mj-ea"/>
              </a:rPr>
              <a:t>(</a:t>
            </a:r>
            <a:r>
              <a:rPr lang="zh-TW" altLang="en-US" sz="1400" dirty="0">
                <a:latin typeface="+mj-ea"/>
                <a:ea typeface="+mj-ea"/>
              </a:rPr>
              <a:t>先指派組長、其他人抽籤，列舉分工項目表與職責</a:t>
            </a:r>
            <a:r>
              <a:rPr lang="en-US" altLang="zh-TW" sz="1400" dirty="0">
                <a:latin typeface="+mj-ea"/>
                <a:ea typeface="+mj-ea"/>
              </a:rPr>
              <a:t>)</a:t>
            </a:r>
          </a:p>
          <a:p>
            <a:r>
              <a:rPr lang="en-US" altLang="zh-TW" sz="14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b.</a:t>
            </a:r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發想起點與前進</a:t>
            </a:r>
          </a:p>
          <a:p>
            <a:r>
              <a:rPr lang="zh-TW" altLang="en-US" sz="1400" dirty="0">
                <a:latin typeface="+mj-ea"/>
                <a:ea typeface="+mj-ea"/>
              </a:rPr>
              <a:t>主題設定、資料搜集與分析、服務設計與互動規劃、英文學習加值 </a:t>
            </a:r>
            <a:endParaRPr lang="en-US" altLang="zh-TW" sz="1400" dirty="0" smtClean="0">
              <a:latin typeface="+mj-ea"/>
              <a:ea typeface="+mj-ea"/>
            </a:endParaRPr>
          </a:p>
          <a:p>
            <a:r>
              <a:rPr lang="en-US" altLang="zh-TW" sz="14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C.</a:t>
            </a:r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實地會勘與街頭紀錄</a:t>
            </a:r>
            <a:r>
              <a:rPr lang="en-US" altLang="zh-TW" sz="14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(</a:t>
            </a:r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戶外</a:t>
            </a:r>
            <a:r>
              <a:rPr lang="en-US" altLang="zh-TW" sz="14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)</a:t>
            </a:r>
          </a:p>
          <a:p>
            <a:r>
              <a:rPr lang="zh-TW" altLang="en-US" sz="1400" dirty="0">
                <a:latin typeface="+mj-ea"/>
                <a:ea typeface="+mj-ea"/>
              </a:rPr>
              <a:t>路上觀察、紀錄、攝影與速寫 </a:t>
            </a:r>
            <a:endParaRPr lang="en-US" altLang="zh-TW" sz="1400" dirty="0" smtClean="0">
              <a:latin typeface="+mj-ea"/>
              <a:ea typeface="+mj-ea"/>
            </a:endParaRPr>
          </a:p>
          <a:p>
            <a:r>
              <a:rPr lang="en-US" altLang="zh-TW" sz="14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D.</a:t>
            </a:r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遊程團隊研究室</a:t>
            </a:r>
          </a:p>
          <a:p>
            <a:r>
              <a:rPr lang="zh-TW" altLang="en-US" sz="1400" dirty="0">
                <a:latin typeface="+mj-ea"/>
                <a:ea typeface="+mj-ea"/>
              </a:rPr>
              <a:t>主題遊程簡報討論與製作、創意主題行銷海報</a:t>
            </a:r>
            <a:r>
              <a:rPr lang="zh-TW" altLang="en-US" sz="1400" dirty="0" smtClean="0">
                <a:latin typeface="+mj-ea"/>
                <a:ea typeface="+mj-ea"/>
              </a:rPr>
              <a:t>繪製</a:t>
            </a:r>
            <a:endParaRPr lang="en-US" altLang="zh-TW" sz="1400" dirty="0" smtClean="0">
              <a:latin typeface="+mj-ea"/>
              <a:ea typeface="+mj-ea"/>
            </a:endParaRPr>
          </a:p>
          <a:p>
            <a:r>
              <a:rPr lang="en-US" altLang="zh-TW" sz="14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E.</a:t>
            </a:r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主題遊程在地嚮導</a:t>
            </a:r>
          </a:p>
          <a:p>
            <a:r>
              <a:rPr lang="zh-TW" altLang="en-US" sz="1400" dirty="0">
                <a:latin typeface="+mj-ea"/>
                <a:ea typeface="+mj-ea"/>
              </a:rPr>
              <a:t>各組分享與評鑑 </a:t>
            </a:r>
            <a:endParaRPr lang="en-US" altLang="zh-TW" sz="1400" dirty="0" smtClean="0">
              <a:latin typeface="+mj-ea"/>
              <a:ea typeface="+mj-ea"/>
            </a:endParaRPr>
          </a:p>
          <a:p>
            <a:r>
              <a:rPr lang="en-US" altLang="zh-TW" sz="14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F.</a:t>
            </a:r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規劃成真！遊程實作體驗</a:t>
            </a:r>
          </a:p>
          <a:p>
            <a:r>
              <a:rPr lang="zh-TW" altLang="en-US" sz="1400" dirty="0">
                <a:latin typeface="+mj-ea"/>
                <a:ea typeface="+mj-ea"/>
              </a:rPr>
              <a:t>全年級評比最高分遊程所屬組別的班級，依其規劃行程實際出團</a:t>
            </a:r>
            <a:r>
              <a:rPr lang="zh-TW" altLang="en-US" sz="1400" dirty="0" smtClean="0">
                <a:latin typeface="+mj-ea"/>
                <a:ea typeface="+mj-ea"/>
              </a:rPr>
              <a:t>！</a:t>
            </a:r>
            <a:endParaRPr lang="en-US" altLang="zh-TW" sz="1400" dirty="0">
              <a:latin typeface="+mj-ea"/>
              <a:ea typeface="+mj-ea"/>
            </a:endParaRPr>
          </a:p>
          <a:p>
            <a:endParaRPr lang="en-US" altLang="zh-TW" sz="1400" dirty="0">
              <a:latin typeface="+mj-ea"/>
              <a:ea typeface="+mj-ea"/>
            </a:endParaRPr>
          </a:p>
          <a:p>
            <a:endParaRPr lang="zh-TW" altLang="en-US" sz="1400" dirty="0">
              <a:latin typeface="+mj-ea"/>
              <a:ea typeface="+mj-ea"/>
            </a:endParaRPr>
          </a:p>
          <a:p>
            <a:endParaRPr lang="en-US" altLang="zh-TW" sz="1400" dirty="0">
              <a:latin typeface="+mj-ea"/>
              <a:ea typeface="+mj-ea"/>
            </a:endParaRPr>
          </a:p>
          <a:p>
            <a:endParaRPr lang="zh-TW" altLang="en-US" sz="1900" dirty="0">
              <a:latin typeface="+mj-ea"/>
              <a:ea typeface="+mj-ea"/>
            </a:endParaRPr>
          </a:p>
          <a:p>
            <a:endParaRPr lang="zh-TW" altLang="en-US" sz="3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661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93371"/>
          </a:xfrm>
        </p:spPr>
        <p:txBody>
          <a:bodyPr>
            <a:normAutofit fontScale="90000"/>
          </a:bodyPr>
          <a:lstStyle/>
          <a:p>
            <a:r>
              <a:rPr lang="zh-TW" altLang="en-US" sz="8000" dirty="0">
                <a:solidFill>
                  <a:schemeClr val="accent3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設計理念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14647" y="1795549"/>
            <a:ext cx="11130742" cy="4954386"/>
          </a:xfrm>
        </p:spPr>
        <p:txBody>
          <a:bodyPr/>
          <a:lstStyle/>
          <a:p>
            <a:endParaRPr lang="en-US" altLang="zh-TW" dirty="0" smtClean="0"/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與社大走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讀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李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庚霖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老師合作，規劃統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整性主題探究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課程的階段，培養孩子獨立思考與合作的精神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；跳脫學科框架，結合生活旅遊經驗去探討自己的家鄉。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規劃主題行程、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特色地圖的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製作。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並結合藝術領域，請學生繪製北投特色地圖、主題遊程規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畫。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親自走察能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讓學生深刻地去觀察家鄉的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特色，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才能更深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刻地刻畫它的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美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。也更能進一步認識自己家鄉的歷史文化的背景。在自己的規劃路程中發掘更多屬於家鄉的一切。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914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278476"/>
            <a:ext cx="9601200" cy="985059"/>
          </a:xfrm>
        </p:spPr>
        <p:txBody>
          <a:bodyPr>
            <a:normAutofit fontScale="90000"/>
          </a:bodyPr>
          <a:lstStyle/>
          <a:p>
            <a:r>
              <a:rPr lang="zh-TW" altLang="en-US" sz="72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7200" dirty="0" smtClean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r>
              <a:rPr lang="en-US" altLang="zh-TW" sz="7200" dirty="0" smtClean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7200" dirty="0" smtClean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核心素養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30778" y="1330036"/>
            <a:ext cx="9942022" cy="4537364"/>
          </a:xfrm>
        </p:spPr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 學會與他人合作完成任務。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 學習獨立思考。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/>
              <a:t>綜</a:t>
            </a:r>
            <a:r>
              <a:rPr lang="en-US" altLang="zh-TW" dirty="0"/>
              <a:t>-J-B1</a:t>
            </a:r>
          </a:p>
          <a:p>
            <a:r>
              <a:rPr lang="zh-TW" altLang="en-US" dirty="0"/>
              <a:t>尊重、包容與欣賞他人，適切表達自己的意見與感受，運用同理心及合宜的溝通技巧，促進良好的人際</a:t>
            </a:r>
            <a:r>
              <a:rPr lang="zh-TW" altLang="en-US" dirty="0" smtClean="0"/>
              <a:t>互動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/>
              <a:t>綜</a:t>
            </a:r>
            <a:r>
              <a:rPr lang="en-US" altLang="zh-TW" dirty="0"/>
              <a:t>-J-B2</a:t>
            </a:r>
          </a:p>
          <a:p>
            <a:r>
              <a:rPr lang="zh-TW" altLang="en-US" dirty="0"/>
              <a:t>善用科技、資訊與媒體等資源，並能分析及判斷其適切性，進而有效執行生活中重要事務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5.</a:t>
            </a:r>
            <a:r>
              <a:rPr lang="zh-TW" altLang="en-US" dirty="0"/>
              <a:t>綜</a:t>
            </a:r>
            <a:r>
              <a:rPr lang="en-US" altLang="zh-TW" dirty="0"/>
              <a:t>-J-A2</a:t>
            </a:r>
          </a:p>
          <a:p>
            <a:r>
              <a:rPr lang="zh-TW" altLang="en-US" dirty="0"/>
              <a:t>釐清學習目標，探究多元的思考與學習方法，養成自主學習的能力，運用適當的策略，解決生活議題。</a:t>
            </a:r>
          </a:p>
        </p:txBody>
      </p:sp>
    </p:spTree>
    <p:extLst>
      <p:ext uri="{BB962C8B-B14F-4D97-AF65-F5344CB8AC3E}">
        <p14:creationId xmlns:p14="http://schemas.microsoft.com/office/powerpoint/2010/main" val="20159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34" y="97366"/>
            <a:ext cx="4839408" cy="36295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475" y="154516"/>
            <a:ext cx="3503365" cy="26275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67" y="3417094"/>
            <a:ext cx="4427303" cy="332047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542" y="2782040"/>
            <a:ext cx="2983792" cy="397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58" y="56536"/>
            <a:ext cx="4923311" cy="369081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233" y="365760"/>
            <a:ext cx="5421474" cy="305077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57" y="3507971"/>
            <a:ext cx="4451354" cy="333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4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41959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評量規準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hlinkClick r:id="rId2" action="ppaction://hlinkfile"/>
              </a:rPr>
              <a:t>彈性</a:t>
            </a:r>
            <a:r>
              <a:rPr lang="en-US" altLang="zh-TW" dirty="0" smtClean="0">
                <a:hlinkClick r:id="rId2" action="ppaction://hlinkfile"/>
              </a:rPr>
              <a:t>\</a:t>
            </a:r>
            <a:r>
              <a:rPr lang="zh-TW" altLang="en-US" dirty="0" smtClean="0">
                <a:hlinkClick r:id="rId2" action="ppaction://hlinkfile"/>
              </a:rPr>
              <a:t>新民國中表</a:t>
            </a:r>
            <a:r>
              <a:rPr lang="en-US" altLang="zh-TW" dirty="0" smtClean="0">
                <a:hlinkClick r:id="rId2" action="ppaction://hlinkfile"/>
              </a:rPr>
              <a:t>a.docx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9437484"/>
      </p:ext>
    </p:extLst>
  </p:cSld>
  <p:clrMapOvr>
    <a:masterClrMapping/>
  </p:clrMapOvr>
</p:sld>
</file>

<file path=ppt/theme/theme1.xml><?xml version="1.0" encoding="utf-8"?>
<a:theme xmlns:a="http://schemas.openxmlformats.org/drawingml/2006/main" name="裁剪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164_TF34357615.potx" id="{830802FF-B303-4B20-B5EF-C41537D4DFED}" vid="{3AB46750-3873-4ACC-8009-83A4A0C8FD6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C45FB24-BEC6-4D44-888B-84AEBBA2DC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ECF6D8-9EA4-45A1-AFEB-B7C326AF08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D9A38F-9A2C-42E5-9013-4C4B1FFCB4F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裁切設計</Template>
  <TotalTime>0</TotalTime>
  <Words>469</Words>
  <Application>Microsoft Office PowerPoint</Application>
  <PresentationFormat>寬螢幕</PresentationFormat>
  <Paragraphs>46</Paragraphs>
  <Slides>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3" baseType="lpstr">
      <vt:lpstr>Microsoft JhengHei UI</vt:lpstr>
      <vt:lpstr>微軟正黑體</vt:lpstr>
      <vt:lpstr>標楷體</vt:lpstr>
      <vt:lpstr>Franklin Gothic Book</vt:lpstr>
      <vt:lpstr>裁剪</vt:lpstr>
      <vt:lpstr>彈性課程 alternative   curriculum</vt:lpstr>
      <vt:lpstr>   漫遊北投</vt:lpstr>
      <vt:lpstr>課程介紹 </vt:lpstr>
      <vt:lpstr>設計理念 </vt:lpstr>
      <vt:lpstr>課程目標-核心素養 </vt:lpstr>
      <vt:lpstr>PowerPoint 簡報</vt:lpstr>
      <vt:lpstr>PowerPoint 簡報</vt:lpstr>
      <vt:lpstr>評量規準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2022-05-23T13:34:55Z</dcterms:created>
  <dcterms:modified xsi:type="dcterms:W3CDTF">2022-05-24T09:19:02Z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