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  <p:sldMasterId id="2147483784" r:id="rId2"/>
  </p:sldMasterIdLst>
  <p:notesMasterIdLst>
    <p:notesMasterId r:id="rId39"/>
  </p:notesMasterIdLst>
  <p:handoutMasterIdLst>
    <p:handoutMasterId r:id="rId40"/>
  </p:handoutMasterIdLst>
  <p:sldIdLst>
    <p:sldId id="291" r:id="rId3"/>
    <p:sldId id="292" r:id="rId4"/>
    <p:sldId id="293" r:id="rId5"/>
    <p:sldId id="294" r:id="rId6"/>
    <p:sldId id="342" r:id="rId7"/>
    <p:sldId id="290" r:id="rId8"/>
    <p:sldId id="299" r:id="rId9"/>
    <p:sldId id="305" r:id="rId10"/>
    <p:sldId id="283" r:id="rId11"/>
    <p:sldId id="284" r:id="rId12"/>
    <p:sldId id="285" r:id="rId13"/>
    <p:sldId id="287" r:id="rId14"/>
    <p:sldId id="288" r:id="rId15"/>
    <p:sldId id="345" r:id="rId16"/>
    <p:sldId id="332" r:id="rId17"/>
    <p:sldId id="333" r:id="rId18"/>
    <p:sldId id="334" r:id="rId19"/>
    <p:sldId id="336" r:id="rId20"/>
    <p:sldId id="335" r:id="rId21"/>
    <p:sldId id="344" r:id="rId22"/>
    <p:sldId id="346" r:id="rId23"/>
    <p:sldId id="343" r:id="rId24"/>
    <p:sldId id="365" r:id="rId25"/>
    <p:sldId id="361" r:id="rId26"/>
    <p:sldId id="362" r:id="rId27"/>
    <p:sldId id="363" r:id="rId28"/>
    <p:sldId id="364" r:id="rId29"/>
    <p:sldId id="351" r:id="rId30"/>
    <p:sldId id="350" r:id="rId31"/>
    <p:sldId id="352" r:id="rId32"/>
    <p:sldId id="353" r:id="rId33"/>
    <p:sldId id="356" r:id="rId34"/>
    <p:sldId id="357" r:id="rId35"/>
    <p:sldId id="358" r:id="rId36"/>
    <p:sldId id="360" r:id="rId37"/>
    <p:sldId id="30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yia" initials="S" lastIdx="1" clrIdx="0">
    <p:extLst>
      <p:ext uri="{19B8F6BF-5375-455C-9EA6-DF929625EA0E}">
        <p15:presenceInfo xmlns:p15="http://schemas.microsoft.com/office/powerpoint/2012/main" userId="Shy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6391" autoAdjust="0"/>
  </p:normalViewPr>
  <p:slideViewPr>
    <p:cSldViewPr snapToGrid="0">
      <p:cViewPr varScale="1">
        <p:scale>
          <a:sx n="111" d="100"/>
          <a:sy n="111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78494-DE92-412E-80C2-29D82095D225}" type="doc">
      <dgm:prSet loTypeId="urn:microsoft.com/office/officeart/2008/layout/VerticalCurvedList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F6EBBE93-E9F5-454B-B4F2-41343AC67AC6}">
      <dgm:prSet phldrT="[文字]" custT="1"/>
      <dgm:spPr/>
      <dgm:t>
        <a:bodyPr/>
        <a:lstStyle/>
        <a:p>
          <a:r>
            <a:rPr lang="zh-TW" altLang="en-US" sz="3200" dirty="0"/>
            <a:t>介紹工作坊重點</a:t>
          </a:r>
        </a:p>
      </dgm:t>
    </dgm:pt>
    <dgm:pt modelId="{B9C733ED-1542-406B-B0F3-5DECFB5001AF}" type="parTrans" cxnId="{F24F15BA-83EC-451A-9861-EC767ABCC330}">
      <dgm:prSet/>
      <dgm:spPr/>
      <dgm:t>
        <a:bodyPr/>
        <a:lstStyle/>
        <a:p>
          <a:endParaRPr lang="zh-TW" altLang="en-US" sz="3200"/>
        </a:p>
      </dgm:t>
    </dgm:pt>
    <dgm:pt modelId="{F9A4D1A2-FC5E-48C2-A719-58B1B7765F21}" type="sibTrans" cxnId="{F24F15BA-83EC-451A-9861-EC767ABCC330}">
      <dgm:prSet/>
      <dgm:spPr/>
      <dgm:t>
        <a:bodyPr/>
        <a:lstStyle/>
        <a:p>
          <a:endParaRPr lang="zh-TW" altLang="en-US" sz="3200"/>
        </a:p>
      </dgm:t>
    </dgm:pt>
    <dgm:pt modelId="{4D72ECF6-BC39-4288-AC5B-F3961BDF2CE4}">
      <dgm:prSet phldrT="[文字]" custT="1"/>
      <dgm:spPr/>
      <dgm:t>
        <a:bodyPr/>
        <a:lstStyle/>
        <a:p>
          <a:r>
            <a:rPr lang="zh-TW" altLang="en-US" sz="3200" dirty="0"/>
            <a:t>互評分享他校評量規準 </a:t>
          </a:r>
          <a:r>
            <a:rPr lang="en-US" altLang="zh-TW" sz="3200" dirty="0"/>
            <a:t>(</a:t>
          </a:r>
          <a:r>
            <a:rPr lang="zh-TW" altLang="en-US" sz="3200" dirty="0"/>
            <a:t>修正、優點、建議</a:t>
          </a:r>
          <a:r>
            <a:rPr lang="en-US" altLang="zh-TW" sz="3200" dirty="0"/>
            <a:t>)</a:t>
          </a:r>
          <a:endParaRPr lang="zh-TW" altLang="en-US" sz="3200" dirty="0"/>
        </a:p>
      </dgm:t>
    </dgm:pt>
    <dgm:pt modelId="{6688EB74-7EB1-4ED8-B5C1-60F06A943F36}" type="parTrans" cxnId="{04D67D74-98B1-4A6F-B0BB-7D441B2ED6F0}">
      <dgm:prSet/>
      <dgm:spPr/>
      <dgm:t>
        <a:bodyPr/>
        <a:lstStyle/>
        <a:p>
          <a:endParaRPr lang="zh-TW" altLang="en-US" sz="3200"/>
        </a:p>
      </dgm:t>
    </dgm:pt>
    <dgm:pt modelId="{0A9026F5-0FAB-4975-B1BC-46623B4C0B4A}" type="sibTrans" cxnId="{04D67D74-98B1-4A6F-B0BB-7D441B2ED6F0}">
      <dgm:prSet/>
      <dgm:spPr/>
      <dgm:t>
        <a:bodyPr/>
        <a:lstStyle/>
        <a:p>
          <a:endParaRPr lang="zh-TW" altLang="en-US" sz="3200"/>
        </a:p>
      </dgm:t>
    </dgm:pt>
    <dgm:pt modelId="{D133E08F-B181-4E57-BBFF-F602D7BA6D43}">
      <dgm:prSet phldrT="[文字]" custT="1"/>
      <dgm:spPr/>
      <dgm:t>
        <a:bodyPr/>
        <a:lstStyle/>
        <a:p>
          <a:r>
            <a:rPr lang="zh-TW" altLang="en-US" sz="3200" dirty="0"/>
            <a:t>檢視本校評量規準</a:t>
          </a:r>
          <a:r>
            <a:rPr lang="en-US" altLang="zh-TW" sz="3200" dirty="0"/>
            <a:t>(</a:t>
          </a:r>
          <a:r>
            <a:rPr lang="zh-TW" altLang="en-US" sz="3200" dirty="0"/>
            <a:t>修正、原因</a:t>
          </a:r>
          <a:r>
            <a:rPr lang="en-US" altLang="zh-TW" sz="3200" dirty="0"/>
            <a:t>)</a:t>
          </a:r>
          <a:endParaRPr lang="zh-TW" altLang="en-US" sz="3200" dirty="0"/>
        </a:p>
      </dgm:t>
    </dgm:pt>
    <dgm:pt modelId="{EE636721-EAAC-4519-94E1-404A8C6C2570}" type="parTrans" cxnId="{DE58E5FA-CD58-4BC3-A6F1-1B1EF6D6113E}">
      <dgm:prSet/>
      <dgm:spPr/>
      <dgm:t>
        <a:bodyPr/>
        <a:lstStyle/>
        <a:p>
          <a:endParaRPr lang="zh-TW" altLang="en-US" sz="3200"/>
        </a:p>
      </dgm:t>
    </dgm:pt>
    <dgm:pt modelId="{B08F9784-E7BF-4DF5-A9CE-31E78FA07A34}" type="sibTrans" cxnId="{DE58E5FA-CD58-4BC3-A6F1-1B1EF6D6113E}">
      <dgm:prSet/>
      <dgm:spPr/>
      <dgm:t>
        <a:bodyPr/>
        <a:lstStyle/>
        <a:p>
          <a:endParaRPr lang="zh-TW" altLang="en-US" sz="3200"/>
        </a:p>
      </dgm:t>
    </dgm:pt>
    <dgm:pt modelId="{7C44C31F-D08E-4E35-AA76-4ED99D357119}">
      <dgm:prSet custT="1"/>
      <dgm:spPr/>
      <dgm:t>
        <a:bodyPr/>
        <a:lstStyle/>
        <a:p>
          <a:r>
            <a:rPr lang="zh-TW" altLang="en-US" sz="3200" dirty="0"/>
            <a:t>教授修正回饋</a:t>
          </a:r>
        </a:p>
      </dgm:t>
    </dgm:pt>
    <dgm:pt modelId="{F29086B6-F88C-4B50-BB8D-0507D635FADB}" type="parTrans" cxnId="{85EF98F6-8ABD-4E7B-B936-D2C7879591B2}">
      <dgm:prSet/>
      <dgm:spPr/>
      <dgm:t>
        <a:bodyPr/>
        <a:lstStyle/>
        <a:p>
          <a:endParaRPr lang="zh-TW" altLang="en-US" sz="3200"/>
        </a:p>
      </dgm:t>
    </dgm:pt>
    <dgm:pt modelId="{BFB81A9F-237D-4650-B7FA-0703359DE2F3}" type="sibTrans" cxnId="{85EF98F6-8ABD-4E7B-B936-D2C7879591B2}">
      <dgm:prSet/>
      <dgm:spPr/>
      <dgm:t>
        <a:bodyPr/>
        <a:lstStyle/>
        <a:p>
          <a:endParaRPr lang="zh-TW" altLang="en-US" sz="3200"/>
        </a:p>
      </dgm:t>
    </dgm:pt>
    <dgm:pt modelId="{F3AC53D6-0250-4F91-A33A-0E061FC4FEF8}" type="pres">
      <dgm:prSet presAssocID="{FBC78494-DE92-412E-80C2-29D82095D22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249C5A58-A7E4-4FE9-A83A-01B5B18BF282}" type="pres">
      <dgm:prSet presAssocID="{FBC78494-DE92-412E-80C2-29D82095D225}" presName="Name1" presStyleCnt="0"/>
      <dgm:spPr/>
    </dgm:pt>
    <dgm:pt modelId="{7DD665D7-E862-44D5-AF2E-D26764340CE0}" type="pres">
      <dgm:prSet presAssocID="{FBC78494-DE92-412E-80C2-29D82095D225}" presName="cycle" presStyleCnt="0"/>
      <dgm:spPr/>
    </dgm:pt>
    <dgm:pt modelId="{FBAF65FA-8F68-4C3B-B7C6-FAAD2571C1C1}" type="pres">
      <dgm:prSet presAssocID="{FBC78494-DE92-412E-80C2-29D82095D225}" presName="srcNode" presStyleLbl="node1" presStyleIdx="0" presStyleCnt="4"/>
      <dgm:spPr/>
    </dgm:pt>
    <dgm:pt modelId="{F09B9721-0824-4A25-9EBD-4633703782A6}" type="pres">
      <dgm:prSet presAssocID="{FBC78494-DE92-412E-80C2-29D82095D225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5DC9710F-0FBB-4348-B260-DB7A6BF7DB35}" type="pres">
      <dgm:prSet presAssocID="{FBC78494-DE92-412E-80C2-29D82095D225}" presName="extraNode" presStyleLbl="node1" presStyleIdx="0" presStyleCnt="4"/>
      <dgm:spPr/>
    </dgm:pt>
    <dgm:pt modelId="{B5F057F5-FBD5-412A-837B-577EE1C2A8F0}" type="pres">
      <dgm:prSet presAssocID="{FBC78494-DE92-412E-80C2-29D82095D225}" presName="dstNode" presStyleLbl="node1" presStyleIdx="0" presStyleCnt="4"/>
      <dgm:spPr/>
    </dgm:pt>
    <dgm:pt modelId="{195CB008-22B5-4BDD-96BF-C313546EA2E8}" type="pres">
      <dgm:prSet presAssocID="{F6EBBE93-E9F5-454B-B4F2-41343AC67AC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BE9716-35CC-4727-B64F-ACF4B4C0E1A5}" type="pres">
      <dgm:prSet presAssocID="{F6EBBE93-E9F5-454B-B4F2-41343AC67AC6}" presName="accent_1" presStyleCnt="0"/>
      <dgm:spPr/>
    </dgm:pt>
    <dgm:pt modelId="{2D7A1BAC-BC81-4B08-AB26-27FD006003E6}" type="pres">
      <dgm:prSet presAssocID="{F6EBBE93-E9F5-454B-B4F2-41343AC67AC6}" presName="accentRepeatNode" presStyleLbl="solidFgAcc1" presStyleIdx="0" presStyleCnt="4"/>
      <dgm:spPr/>
    </dgm:pt>
    <dgm:pt modelId="{B9B50C07-B9F3-43B0-943D-EA9C53988FBB}" type="pres">
      <dgm:prSet presAssocID="{4D72ECF6-BC39-4288-AC5B-F3961BDF2CE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D795C5-C37A-4FE3-993D-F4058F79746B}" type="pres">
      <dgm:prSet presAssocID="{4D72ECF6-BC39-4288-AC5B-F3961BDF2CE4}" presName="accent_2" presStyleCnt="0"/>
      <dgm:spPr/>
    </dgm:pt>
    <dgm:pt modelId="{E19CB869-56E4-49E5-B0A8-F535BC7B8DF5}" type="pres">
      <dgm:prSet presAssocID="{4D72ECF6-BC39-4288-AC5B-F3961BDF2CE4}" presName="accentRepeatNode" presStyleLbl="solidFgAcc1" presStyleIdx="1" presStyleCnt="4"/>
      <dgm:spPr/>
    </dgm:pt>
    <dgm:pt modelId="{CDAA7D72-260F-40D0-A243-E0581BD95969}" type="pres">
      <dgm:prSet presAssocID="{D133E08F-B181-4E57-BBFF-F602D7BA6D4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765845-3819-4A45-859A-57C616ED617C}" type="pres">
      <dgm:prSet presAssocID="{D133E08F-B181-4E57-BBFF-F602D7BA6D43}" presName="accent_3" presStyleCnt="0"/>
      <dgm:spPr/>
    </dgm:pt>
    <dgm:pt modelId="{E6F97883-4DDD-4F61-B4CE-08B358ED3199}" type="pres">
      <dgm:prSet presAssocID="{D133E08F-B181-4E57-BBFF-F602D7BA6D43}" presName="accentRepeatNode" presStyleLbl="solidFgAcc1" presStyleIdx="2" presStyleCnt="4"/>
      <dgm:spPr/>
    </dgm:pt>
    <dgm:pt modelId="{8A9301D4-09CA-49B4-913D-92502C663E37}" type="pres">
      <dgm:prSet presAssocID="{7C44C31F-D08E-4E35-AA76-4ED99D35711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1669B6-B777-4248-AA49-1C9FFC12A9DF}" type="pres">
      <dgm:prSet presAssocID="{7C44C31F-D08E-4E35-AA76-4ED99D357119}" presName="accent_4" presStyleCnt="0"/>
      <dgm:spPr/>
    </dgm:pt>
    <dgm:pt modelId="{FA4A7FB5-6EB6-4E67-822D-83B622CA15B7}" type="pres">
      <dgm:prSet presAssocID="{7C44C31F-D08E-4E35-AA76-4ED99D357119}" presName="accentRepeatNode" presStyleLbl="solidFgAcc1" presStyleIdx="3" presStyleCnt="4"/>
      <dgm:spPr/>
    </dgm:pt>
  </dgm:ptLst>
  <dgm:cxnLst>
    <dgm:cxn modelId="{DE58E5FA-CD58-4BC3-A6F1-1B1EF6D6113E}" srcId="{FBC78494-DE92-412E-80C2-29D82095D225}" destId="{D133E08F-B181-4E57-BBFF-F602D7BA6D43}" srcOrd="2" destOrd="0" parTransId="{EE636721-EAAC-4519-94E1-404A8C6C2570}" sibTransId="{B08F9784-E7BF-4DF5-A9CE-31E78FA07A34}"/>
    <dgm:cxn modelId="{04D67D74-98B1-4A6F-B0BB-7D441B2ED6F0}" srcId="{FBC78494-DE92-412E-80C2-29D82095D225}" destId="{4D72ECF6-BC39-4288-AC5B-F3961BDF2CE4}" srcOrd="1" destOrd="0" parTransId="{6688EB74-7EB1-4ED8-B5C1-60F06A943F36}" sibTransId="{0A9026F5-0FAB-4975-B1BC-46623B4C0B4A}"/>
    <dgm:cxn modelId="{BF48B96E-5A65-44CB-A4DE-D29692D902D1}" type="presOf" srcId="{4D72ECF6-BC39-4288-AC5B-F3961BDF2CE4}" destId="{B9B50C07-B9F3-43B0-943D-EA9C53988FBB}" srcOrd="0" destOrd="0" presId="urn:microsoft.com/office/officeart/2008/layout/VerticalCurvedList"/>
    <dgm:cxn modelId="{85EF98F6-8ABD-4E7B-B936-D2C7879591B2}" srcId="{FBC78494-DE92-412E-80C2-29D82095D225}" destId="{7C44C31F-D08E-4E35-AA76-4ED99D357119}" srcOrd="3" destOrd="0" parTransId="{F29086B6-F88C-4B50-BB8D-0507D635FADB}" sibTransId="{BFB81A9F-237D-4650-B7FA-0703359DE2F3}"/>
    <dgm:cxn modelId="{322EA894-F388-4F33-B1CD-FBE64FED679E}" type="presOf" srcId="{F9A4D1A2-FC5E-48C2-A719-58B1B7765F21}" destId="{F09B9721-0824-4A25-9EBD-4633703782A6}" srcOrd="0" destOrd="0" presId="urn:microsoft.com/office/officeart/2008/layout/VerticalCurvedList"/>
    <dgm:cxn modelId="{58FB4377-92AA-4586-A953-C2B5CB7B5670}" type="presOf" srcId="{F6EBBE93-E9F5-454B-B4F2-41343AC67AC6}" destId="{195CB008-22B5-4BDD-96BF-C313546EA2E8}" srcOrd="0" destOrd="0" presId="urn:microsoft.com/office/officeart/2008/layout/VerticalCurvedList"/>
    <dgm:cxn modelId="{76B576B7-566E-4E0E-9F95-C283EA15DFD3}" type="presOf" srcId="{7C44C31F-D08E-4E35-AA76-4ED99D357119}" destId="{8A9301D4-09CA-49B4-913D-92502C663E37}" srcOrd="0" destOrd="0" presId="urn:microsoft.com/office/officeart/2008/layout/VerticalCurvedList"/>
    <dgm:cxn modelId="{A45D3B0B-D853-4532-A088-B1FDE07DEEE3}" type="presOf" srcId="{D133E08F-B181-4E57-BBFF-F602D7BA6D43}" destId="{CDAA7D72-260F-40D0-A243-E0581BD95969}" srcOrd="0" destOrd="0" presId="urn:microsoft.com/office/officeart/2008/layout/VerticalCurvedList"/>
    <dgm:cxn modelId="{F24F15BA-83EC-451A-9861-EC767ABCC330}" srcId="{FBC78494-DE92-412E-80C2-29D82095D225}" destId="{F6EBBE93-E9F5-454B-B4F2-41343AC67AC6}" srcOrd="0" destOrd="0" parTransId="{B9C733ED-1542-406B-B0F3-5DECFB5001AF}" sibTransId="{F9A4D1A2-FC5E-48C2-A719-58B1B7765F21}"/>
    <dgm:cxn modelId="{34397D03-ABEA-4E86-A4ED-F80D231362A4}" type="presOf" srcId="{FBC78494-DE92-412E-80C2-29D82095D225}" destId="{F3AC53D6-0250-4F91-A33A-0E061FC4FEF8}" srcOrd="0" destOrd="0" presId="urn:microsoft.com/office/officeart/2008/layout/VerticalCurvedList"/>
    <dgm:cxn modelId="{00C9192D-A0CD-477B-B35B-0AC5D2F1D3F4}" type="presParOf" srcId="{F3AC53D6-0250-4F91-A33A-0E061FC4FEF8}" destId="{249C5A58-A7E4-4FE9-A83A-01B5B18BF282}" srcOrd="0" destOrd="0" presId="urn:microsoft.com/office/officeart/2008/layout/VerticalCurvedList"/>
    <dgm:cxn modelId="{A0E1674B-A067-4321-8156-BE1B19617F8B}" type="presParOf" srcId="{249C5A58-A7E4-4FE9-A83A-01B5B18BF282}" destId="{7DD665D7-E862-44D5-AF2E-D26764340CE0}" srcOrd="0" destOrd="0" presId="urn:microsoft.com/office/officeart/2008/layout/VerticalCurvedList"/>
    <dgm:cxn modelId="{3E3293D9-55F1-4F7A-80BE-599C28755BC6}" type="presParOf" srcId="{7DD665D7-E862-44D5-AF2E-D26764340CE0}" destId="{FBAF65FA-8F68-4C3B-B7C6-FAAD2571C1C1}" srcOrd="0" destOrd="0" presId="urn:microsoft.com/office/officeart/2008/layout/VerticalCurvedList"/>
    <dgm:cxn modelId="{8272DAE0-5FD9-4BB9-98A3-77E8454DCB98}" type="presParOf" srcId="{7DD665D7-E862-44D5-AF2E-D26764340CE0}" destId="{F09B9721-0824-4A25-9EBD-4633703782A6}" srcOrd="1" destOrd="0" presId="urn:microsoft.com/office/officeart/2008/layout/VerticalCurvedList"/>
    <dgm:cxn modelId="{181DD91F-2C2F-4421-A6C9-95F75ED16508}" type="presParOf" srcId="{7DD665D7-E862-44D5-AF2E-D26764340CE0}" destId="{5DC9710F-0FBB-4348-B260-DB7A6BF7DB35}" srcOrd="2" destOrd="0" presId="urn:microsoft.com/office/officeart/2008/layout/VerticalCurvedList"/>
    <dgm:cxn modelId="{587D477F-313C-4938-A1B8-35FAA48CE69D}" type="presParOf" srcId="{7DD665D7-E862-44D5-AF2E-D26764340CE0}" destId="{B5F057F5-FBD5-412A-837B-577EE1C2A8F0}" srcOrd="3" destOrd="0" presId="urn:microsoft.com/office/officeart/2008/layout/VerticalCurvedList"/>
    <dgm:cxn modelId="{8BC84A4D-025E-484C-91B1-07115BC12476}" type="presParOf" srcId="{249C5A58-A7E4-4FE9-A83A-01B5B18BF282}" destId="{195CB008-22B5-4BDD-96BF-C313546EA2E8}" srcOrd="1" destOrd="0" presId="urn:microsoft.com/office/officeart/2008/layout/VerticalCurvedList"/>
    <dgm:cxn modelId="{2722B8A0-CA53-4467-9CA2-274526A54B70}" type="presParOf" srcId="{249C5A58-A7E4-4FE9-A83A-01B5B18BF282}" destId="{F4BE9716-35CC-4727-B64F-ACF4B4C0E1A5}" srcOrd="2" destOrd="0" presId="urn:microsoft.com/office/officeart/2008/layout/VerticalCurvedList"/>
    <dgm:cxn modelId="{534A5D2C-85FC-45C7-AD40-909BE3D2CA64}" type="presParOf" srcId="{F4BE9716-35CC-4727-B64F-ACF4B4C0E1A5}" destId="{2D7A1BAC-BC81-4B08-AB26-27FD006003E6}" srcOrd="0" destOrd="0" presId="urn:microsoft.com/office/officeart/2008/layout/VerticalCurvedList"/>
    <dgm:cxn modelId="{A06FDDEC-18A9-46B7-ADC5-547B449A59F6}" type="presParOf" srcId="{249C5A58-A7E4-4FE9-A83A-01B5B18BF282}" destId="{B9B50C07-B9F3-43B0-943D-EA9C53988FBB}" srcOrd="3" destOrd="0" presId="urn:microsoft.com/office/officeart/2008/layout/VerticalCurvedList"/>
    <dgm:cxn modelId="{27918DDE-88CF-4414-8123-5F48075335E4}" type="presParOf" srcId="{249C5A58-A7E4-4FE9-A83A-01B5B18BF282}" destId="{EFD795C5-C37A-4FE3-993D-F4058F79746B}" srcOrd="4" destOrd="0" presId="urn:microsoft.com/office/officeart/2008/layout/VerticalCurvedList"/>
    <dgm:cxn modelId="{E00AE3DD-AFFF-4BB2-A770-6334B4F4BEAC}" type="presParOf" srcId="{EFD795C5-C37A-4FE3-993D-F4058F79746B}" destId="{E19CB869-56E4-49E5-B0A8-F535BC7B8DF5}" srcOrd="0" destOrd="0" presId="urn:microsoft.com/office/officeart/2008/layout/VerticalCurvedList"/>
    <dgm:cxn modelId="{66C7D707-5BB3-4239-99A4-A968FA604926}" type="presParOf" srcId="{249C5A58-A7E4-4FE9-A83A-01B5B18BF282}" destId="{CDAA7D72-260F-40D0-A243-E0581BD95969}" srcOrd="5" destOrd="0" presId="urn:microsoft.com/office/officeart/2008/layout/VerticalCurvedList"/>
    <dgm:cxn modelId="{5D2F39C7-85F1-48C9-AF13-459C11AE3A9D}" type="presParOf" srcId="{249C5A58-A7E4-4FE9-A83A-01B5B18BF282}" destId="{E7765845-3819-4A45-859A-57C616ED617C}" srcOrd="6" destOrd="0" presId="urn:microsoft.com/office/officeart/2008/layout/VerticalCurvedList"/>
    <dgm:cxn modelId="{62A8BF3F-D1A2-4D17-93B5-30B5803166B9}" type="presParOf" srcId="{E7765845-3819-4A45-859A-57C616ED617C}" destId="{E6F97883-4DDD-4F61-B4CE-08B358ED3199}" srcOrd="0" destOrd="0" presId="urn:microsoft.com/office/officeart/2008/layout/VerticalCurvedList"/>
    <dgm:cxn modelId="{C5D97ED3-D794-4D98-B1B6-A36A6FC59B2E}" type="presParOf" srcId="{249C5A58-A7E4-4FE9-A83A-01B5B18BF282}" destId="{8A9301D4-09CA-49B4-913D-92502C663E37}" srcOrd="7" destOrd="0" presId="urn:microsoft.com/office/officeart/2008/layout/VerticalCurvedList"/>
    <dgm:cxn modelId="{21CFC32A-B111-4F59-A13F-63888811C935}" type="presParOf" srcId="{249C5A58-A7E4-4FE9-A83A-01B5B18BF282}" destId="{D71669B6-B777-4248-AA49-1C9FFC12A9DF}" srcOrd="8" destOrd="0" presId="urn:microsoft.com/office/officeart/2008/layout/VerticalCurvedList"/>
    <dgm:cxn modelId="{9278A09B-26E0-42FE-A59B-35BE1ABFB1F1}" type="presParOf" srcId="{D71669B6-B777-4248-AA49-1C9FFC12A9DF}" destId="{FA4A7FB5-6EB6-4E67-822D-83B622CA15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B9721-0824-4A25-9EBD-4633703782A6}">
      <dsp:nvSpPr>
        <dsp:cNvPr id="0" name=""/>
        <dsp:cNvSpPr/>
      </dsp:nvSpPr>
      <dsp:spPr>
        <a:xfrm>
          <a:off x="-3571728" y="-548944"/>
          <a:ext cx="4258032" cy="4258032"/>
        </a:xfrm>
        <a:prstGeom prst="blockArc">
          <a:avLst>
            <a:gd name="adj1" fmla="val 18900000"/>
            <a:gd name="adj2" fmla="val 2700000"/>
            <a:gd name="adj3" fmla="val 507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CB008-22B5-4BDD-96BF-C313546EA2E8}">
      <dsp:nvSpPr>
        <dsp:cNvPr id="0" name=""/>
        <dsp:cNvSpPr/>
      </dsp:nvSpPr>
      <dsp:spPr>
        <a:xfrm>
          <a:off x="359795" y="242951"/>
          <a:ext cx="8458621" cy="486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588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介紹工作坊重點</a:t>
          </a:r>
        </a:p>
      </dsp:txBody>
      <dsp:txXfrm>
        <a:off x="359795" y="242951"/>
        <a:ext cx="8458621" cy="486156"/>
      </dsp:txXfrm>
    </dsp:sp>
    <dsp:sp modelId="{2D7A1BAC-BC81-4B08-AB26-27FD006003E6}">
      <dsp:nvSpPr>
        <dsp:cNvPr id="0" name=""/>
        <dsp:cNvSpPr/>
      </dsp:nvSpPr>
      <dsp:spPr>
        <a:xfrm>
          <a:off x="55947" y="182182"/>
          <a:ext cx="607695" cy="607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50C07-B9F3-43B0-943D-EA9C53988FBB}">
      <dsp:nvSpPr>
        <dsp:cNvPr id="0" name=""/>
        <dsp:cNvSpPr/>
      </dsp:nvSpPr>
      <dsp:spPr>
        <a:xfrm>
          <a:off x="638519" y="972312"/>
          <a:ext cx="8179897" cy="486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588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互評分享他校評量規準 </a:t>
          </a:r>
          <a:r>
            <a:rPr lang="en-US" altLang="zh-TW" sz="3200" kern="1200" dirty="0"/>
            <a:t>(</a:t>
          </a:r>
          <a:r>
            <a:rPr lang="zh-TW" altLang="en-US" sz="3200" kern="1200" dirty="0"/>
            <a:t>修正、優點、建議</a:t>
          </a:r>
          <a:r>
            <a:rPr lang="en-US" altLang="zh-TW" sz="3200" kern="1200" dirty="0"/>
            <a:t>)</a:t>
          </a:r>
          <a:endParaRPr lang="zh-TW" altLang="en-US" sz="3200" kern="1200" dirty="0"/>
        </a:p>
      </dsp:txBody>
      <dsp:txXfrm>
        <a:off x="638519" y="972312"/>
        <a:ext cx="8179897" cy="486156"/>
      </dsp:txXfrm>
    </dsp:sp>
    <dsp:sp modelId="{E19CB869-56E4-49E5-B0A8-F535BC7B8DF5}">
      <dsp:nvSpPr>
        <dsp:cNvPr id="0" name=""/>
        <dsp:cNvSpPr/>
      </dsp:nvSpPr>
      <dsp:spPr>
        <a:xfrm>
          <a:off x="334671" y="911543"/>
          <a:ext cx="607695" cy="607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A7D72-260F-40D0-A243-E0581BD95969}">
      <dsp:nvSpPr>
        <dsp:cNvPr id="0" name=""/>
        <dsp:cNvSpPr/>
      </dsp:nvSpPr>
      <dsp:spPr>
        <a:xfrm>
          <a:off x="638519" y="1701673"/>
          <a:ext cx="8179897" cy="486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588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檢視本校評量規準</a:t>
          </a:r>
          <a:r>
            <a:rPr lang="en-US" altLang="zh-TW" sz="3200" kern="1200" dirty="0"/>
            <a:t>(</a:t>
          </a:r>
          <a:r>
            <a:rPr lang="zh-TW" altLang="en-US" sz="3200" kern="1200" dirty="0"/>
            <a:t>修正、原因</a:t>
          </a:r>
          <a:r>
            <a:rPr lang="en-US" altLang="zh-TW" sz="3200" kern="1200" dirty="0"/>
            <a:t>)</a:t>
          </a:r>
          <a:endParaRPr lang="zh-TW" altLang="en-US" sz="3200" kern="1200" dirty="0"/>
        </a:p>
      </dsp:txBody>
      <dsp:txXfrm>
        <a:off x="638519" y="1701673"/>
        <a:ext cx="8179897" cy="486156"/>
      </dsp:txXfrm>
    </dsp:sp>
    <dsp:sp modelId="{E6F97883-4DDD-4F61-B4CE-08B358ED3199}">
      <dsp:nvSpPr>
        <dsp:cNvPr id="0" name=""/>
        <dsp:cNvSpPr/>
      </dsp:nvSpPr>
      <dsp:spPr>
        <a:xfrm>
          <a:off x="334671" y="1640904"/>
          <a:ext cx="607695" cy="607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301D4-09CA-49B4-913D-92502C663E37}">
      <dsp:nvSpPr>
        <dsp:cNvPr id="0" name=""/>
        <dsp:cNvSpPr/>
      </dsp:nvSpPr>
      <dsp:spPr>
        <a:xfrm>
          <a:off x="359795" y="2431034"/>
          <a:ext cx="8458621" cy="486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588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教授修正回饋</a:t>
          </a:r>
        </a:p>
      </dsp:txBody>
      <dsp:txXfrm>
        <a:off x="359795" y="2431034"/>
        <a:ext cx="8458621" cy="486156"/>
      </dsp:txXfrm>
    </dsp:sp>
    <dsp:sp modelId="{FA4A7FB5-6EB6-4E67-822D-83B622CA15B7}">
      <dsp:nvSpPr>
        <dsp:cNvPr id="0" name=""/>
        <dsp:cNvSpPr/>
      </dsp:nvSpPr>
      <dsp:spPr>
        <a:xfrm>
          <a:off x="55947" y="2370265"/>
          <a:ext cx="607695" cy="607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4C9C-9ECA-4A58-9A4D-DCD3EB99FCBA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66F08-568E-4704-ABA7-69F3CE6E4D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7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6157F-B462-4ECA-A853-4F12A91D154C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7C28B-DCD4-466E-A3CB-70773F8591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79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346258-9F87-4575-8252-C12A200028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9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0EEF5-BA44-45A9-B236-0E7BC408A36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CE183-8BEB-42D5-8A2E-882FC0DDF8A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12A7-4E87-467E-B5ED-9DCEC6A1017B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D91E5-1DFA-4B58-AA3C-C84D70FB1BC5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80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1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 36"/>
          <p:cNvSpPr/>
          <p:nvPr userDrawn="1"/>
        </p:nvSpPr>
        <p:spPr>
          <a:xfrm>
            <a:off x="-1091382" y="-2474270"/>
            <a:ext cx="6574322" cy="6574322"/>
          </a:xfrm>
          <a:custGeom>
            <a:avLst/>
            <a:gdLst>
              <a:gd name="connsiteX0" fmla="*/ 3215149 w 6574322"/>
              <a:gd name="connsiteY0" fmla="*/ 1179871 h 6574322"/>
              <a:gd name="connsiteX1" fmla="*/ 1179871 w 6574322"/>
              <a:gd name="connsiteY1" fmla="*/ 3215149 h 6574322"/>
              <a:gd name="connsiteX2" fmla="*/ 3215149 w 6574322"/>
              <a:gd name="connsiteY2" fmla="*/ 5250427 h 6574322"/>
              <a:gd name="connsiteX3" fmla="*/ 5250427 w 6574322"/>
              <a:gd name="connsiteY3" fmla="*/ 3215149 h 6574322"/>
              <a:gd name="connsiteX4" fmla="*/ 3215149 w 6574322"/>
              <a:gd name="connsiteY4" fmla="*/ 1179871 h 6574322"/>
              <a:gd name="connsiteX5" fmla="*/ 3287161 w 6574322"/>
              <a:gd name="connsiteY5" fmla="*/ 0 h 6574322"/>
              <a:gd name="connsiteX6" fmla="*/ 6574322 w 6574322"/>
              <a:gd name="connsiteY6" fmla="*/ 3287161 h 6574322"/>
              <a:gd name="connsiteX7" fmla="*/ 3287161 w 6574322"/>
              <a:gd name="connsiteY7" fmla="*/ 6574322 h 6574322"/>
              <a:gd name="connsiteX8" fmla="*/ 0 w 6574322"/>
              <a:gd name="connsiteY8" fmla="*/ 3287161 h 6574322"/>
              <a:gd name="connsiteX9" fmla="*/ 3287161 w 6574322"/>
              <a:gd name="connsiteY9" fmla="*/ 0 h 657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4322" h="6574322">
                <a:moveTo>
                  <a:pt x="3215149" y="1179871"/>
                </a:moveTo>
                <a:cubicBezTo>
                  <a:pt x="2091096" y="1179871"/>
                  <a:pt x="1179871" y="2091096"/>
                  <a:pt x="1179871" y="3215149"/>
                </a:cubicBezTo>
                <a:cubicBezTo>
                  <a:pt x="1179871" y="4339202"/>
                  <a:pt x="2091096" y="5250427"/>
                  <a:pt x="3215149" y="5250427"/>
                </a:cubicBezTo>
                <a:cubicBezTo>
                  <a:pt x="4339202" y="5250427"/>
                  <a:pt x="5250427" y="4339202"/>
                  <a:pt x="5250427" y="3215149"/>
                </a:cubicBezTo>
                <a:cubicBezTo>
                  <a:pt x="5250427" y="2091096"/>
                  <a:pt x="4339202" y="1179871"/>
                  <a:pt x="3215149" y="1179871"/>
                </a:cubicBezTo>
                <a:close/>
                <a:moveTo>
                  <a:pt x="3287161" y="0"/>
                </a:moveTo>
                <a:cubicBezTo>
                  <a:pt x="5102610" y="0"/>
                  <a:pt x="6574322" y="1471712"/>
                  <a:pt x="6574322" y="3287161"/>
                </a:cubicBezTo>
                <a:cubicBezTo>
                  <a:pt x="6574322" y="5102610"/>
                  <a:pt x="5102610" y="6574322"/>
                  <a:pt x="3287161" y="6574322"/>
                </a:cubicBezTo>
                <a:cubicBezTo>
                  <a:pt x="1471712" y="6574322"/>
                  <a:pt x="0" y="5102610"/>
                  <a:pt x="0" y="3287161"/>
                </a:cubicBezTo>
                <a:cubicBezTo>
                  <a:pt x="0" y="1471712"/>
                  <a:pt x="1471712" y="0"/>
                  <a:pt x="3287161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任意多边形 42"/>
          <p:cNvSpPr/>
          <p:nvPr userDrawn="1"/>
        </p:nvSpPr>
        <p:spPr>
          <a:xfrm>
            <a:off x="8901110" y="-4763"/>
            <a:ext cx="2495552" cy="2495552"/>
          </a:xfrm>
          <a:custGeom>
            <a:avLst/>
            <a:gdLst>
              <a:gd name="connsiteX0" fmla="*/ 1247776 w 2495552"/>
              <a:gd name="connsiteY0" fmla="*/ 352426 h 2495552"/>
              <a:gd name="connsiteX1" fmla="*/ 352426 w 2495552"/>
              <a:gd name="connsiteY1" fmla="*/ 1247776 h 2495552"/>
              <a:gd name="connsiteX2" fmla="*/ 1247776 w 2495552"/>
              <a:gd name="connsiteY2" fmla="*/ 2143126 h 2495552"/>
              <a:gd name="connsiteX3" fmla="*/ 2143126 w 2495552"/>
              <a:gd name="connsiteY3" fmla="*/ 1247776 h 2495552"/>
              <a:gd name="connsiteX4" fmla="*/ 1247776 w 2495552"/>
              <a:gd name="connsiteY4" fmla="*/ 352426 h 2495552"/>
              <a:gd name="connsiteX5" fmla="*/ 1247776 w 2495552"/>
              <a:gd name="connsiteY5" fmla="*/ 0 h 2495552"/>
              <a:gd name="connsiteX6" fmla="*/ 2495552 w 2495552"/>
              <a:gd name="connsiteY6" fmla="*/ 1247776 h 2495552"/>
              <a:gd name="connsiteX7" fmla="*/ 1247776 w 2495552"/>
              <a:gd name="connsiteY7" fmla="*/ 2495552 h 2495552"/>
              <a:gd name="connsiteX8" fmla="*/ 0 w 2495552"/>
              <a:gd name="connsiteY8" fmla="*/ 1247776 h 2495552"/>
              <a:gd name="connsiteX9" fmla="*/ 1247776 w 2495552"/>
              <a:gd name="connsiteY9" fmla="*/ 0 h 249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5552" h="2495552">
                <a:moveTo>
                  <a:pt x="1247776" y="352426"/>
                </a:moveTo>
                <a:cubicBezTo>
                  <a:pt x="753288" y="352426"/>
                  <a:pt x="352426" y="753288"/>
                  <a:pt x="352426" y="1247776"/>
                </a:cubicBezTo>
                <a:cubicBezTo>
                  <a:pt x="352426" y="1742264"/>
                  <a:pt x="753288" y="2143126"/>
                  <a:pt x="1247776" y="2143126"/>
                </a:cubicBezTo>
                <a:cubicBezTo>
                  <a:pt x="1742264" y="2143126"/>
                  <a:pt x="2143126" y="1742264"/>
                  <a:pt x="2143126" y="1247776"/>
                </a:cubicBezTo>
                <a:cubicBezTo>
                  <a:pt x="2143126" y="753288"/>
                  <a:pt x="1742264" y="352426"/>
                  <a:pt x="1247776" y="352426"/>
                </a:cubicBezTo>
                <a:close/>
                <a:moveTo>
                  <a:pt x="1247776" y="0"/>
                </a:moveTo>
                <a:cubicBezTo>
                  <a:pt x="1936904" y="0"/>
                  <a:pt x="2495552" y="558648"/>
                  <a:pt x="2495552" y="1247776"/>
                </a:cubicBezTo>
                <a:cubicBezTo>
                  <a:pt x="2495552" y="1936904"/>
                  <a:pt x="1936904" y="2495552"/>
                  <a:pt x="1247776" y="2495552"/>
                </a:cubicBezTo>
                <a:cubicBezTo>
                  <a:pt x="558648" y="2495552"/>
                  <a:pt x="0" y="1936904"/>
                  <a:pt x="0" y="1247776"/>
                </a:cubicBezTo>
                <a:cubicBezTo>
                  <a:pt x="0" y="558648"/>
                  <a:pt x="558648" y="0"/>
                  <a:pt x="1247776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任意多边形 45"/>
          <p:cNvSpPr/>
          <p:nvPr userDrawn="1"/>
        </p:nvSpPr>
        <p:spPr>
          <a:xfrm>
            <a:off x="10702290" y="-1470660"/>
            <a:ext cx="3103246" cy="3103246"/>
          </a:xfrm>
          <a:custGeom>
            <a:avLst/>
            <a:gdLst>
              <a:gd name="connsiteX0" fmla="*/ 1551623 w 3103246"/>
              <a:gd name="connsiteY0" fmla="*/ 461010 h 3103246"/>
              <a:gd name="connsiteX1" fmla="*/ 461010 w 3103246"/>
              <a:gd name="connsiteY1" fmla="*/ 1551623 h 3103246"/>
              <a:gd name="connsiteX2" fmla="*/ 1551623 w 3103246"/>
              <a:gd name="connsiteY2" fmla="*/ 2642236 h 3103246"/>
              <a:gd name="connsiteX3" fmla="*/ 2642236 w 3103246"/>
              <a:gd name="connsiteY3" fmla="*/ 1551623 h 3103246"/>
              <a:gd name="connsiteX4" fmla="*/ 1551623 w 3103246"/>
              <a:gd name="connsiteY4" fmla="*/ 461010 h 3103246"/>
              <a:gd name="connsiteX5" fmla="*/ 1551623 w 3103246"/>
              <a:gd name="connsiteY5" fmla="*/ 0 h 3103246"/>
              <a:gd name="connsiteX6" fmla="*/ 3103246 w 3103246"/>
              <a:gd name="connsiteY6" fmla="*/ 1551623 h 3103246"/>
              <a:gd name="connsiteX7" fmla="*/ 1551623 w 3103246"/>
              <a:gd name="connsiteY7" fmla="*/ 3103246 h 3103246"/>
              <a:gd name="connsiteX8" fmla="*/ 0 w 3103246"/>
              <a:gd name="connsiteY8" fmla="*/ 1551623 h 3103246"/>
              <a:gd name="connsiteX9" fmla="*/ 1551623 w 3103246"/>
              <a:gd name="connsiteY9" fmla="*/ 0 h 310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3246" h="3103246">
                <a:moveTo>
                  <a:pt x="1551623" y="461010"/>
                </a:moveTo>
                <a:cubicBezTo>
                  <a:pt x="949294" y="461010"/>
                  <a:pt x="461010" y="949294"/>
                  <a:pt x="461010" y="1551623"/>
                </a:cubicBezTo>
                <a:cubicBezTo>
                  <a:pt x="461010" y="2153952"/>
                  <a:pt x="949294" y="2642236"/>
                  <a:pt x="1551623" y="2642236"/>
                </a:cubicBezTo>
                <a:cubicBezTo>
                  <a:pt x="2153952" y="2642236"/>
                  <a:pt x="2642236" y="2153952"/>
                  <a:pt x="2642236" y="1551623"/>
                </a:cubicBezTo>
                <a:cubicBezTo>
                  <a:pt x="2642236" y="949294"/>
                  <a:pt x="2153952" y="461010"/>
                  <a:pt x="1551623" y="461010"/>
                </a:cubicBezTo>
                <a:close/>
                <a:moveTo>
                  <a:pt x="1551623" y="0"/>
                </a:moveTo>
                <a:cubicBezTo>
                  <a:pt x="2408561" y="0"/>
                  <a:pt x="3103246" y="694685"/>
                  <a:pt x="3103246" y="1551623"/>
                </a:cubicBezTo>
                <a:cubicBezTo>
                  <a:pt x="3103246" y="2408561"/>
                  <a:pt x="2408561" y="3103246"/>
                  <a:pt x="1551623" y="3103246"/>
                </a:cubicBezTo>
                <a:cubicBezTo>
                  <a:pt x="694685" y="3103246"/>
                  <a:pt x="0" y="2408561"/>
                  <a:pt x="0" y="1551623"/>
                </a:cubicBezTo>
                <a:cubicBezTo>
                  <a:pt x="0" y="694685"/>
                  <a:pt x="694685" y="0"/>
                  <a:pt x="1551623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AutoShape 3"/>
          <p:cNvSpPr>
            <a:spLocks noChangeAspect="1" noChangeArrowheads="1" noTextEdit="1"/>
          </p:cNvSpPr>
          <p:nvPr userDrawn="1"/>
        </p:nvSpPr>
        <p:spPr bwMode="auto">
          <a:xfrm>
            <a:off x="7821614" y="-1993106"/>
            <a:ext cx="6635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5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0EEF5-BA44-45A9-B236-0E7BC408A36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CE183-8BEB-42D5-8A2E-882FC0DDF8A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144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7BC2F-23B4-4538-939A-D231F8891AD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CE183-8BEB-42D5-8A2E-882FC0DDF8A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82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5CF7F5-BBD8-4D7E-8658-D693E3A030B7}" type="slidenum">
              <a:rPr kumimoji="1"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874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EE1C5-0017-46D9-86DF-AA9072ECE987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01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0B64FE-8BA8-45EF-81BA-04B2C2618F15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3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ECBC09-D1DD-45F9-A9C0-4712A93B9089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7BC2F-23B4-4538-939A-D231F8891AD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CE183-8BEB-42D5-8A2E-882FC0DDF8A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20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D6FB45-F65B-4DCD-B083-6898197FB878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71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AEDADD-0EE4-46AC-BA43-77001B05713A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13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7950CB-6D9A-417B-95AF-6E5B304A7720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012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12A7-4E87-467E-B5ED-9DCEC6A1017B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20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D91E5-1DFA-4B58-AA3C-C84D70FB1BC5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17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 hidden="1"/>
          <p:cNvSpPr/>
          <p:nvPr userDrawn="1"/>
        </p:nvSpPr>
        <p:spPr>
          <a:xfrm>
            <a:off x="-1091382" y="-2474270"/>
            <a:ext cx="6574322" cy="6574322"/>
          </a:xfrm>
          <a:custGeom>
            <a:avLst/>
            <a:gdLst>
              <a:gd name="connsiteX0" fmla="*/ 3215149 w 6574322"/>
              <a:gd name="connsiteY0" fmla="*/ 1179871 h 6574322"/>
              <a:gd name="connsiteX1" fmla="*/ 1179871 w 6574322"/>
              <a:gd name="connsiteY1" fmla="*/ 3215149 h 6574322"/>
              <a:gd name="connsiteX2" fmla="*/ 3215149 w 6574322"/>
              <a:gd name="connsiteY2" fmla="*/ 5250427 h 6574322"/>
              <a:gd name="connsiteX3" fmla="*/ 5250427 w 6574322"/>
              <a:gd name="connsiteY3" fmla="*/ 3215149 h 6574322"/>
              <a:gd name="connsiteX4" fmla="*/ 3215149 w 6574322"/>
              <a:gd name="connsiteY4" fmla="*/ 1179871 h 6574322"/>
              <a:gd name="connsiteX5" fmla="*/ 3287161 w 6574322"/>
              <a:gd name="connsiteY5" fmla="*/ 0 h 6574322"/>
              <a:gd name="connsiteX6" fmla="*/ 6574322 w 6574322"/>
              <a:gd name="connsiteY6" fmla="*/ 3287161 h 6574322"/>
              <a:gd name="connsiteX7" fmla="*/ 3287161 w 6574322"/>
              <a:gd name="connsiteY7" fmla="*/ 6574322 h 6574322"/>
              <a:gd name="connsiteX8" fmla="*/ 0 w 6574322"/>
              <a:gd name="connsiteY8" fmla="*/ 3287161 h 6574322"/>
              <a:gd name="connsiteX9" fmla="*/ 3287161 w 6574322"/>
              <a:gd name="connsiteY9" fmla="*/ 0 h 657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4322" h="6574322">
                <a:moveTo>
                  <a:pt x="3215149" y="1179871"/>
                </a:moveTo>
                <a:cubicBezTo>
                  <a:pt x="2091096" y="1179871"/>
                  <a:pt x="1179871" y="2091096"/>
                  <a:pt x="1179871" y="3215149"/>
                </a:cubicBezTo>
                <a:cubicBezTo>
                  <a:pt x="1179871" y="4339202"/>
                  <a:pt x="2091096" y="5250427"/>
                  <a:pt x="3215149" y="5250427"/>
                </a:cubicBezTo>
                <a:cubicBezTo>
                  <a:pt x="4339202" y="5250427"/>
                  <a:pt x="5250427" y="4339202"/>
                  <a:pt x="5250427" y="3215149"/>
                </a:cubicBezTo>
                <a:cubicBezTo>
                  <a:pt x="5250427" y="2091096"/>
                  <a:pt x="4339202" y="1179871"/>
                  <a:pt x="3215149" y="1179871"/>
                </a:cubicBezTo>
                <a:close/>
                <a:moveTo>
                  <a:pt x="3287161" y="0"/>
                </a:moveTo>
                <a:cubicBezTo>
                  <a:pt x="5102610" y="0"/>
                  <a:pt x="6574322" y="1471712"/>
                  <a:pt x="6574322" y="3287161"/>
                </a:cubicBezTo>
                <a:cubicBezTo>
                  <a:pt x="6574322" y="5102610"/>
                  <a:pt x="5102610" y="6574322"/>
                  <a:pt x="3287161" y="6574322"/>
                </a:cubicBezTo>
                <a:cubicBezTo>
                  <a:pt x="1471712" y="6574322"/>
                  <a:pt x="0" y="5102610"/>
                  <a:pt x="0" y="3287161"/>
                </a:cubicBezTo>
                <a:cubicBezTo>
                  <a:pt x="0" y="1471712"/>
                  <a:pt x="1471712" y="0"/>
                  <a:pt x="3287161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任意多边形 7" hidden="1"/>
          <p:cNvSpPr/>
          <p:nvPr userDrawn="1"/>
        </p:nvSpPr>
        <p:spPr>
          <a:xfrm>
            <a:off x="7871460" y="5397818"/>
            <a:ext cx="2625090" cy="2625090"/>
          </a:xfrm>
          <a:custGeom>
            <a:avLst/>
            <a:gdLst>
              <a:gd name="connsiteX0" fmla="*/ 1247776 w 2495552"/>
              <a:gd name="connsiteY0" fmla="*/ 352426 h 2495552"/>
              <a:gd name="connsiteX1" fmla="*/ 352426 w 2495552"/>
              <a:gd name="connsiteY1" fmla="*/ 1247776 h 2495552"/>
              <a:gd name="connsiteX2" fmla="*/ 1247776 w 2495552"/>
              <a:gd name="connsiteY2" fmla="*/ 2143126 h 2495552"/>
              <a:gd name="connsiteX3" fmla="*/ 2143126 w 2495552"/>
              <a:gd name="connsiteY3" fmla="*/ 1247776 h 2495552"/>
              <a:gd name="connsiteX4" fmla="*/ 1247776 w 2495552"/>
              <a:gd name="connsiteY4" fmla="*/ 352426 h 2495552"/>
              <a:gd name="connsiteX5" fmla="*/ 1247776 w 2495552"/>
              <a:gd name="connsiteY5" fmla="*/ 0 h 2495552"/>
              <a:gd name="connsiteX6" fmla="*/ 2495552 w 2495552"/>
              <a:gd name="connsiteY6" fmla="*/ 1247776 h 2495552"/>
              <a:gd name="connsiteX7" fmla="*/ 1247776 w 2495552"/>
              <a:gd name="connsiteY7" fmla="*/ 2495552 h 2495552"/>
              <a:gd name="connsiteX8" fmla="*/ 0 w 2495552"/>
              <a:gd name="connsiteY8" fmla="*/ 1247776 h 2495552"/>
              <a:gd name="connsiteX9" fmla="*/ 1247776 w 2495552"/>
              <a:gd name="connsiteY9" fmla="*/ 0 h 249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5552" h="2495552">
                <a:moveTo>
                  <a:pt x="1247776" y="352426"/>
                </a:moveTo>
                <a:cubicBezTo>
                  <a:pt x="753288" y="352426"/>
                  <a:pt x="352426" y="753288"/>
                  <a:pt x="352426" y="1247776"/>
                </a:cubicBezTo>
                <a:cubicBezTo>
                  <a:pt x="352426" y="1742264"/>
                  <a:pt x="753288" y="2143126"/>
                  <a:pt x="1247776" y="2143126"/>
                </a:cubicBezTo>
                <a:cubicBezTo>
                  <a:pt x="1742264" y="2143126"/>
                  <a:pt x="2143126" y="1742264"/>
                  <a:pt x="2143126" y="1247776"/>
                </a:cubicBezTo>
                <a:cubicBezTo>
                  <a:pt x="2143126" y="753288"/>
                  <a:pt x="1742264" y="352426"/>
                  <a:pt x="1247776" y="352426"/>
                </a:cubicBezTo>
                <a:close/>
                <a:moveTo>
                  <a:pt x="1247776" y="0"/>
                </a:moveTo>
                <a:cubicBezTo>
                  <a:pt x="1936904" y="0"/>
                  <a:pt x="2495552" y="558648"/>
                  <a:pt x="2495552" y="1247776"/>
                </a:cubicBezTo>
                <a:cubicBezTo>
                  <a:pt x="2495552" y="1936904"/>
                  <a:pt x="1936904" y="2495552"/>
                  <a:pt x="1247776" y="2495552"/>
                </a:cubicBezTo>
                <a:cubicBezTo>
                  <a:pt x="558648" y="2495552"/>
                  <a:pt x="0" y="1936904"/>
                  <a:pt x="0" y="1247776"/>
                </a:cubicBezTo>
                <a:cubicBezTo>
                  <a:pt x="0" y="558648"/>
                  <a:pt x="558648" y="0"/>
                  <a:pt x="1247776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任意多边形 9" hidden="1"/>
          <p:cNvSpPr/>
          <p:nvPr userDrawn="1"/>
        </p:nvSpPr>
        <p:spPr>
          <a:xfrm>
            <a:off x="9795510" y="4369118"/>
            <a:ext cx="2625090" cy="2625090"/>
          </a:xfrm>
          <a:custGeom>
            <a:avLst/>
            <a:gdLst>
              <a:gd name="connsiteX0" fmla="*/ 1247776 w 2495552"/>
              <a:gd name="connsiteY0" fmla="*/ 352426 h 2495552"/>
              <a:gd name="connsiteX1" fmla="*/ 352426 w 2495552"/>
              <a:gd name="connsiteY1" fmla="*/ 1247776 h 2495552"/>
              <a:gd name="connsiteX2" fmla="*/ 1247776 w 2495552"/>
              <a:gd name="connsiteY2" fmla="*/ 2143126 h 2495552"/>
              <a:gd name="connsiteX3" fmla="*/ 2143126 w 2495552"/>
              <a:gd name="connsiteY3" fmla="*/ 1247776 h 2495552"/>
              <a:gd name="connsiteX4" fmla="*/ 1247776 w 2495552"/>
              <a:gd name="connsiteY4" fmla="*/ 352426 h 2495552"/>
              <a:gd name="connsiteX5" fmla="*/ 1247776 w 2495552"/>
              <a:gd name="connsiteY5" fmla="*/ 0 h 2495552"/>
              <a:gd name="connsiteX6" fmla="*/ 2495552 w 2495552"/>
              <a:gd name="connsiteY6" fmla="*/ 1247776 h 2495552"/>
              <a:gd name="connsiteX7" fmla="*/ 1247776 w 2495552"/>
              <a:gd name="connsiteY7" fmla="*/ 2495552 h 2495552"/>
              <a:gd name="connsiteX8" fmla="*/ 0 w 2495552"/>
              <a:gd name="connsiteY8" fmla="*/ 1247776 h 2495552"/>
              <a:gd name="connsiteX9" fmla="*/ 1247776 w 2495552"/>
              <a:gd name="connsiteY9" fmla="*/ 0 h 249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5552" h="2495552">
                <a:moveTo>
                  <a:pt x="1247776" y="352426"/>
                </a:moveTo>
                <a:cubicBezTo>
                  <a:pt x="753288" y="352426"/>
                  <a:pt x="352426" y="753288"/>
                  <a:pt x="352426" y="1247776"/>
                </a:cubicBezTo>
                <a:cubicBezTo>
                  <a:pt x="352426" y="1742264"/>
                  <a:pt x="753288" y="2143126"/>
                  <a:pt x="1247776" y="2143126"/>
                </a:cubicBezTo>
                <a:cubicBezTo>
                  <a:pt x="1742264" y="2143126"/>
                  <a:pt x="2143126" y="1742264"/>
                  <a:pt x="2143126" y="1247776"/>
                </a:cubicBezTo>
                <a:cubicBezTo>
                  <a:pt x="2143126" y="753288"/>
                  <a:pt x="1742264" y="352426"/>
                  <a:pt x="1247776" y="352426"/>
                </a:cubicBezTo>
                <a:close/>
                <a:moveTo>
                  <a:pt x="1247776" y="0"/>
                </a:moveTo>
                <a:cubicBezTo>
                  <a:pt x="1936904" y="0"/>
                  <a:pt x="2495552" y="558648"/>
                  <a:pt x="2495552" y="1247776"/>
                </a:cubicBezTo>
                <a:cubicBezTo>
                  <a:pt x="2495552" y="1936904"/>
                  <a:pt x="1936904" y="2495552"/>
                  <a:pt x="1247776" y="2495552"/>
                </a:cubicBezTo>
                <a:cubicBezTo>
                  <a:pt x="558648" y="2495552"/>
                  <a:pt x="0" y="1936904"/>
                  <a:pt x="0" y="1247776"/>
                </a:cubicBezTo>
                <a:cubicBezTo>
                  <a:pt x="0" y="558648"/>
                  <a:pt x="558648" y="0"/>
                  <a:pt x="1247776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4549" y="635682"/>
            <a:ext cx="663750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25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533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 36"/>
          <p:cNvSpPr/>
          <p:nvPr userDrawn="1"/>
        </p:nvSpPr>
        <p:spPr>
          <a:xfrm>
            <a:off x="-1091382" y="-2474270"/>
            <a:ext cx="6574322" cy="6574322"/>
          </a:xfrm>
          <a:custGeom>
            <a:avLst/>
            <a:gdLst>
              <a:gd name="connsiteX0" fmla="*/ 3215149 w 6574322"/>
              <a:gd name="connsiteY0" fmla="*/ 1179871 h 6574322"/>
              <a:gd name="connsiteX1" fmla="*/ 1179871 w 6574322"/>
              <a:gd name="connsiteY1" fmla="*/ 3215149 h 6574322"/>
              <a:gd name="connsiteX2" fmla="*/ 3215149 w 6574322"/>
              <a:gd name="connsiteY2" fmla="*/ 5250427 h 6574322"/>
              <a:gd name="connsiteX3" fmla="*/ 5250427 w 6574322"/>
              <a:gd name="connsiteY3" fmla="*/ 3215149 h 6574322"/>
              <a:gd name="connsiteX4" fmla="*/ 3215149 w 6574322"/>
              <a:gd name="connsiteY4" fmla="*/ 1179871 h 6574322"/>
              <a:gd name="connsiteX5" fmla="*/ 3287161 w 6574322"/>
              <a:gd name="connsiteY5" fmla="*/ 0 h 6574322"/>
              <a:gd name="connsiteX6" fmla="*/ 6574322 w 6574322"/>
              <a:gd name="connsiteY6" fmla="*/ 3287161 h 6574322"/>
              <a:gd name="connsiteX7" fmla="*/ 3287161 w 6574322"/>
              <a:gd name="connsiteY7" fmla="*/ 6574322 h 6574322"/>
              <a:gd name="connsiteX8" fmla="*/ 0 w 6574322"/>
              <a:gd name="connsiteY8" fmla="*/ 3287161 h 6574322"/>
              <a:gd name="connsiteX9" fmla="*/ 3287161 w 6574322"/>
              <a:gd name="connsiteY9" fmla="*/ 0 h 657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4322" h="6574322">
                <a:moveTo>
                  <a:pt x="3215149" y="1179871"/>
                </a:moveTo>
                <a:cubicBezTo>
                  <a:pt x="2091096" y="1179871"/>
                  <a:pt x="1179871" y="2091096"/>
                  <a:pt x="1179871" y="3215149"/>
                </a:cubicBezTo>
                <a:cubicBezTo>
                  <a:pt x="1179871" y="4339202"/>
                  <a:pt x="2091096" y="5250427"/>
                  <a:pt x="3215149" y="5250427"/>
                </a:cubicBezTo>
                <a:cubicBezTo>
                  <a:pt x="4339202" y="5250427"/>
                  <a:pt x="5250427" y="4339202"/>
                  <a:pt x="5250427" y="3215149"/>
                </a:cubicBezTo>
                <a:cubicBezTo>
                  <a:pt x="5250427" y="2091096"/>
                  <a:pt x="4339202" y="1179871"/>
                  <a:pt x="3215149" y="1179871"/>
                </a:cubicBezTo>
                <a:close/>
                <a:moveTo>
                  <a:pt x="3287161" y="0"/>
                </a:moveTo>
                <a:cubicBezTo>
                  <a:pt x="5102610" y="0"/>
                  <a:pt x="6574322" y="1471712"/>
                  <a:pt x="6574322" y="3287161"/>
                </a:cubicBezTo>
                <a:cubicBezTo>
                  <a:pt x="6574322" y="5102610"/>
                  <a:pt x="5102610" y="6574322"/>
                  <a:pt x="3287161" y="6574322"/>
                </a:cubicBezTo>
                <a:cubicBezTo>
                  <a:pt x="1471712" y="6574322"/>
                  <a:pt x="0" y="5102610"/>
                  <a:pt x="0" y="3287161"/>
                </a:cubicBezTo>
                <a:cubicBezTo>
                  <a:pt x="0" y="1471712"/>
                  <a:pt x="1471712" y="0"/>
                  <a:pt x="3287161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任意多边形 42"/>
          <p:cNvSpPr/>
          <p:nvPr userDrawn="1"/>
        </p:nvSpPr>
        <p:spPr>
          <a:xfrm>
            <a:off x="8901110" y="-4763"/>
            <a:ext cx="2495552" cy="2495552"/>
          </a:xfrm>
          <a:custGeom>
            <a:avLst/>
            <a:gdLst>
              <a:gd name="connsiteX0" fmla="*/ 1247776 w 2495552"/>
              <a:gd name="connsiteY0" fmla="*/ 352426 h 2495552"/>
              <a:gd name="connsiteX1" fmla="*/ 352426 w 2495552"/>
              <a:gd name="connsiteY1" fmla="*/ 1247776 h 2495552"/>
              <a:gd name="connsiteX2" fmla="*/ 1247776 w 2495552"/>
              <a:gd name="connsiteY2" fmla="*/ 2143126 h 2495552"/>
              <a:gd name="connsiteX3" fmla="*/ 2143126 w 2495552"/>
              <a:gd name="connsiteY3" fmla="*/ 1247776 h 2495552"/>
              <a:gd name="connsiteX4" fmla="*/ 1247776 w 2495552"/>
              <a:gd name="connsiteY4" fmla="*/ 352426 h 2495552"/>
              <a:gd name="connsiteX5" fmla="*/ 1247776 w 2495552"/>
              <a:gd name="connsiteY5" fmla="*/ 0 h 2495552"/>
              <a:gd name="connsiteX6" fmla="*/ 2495552 w 2495552"/>
              <a:gd name="connsiteY6" fmla="*/ 1247776 h 2495552"/>
              <a:gd name="connsiteX7" fmla="*/ 1247776 w 2495552"/>
              <a:gd name="connsiteY7" fmla="*/ 2495552 h 2495552"/>
              <a:gd name="connsiteX8" fmla="*/ 0 w 2495552"/>
              <a:gd name="connsiteY8" fmla="*/ 1247776 h 2495552"/>
              <a:gd name="connsiteX9" fmla="*/ 1247776 w 2495552"/>
              <a:gd name="connsiteY9" fmla="*/ 0 h 249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5552" h="2495552">
                <a:moveTo>
                  <a:pt x="1247776" y="352426"/>
                </a:moveTo>
                <a:cubicBezTo>
                  <a:pt x="753288" y="352426"/>
                  <a:pt x="352426" y="753288"/>
                  <a:pt x="352426" y="1247776"/>
                </a:cubicBezTo>
                <a:cubicBezTo>
                  <a:pt x="352426" y="1742264"/>
                  <a:pt x="753288" y="2143126"/>
                  <a:pt x="1247776" y="2143126"/>
                </a:cubicBezTo>
                <a:cubicBezTo>
                  <a:pt x="1742264" y="2143126"/>
                  <a:pt x="2143126" y="1742264"/>
                  <a:pt x="2143126" y="1247776"/>
                </a:cubicBezTo>
                <a:cubicBezTo>
                  <a:pt x="2143126" y="753288"/>
                  <a:pt x="1742264" y="352426"/>
                  <a:pt x="1247776" y="352426"/>
                </a:cubicBezTo>
                <a:close/>
                <a:moveTo>
                  <a:pt x="1247776" y="0"/>
                </a:moveTo>
                <a:cubicBezTo>
                  <a:pt x="1936904" y="0"/>
                  <a:pt x="2495552" y="558648"/>
                  <a:pt x="2495552" y="1247776"/>
                </a:cubicBezTo>
                <a:cubicBezTo>
                  <a:pt x="2495552" y="1936904"/>
                  <a:pt x="1936904" y="2495552"/>
                  <a:pt x="1247776" y="2495552"/>
                </a:cubicBezTo>
                <a:cubicBezTo>
                  <a:pt x="558648" y="2495552"/>
                  <a:pt x="0" y="1936904"/>
                  <a:pt x="0" y="1247776"/>
                </a:cubicBezTo>
                <a:cubicBezTo>
                  <a:pt x="0" y="558648"/>
                  <a:pt x="558648" y="0"/>
                  <a:pt x="1247776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任意多边形 45"/>
          <p:cNvSpPr/>
          <p:nvPr userDrawn="1"/>
        </p:nvSpPr>
        <p:spPr>
          <a:xfrm>
            <a:off x="10702290" y="-1470660"/>
            <a:ext cx="3103246" cy="3103246"/>
          </a:xfrm>
          <a:custGeom>
            <a:avLst/>
            <a:gdLst>
              <a:gd name="connsiteX0" fmla="*/ 1551623 w 3103246"/>
              <a:gd name="connsiteY0" fmla="*/ 461010 h 3103246"/>
              <a:gd name="connsiteX1" fmla="*/ 461010 w 3103246"/>
              <a:gd name="connsiteY1" fmla="*/ 1551623 h 3103246"/>
              <a:gd name="connsiteX2" fmla="*/ 1551623 w 3103246"/>
              <a:gd name="connsiteY2" fmla="*/ 2642236 h 3103246"/>
              <a:gd name="connsiteX3" fmla="*/ 2642236 w 3103246"/>
              <a:gd name="connsiteY3" fmla="*/ 1551623 h 3103246"/>
              <a:gd name="connsiteX4" fmla="*/ 1551623 w 3103246"/>
              <a:gd name="connsiteY4" fmla="*/ 461010 h 3103246"/>
              <a:gd name="connsiteX5" fmla="*/ 1551623 w 3103246"/>
              <a:gd name="connsiteY5" fmla="*/ 0 h 3103246"/>
              <a:gd name="connsiteX6" fmla="*/ 3103246 w 3103246"/>
              <a:gd name="connsiteY6" fmla="*/ 1551623 h 3103246"/>
              <a:gd name="connsiteX7" fmla="*/ 1551623 w 3103246"/>
              <a:gd name="connsiteY7" fmla="*/ 3103246 h 3103246"/>
              <a:gd name="connsiteX8" fmla="*/ 0 w 3103246"/>
              <a:gd name="connsiteY8" fmla="*/ 1551623 h 3103246"/>
              <a:gd name="connsiteX9" fmla="*/ 1551623 w 3103246"/>
              <a:gd name="connsiteY9" fmla="*/ 0 h 310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3246" h="3103246">
                <a:moveTo>
                  <a:pt x="1551623" y="461010"/>
                </a:moveTo>
                <a:cubicBezTo>
                  <a:pt x="949294" y="461010"/>
                  <a:pt x="461010" y="949294"/>
                  <a:pt x="461010" y="1551623"/>
                </a:cubicBezTo>
                <a:cubicBezTo>
                  <a:pt x="461010" y="2153952"/>
                  <a:pt x="949294" y="2642236"/>
                  <a:pt x="1551623" y="2642236"/>
                </a:cubicBezTo>
                <a:cubicBezTo>
                  <a:pt x="2153952" y="2642236"/>
                  <a:pt x="2642236" y="2153952"/>
                  <a:pt x="2642236" y="1551623"/>
                </a:cubicBezTo>
                <a:cubicBezTo>
                  <a:pt x="2642236" y="949294"/>
                  <a:pt x="2153952" y="461010"/>
                  <a:pt x="1551623" y="461010"/>
                </a:cubicBezTo>
                <a:close/>
                <a:moveTo>
                  <a:pt x="1551623" y="0"/>
                </a:moveTo>
                <a:cubicBezTo>
                  <a:pt x="2408561" y="0"/>
                  <a:pt x="3103246" y="694685"/>
                  <a:pt x="3103246" y="1551623"/>
                </a:cubicBezTo>
                <a:cubicBezTo>
                  <a:pt x="3103246" y="2408561"/>
                  <a:pt x="2408561" y="3103246"/>
                  <a:pt x="1551623" y="3103246"/>
                </a:cubicBezTo>
                <a:cubicBezTo>
                  <a:pt x="694685" y="3103246"/>
                  <a:pt x="0" y="2408561"/>
                  <a:pt x="0" y="1551623"/>
                </a:cubicBezTo>
                <a:cubicBezTo>
                  <a:pt x="0" y="694685"/>
                  <a:pt x="694685" y="0"/>
                  <a:pt x="1551623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AutoShape 3"/>
          <p:cNvSpPr>
            <a:spLocks noChangeAspect="1" noChangeArrowheads="1" noTextEdit="1"/>
          </p:cNvSpPr>
          <p:nvPr userDrawn="1"/>
        </p:nvSpPr>
        <p:spPr bwMode="auto">
          <a:xfrm>
            <a:off x="7821614" y="-1993106"/>
            <a:ext cx="6635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7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5CF7F5-BBD8-4D7E-8658-D693E3A030B7}" type="slidenum">
              <a:rPr kumimoji="1"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07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EE1C5-0017-46D9-86DF-AA9072ECE987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3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0B64FE-8BA8-45EF-81BA-04B2C2618F15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ECBC09-D1DD-45F9-A9C0-4712A93B9089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D6FB45-F65B-4DCD-B083-6898197FB878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9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AEDADD-0EE4-46AC-BA43-77001B05713A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1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7950CB-6D9A-417B-95AF-6E5B304A7720}" type="slidenum">
              <a:rPr lang="en-US" altLang="zh-TW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2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E7B672-402E-4057-B35D-FCEF9E99C0BD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0460AA7-A11F-4C3E-9E67-39C6BD3BC46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48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3" r:id="rId12"/>
    <p:sldLayoutId id="2147483720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E7B672-402E-4057-B35D-FCEF9E99C0BD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0460AA7-A11F-4C3E-9E67-39C6BD3BC46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3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1991544" y="3151487"/>
            <a:ext cx="8116948" cy="984172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54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54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活化學校工作分享 </a:t>
            </a:r>
            <a:r>
              <a:rPr kumimoji="1" lang="en-US" altLang="zh-TW" sz="54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54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</a:t>
            </a:r>
            <a:endParaRPr kumimoji="1" lang="zh-TW" altLang="en-US" sz="5400" b="1" u="sng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469A3B-016E-4020-98C6-DAFD46CB533B}"/>
              </a:ext>
            </a:extLst>
          </p:cNvPr>
          <p:cNvSpPr txBox="1"/>
          <p:nvPr/>
        </p:nvSpPr>
        <p:spPr>
          <a:xfrm>
            <a:off x="4192779" y="4958308"/>
            <a:ext cx="37144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000000"/>
                </a:solidFill>
                <a:latin typeface="Arial" pitchFamily="34" charset="0"/>
                <a:ea typeface="新細明體"/>
                <a:cs typeface="Arial" pitchFamily="34" charset="0"/>
              </a:rPr>
              <a:t>實踐國中教務   蔡燕娟</a:t>
            </a:r>
            <a:endParaRPr lang="en-US" altLang="zh-TW" sz="2800" dirty="0">
              <a:solidFill>
                <a:srgbClr val="0000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TW" dirty="0">
              <a:solidFill>
                <a:srgbClr val="000000"/>
              </a:solidFill>
              <a:latin typeface="Arial" pitchFamily="34" charset="0"/>
              <a:ea typeface="新細明體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dirty="0" smtClean="0">
                <a:solidFill>
                  <a:srgbClr val="000000"/>
                </a:solidFill>
                <a:latin typeface="Arial" pitchFamily="34" charset="0"/>
                <a:ea typeface="新細明體"/>
                <a:cs typeface="Arial" pitchFamily="34" charset="0"/>
              </a:rPr>
              <a:t>111.07.05</a:t>
            </a:r>
            <a:endParaRPr lang="en-US" altLang="zh-TW" dirty="0">
              <a:solidFill>
                <a:srgbClr val="000000"/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09658" y="952886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臺北市</a:t>
            </a: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110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學年度國中課程領導組暨前導核心學校工作會議</a:t>
            </a:r>
          </a:p>
        </p:txBody>
      </p:sp>
    </p:spTree>
    <p:extLst>
      <p:ext uri="{BB962C8B-B14F-4D97-AF65-F5344CB8AC3E}">
        <p14:creationId xmlns:p14="http://schemas.microsoft.com/office/powerpoint/2010/main" val="5859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實作工作坊流程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545566" y="2214694"/>
          <a:ext cx="8859328" cy="3160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2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6196" y="587465"/>
            <a:ext cx="7187061" cy="1089514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評量規準</a:t>
            </a:r>
            <a:r>
              <a:rPr lang="en-US" altLang="zh-TW" sz="4000" dirty="0"/>
              <a:t>-</a:t>
            </a:r>
            <a:r>
              <a:rPr lang="zh-TW" altLang="en-US" sz="4000" dirty="0"/>
              <a:t>友校互評分享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20807" y="1705763"/>
            <a:ext cx="10363826" cy="3424107"/>
          </a:xfrm>
        </p:spPr>
        <p:txBody>
          <a:bodyPr/>
          <a:lstStyle/>
          <a:p>
            <a:endParaRPr lang="en-US" altLang="zh-TW" sz="2800" dirty="0"/>
          </a:p>
          <a:p>
            <a:r>
              <a:rPr lang="zh-TW" altLang="en-US" sz="2800" dirty="0">
                <a:solidFill>
                  <a:srgbClr val="7030A0"/>
                </a:solidFill>
              </a:rPr>
              <a:t>互</a:t>
            </a:r>
            <a:r>
              <a:rPr lang="zh-TW" altLang="en-US" sz="2800" dirty="0" smtClean="0">
                <a:solidFill>
                  <a:srgbClr val="7030A0"/>
                </a:solidFill>
              </a:rPr>
              <a:t>評     各</a:t>
            </a:r>
            <a:r>
              <a:rPr lang="zh-TW" altLang="en-US" sz="2800" dirty="0">
                <a:solidFill>
                  <a:srgbClr val="7030A0"/>
                </a:solidFill>
              </a:rPr>
              <a:t>校檢視並</a:t>
            </a:r>
            <a:r>
              <a:rPr lang="zh-TW" altLang="en-US" sz="2800" dirty="0" smtClean="0">
                <a:solidFill>
                  <a:srgbClr val="7030A0"/>
                </a:solidFill>
              </a:rPr>
              <a:t>修正友校學校</a:t>
            </a:r>
            <a:r>
              <a:rPr lang="zh-TW" altLang="en-US" sz="2800" dirty="0">
                <a:solidFill>
                  <a:srgbClr val="7030A0"/>
                </a:solidFill>
              </a:rPr>
              <a:t>評量規準</a:t>
            </a:r>
            <a:endParaRPr lang="en-US" altLang="zh-TW" sz="2800" dirty="0">
              <a:solidFill>
                <a:srgbClr val="7030A0"/>
              </a:solidFill>
            </a:endParaRPr>
          </a:p>
          <a:p>
            <a:pPr lvl="0">
              <a:buClr>
                <a:prstClr val="black"/>
              </a:buClr>
            </a:pPr>
            <a:r>
              <a:rPr lang="zh-TW" altLang="en-US" sz="2800" dirty="0">
                <a:solidFill>
                  <a:srgbClr val="7030A0"/>
                </a:solidFill>
              </a:rPr>
              <a:t>群組間分享友校評量準設計之</a:t>
            </a:r>
            <a:r>
              <a:rPr lang="zh-TW" altLang="en-US" sz="2800" dirty="0" smtClean="0">
                <a:solidFill>
                  <a:srgbClr val="7030A0"/>
                </a:solidFill>
              </a:rPr>
              <a:t>優點</a:t>
            </a:r>
            <a:endParaRPr lang="en-US" altLang="zh-TW" sz="2800" dirty="0" smtClean="0">
              <a:solidFill>
                <a:srgbClr val="7030A0"/>
              </a:solidFill>
            </a:endParaRPr>
          </a:p>
          <a:p>
            <a:pPr lvl="0">
              <a:buClr>
                <a:srgbClr val="E48312"/>
              </a:buClr>
            </a:pPr>
            <a:r>
              <a:rPr lang="zh-TW" altLang="en-US" sz="2800" dirty="0">
                <a:solidFill>
                  <a:srgbClr val="7030A0"/>
                </a:solidFill>
              </a:rPr>
              <a:t>分享</a:t>
            </a:r>
            <a:r>
              <a:rPr lang="en-US" altLang="zh-TW" sz="2800" dirty="0">
                <a:solidFill>
                  <a:srgbClr val="7030A0"/>
                </a:solidFill>
              </a:rPr>
              <a:t>-</a:t>
            </a:r>
            <a:r>
              <a:rPr lang="zh-TW" altLang="en-US" sz="2800" dirty="0">
                <a:solidFill>
                  <a:srgbClr val="7030A0"/>
                </a:solidFill>
              </a:rPr>
              <a:t>給予友校評量規準修正建議</a:t>
            </a:r>
          </a:p>
          <a:p>
            <a:pPr lvl="0">
              <a:buClr>
                <a:prstClr val="black"/>
              </a:buClr>
            </a:pPr>
            <a:endParaRPr lang="zh-TW" altLang="en-US" sz="280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723" y="4114793"/>
            <a:ext cx="3182534" cy="212318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639" y="1867926"/>
            <a:ext cx="3206618" cy="213473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97" y="4114794"/>
            <a:ext cx="3202246" cy="21339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196" y="4114793"/>
            <a:ext cx="3186023" cy="2123185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1940944" y="2504987"/>
            <a:ext cx="362309" cy="5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155941" y="885825"/>
            <a:ext cx="6991467" cy="868973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評量規準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自我檢核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55941" y="1668352"/>
            <a:ext cx="10363826" cy="3424107"/>
          </a:xfrm>
        </p:spPr>
        <p:txBody>
          <a:bodyPr>
            <a:normAutofit/>
          </a:bodyPr>
          <a:lstStyle/>
          <a:p>
            <a:endParaRPr lang="en-US" altLang="zh-TW" sz="2800" dirty="0"/>
          </a:p>
          <a:p>
            <a:r>
              <a:rPr lang="zh-TW" altLang="en-US" sz="2800" dirty="0" smtClean="0"/>
              <a:t>    各校檢視</a:t>
            </a:r>
            <a:r>
              <a:rPr lang="zh-TW" altLang="en-US" sz="2800" dirty="0"/>
              <a:t>評量規準是否須修正</a:t>
            </a:r>
            <a:endParaRPr lang="en-US" altLang="zh-TW" sz="2800" dirty="0"/>
          </a:p>
          <a:p>
            <a:r>
              <a:rPr lang="zh-TW" altLang="en-US" sz="2800" dirty="0"/>
              <a:t>     說明修正原因</a:t>
            </a:r>
          </a:p>
        </p:txBody>
      </p:sp>
      <p:cxnSp>
        <p:nvCxnSpPr>
          <p:cNvPr id="8" name="直線接點 7"/>
          <p:cNvCxnSpPr/>
          <p:nvPr/>
        </p:nvCxnSpPr>
        <p:spPr>
          <a:xfrm flipH="1" flipV="1">
            <a:off x="1207258" y="2446220"/>
            <a:ext cx="281354" cy="4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H="1" flipV="1">
            <a:off x="1207258" y="3059105"/>
            <a:ext cx="281354" cy="4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12" y="3445035"/>
            <a:ext cx="4178943" cy="27879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47" y="3445035"/>
            <a:ext cx="4116713" cy="27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2067" y="805705"/>
            <a:ext cx="9284897" cy="929354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教授修正回饋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66204" y="1735059"/>
            <a:ext cx="10974348" cy="5937272"/>
          </a:xfrm>
        </p:spPr>
        <p:txBody>
          <a:bodyPr>
            <a:noAutofit/>
          </a:bodyPr>
          <a:lstStyle/>
          <a:p>
            <a:endParaRPr lang="en-US" altLang="zh-TW" sz="24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以英文呈現規準需考量學生</a:t>
            </a:r>
            <a:r>
              <a:rPr lang="zh-TW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是否可以了解</a:t>
            </a:r>
            <a:r>
              <a:rPr lang="zh-TW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內容、項目</a:t>
            </a:r>
            <a:r>
              <a:rPr lang="zh-TW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是否</a:t>
            </a:r>
            <a:r>
              <a:rPr lang="zh-TW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重疊</a:t>
            </a:r>
            <a:endParaRPr lang="en-US" altLang="zh-TW" sz="24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 smtClean="0">
                <a:solidFill>
                  <a:srgbClr val="002060"/>
                </a:solidFill>
              </a:rPr>
              <a:t>評定</a:t>
            </a:r>
            <a:r>
              <a:rPr lang="zh-TW" altLang="en-US" sz="2400" dirty="0">
                <a:solidFill>
                  <a:srgbClr val="002060"/>
                </a:solidFill>
              </a:rPr>
              <a:t>標準宜有學習的重要知識理解、技能操作、態度</a:t>
            </a:r>
            <a:r>
              <a:rPr lang="zh-TW" altLang="en-US" sz="2400" dirty="0" smtClean="0">
                <a:solidFill>
                  <a:srgbClr val="002060"/>
                </a:solidFill>
              </a:rPr>
              <a:t>展現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以英文表達時，</a:t>
            </a:r>
            <a:r>
              <a:rPr lang="zh-TW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以</a:t>
            </a:r>
            <a:r>
              <a:rPr lang="zh-TW" alt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教師教授的句型和字彙，以避免程度弱的學生聽不懂</a:t>
            </a:r>
            <a:endParaRPr lang="en-US" altLang="zh-TW" sz="2400" dirty="0" smtClean="0">
              <a:solidFill>
                <a:srgbClr val="002060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H="1" flipV="1">
            <a:off x="522539" y="2421459"/>
            <a:ext cx="281354" cy="4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522539" y="2968572"/>
            <a:ext cx="281354" cy="29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 flipV="1">
            <a:off x="522539" y="3514468"/>
            <a:ext cx="281354" cy="4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332" y="4182301"/>
            <a:ext cx="3574417" cy="213869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4" y="4344593"/>
            <a:ext cx="5083611" cy="197640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99" y="4407252"/>
            <a:ext cx="2777707" cy="18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2067" y="805705"/>
            <a:ext cx="9284897" cy="929354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教授修正回饋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66204" y="1774743"/>
            <a:ext cx="10974348" cy="593727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評量規準語句盡量</a:t>
            </a:r>
            <a:r>
              <a:rPr lang="zh-TW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正向</a:t>
            </a:r>
            <a:r>
              <a:rPr lang="zh-TW" alt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表述</a:t>
            </a:r>
            <a:r>
              <a:rPr lang="zh-TW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且定義清楚</a:t>
            </a:r>
            <a:r>
              <a:rPr lang="zh-TW" altLang="en-US" sz="2400" dirty="0">
                <a:solidFill>
                  <a:srgbClr val="0070C0"/>
                </a:solidFill>
              </a:rPr>
              <a:t/>
            </a:r>
            <a:br>
              <a:rPr lang="zh-TW" altLang="en-US" sz="2400" dirty="0">
                <a:solidFill>
                  <a:srgbClr val="0070C0"/>
                </a:solidFill>
              </a:rPr>
            </a:br>
            <a:r>
              <a:rPr lang="zh-TW" altLang="en-US" sz="2400" dirty="0" smtClean="0">
                <a:solidFill>
                  <a:srgbClr val="0070C0"/>
                </a:solidFill>
              </a:rPr>
              <a:t> 規準語句勿冗長句子建議以分段呈現</a:t>
            </a:r>
            <a:r>
              <a:rPr lang="zh-TW" altLang="en-US" sz="2400" dirty="0">
                <a:solidFill>
                  <a:srgbClr val="0070C0"/>
                </a:solidFill>
              </a:rPr>
              <a:t/>
            </a:r>
            <a:br>
              <a:rPr lang="zh-TW" altLang="en-US" sz="2400" dirty="0">
                <a:solidFill>
                  <a:srgbClr val="0070C0"/>
                </a:solidFill>
              </a:rPr>
            </a:br>
            <a:r>
              <a:rPr lang="zh-TW" altLang="en-US" sz="2400" dirty="0" smtClean="0">
                <a:solidFill>
                  <a:srgbClr val="0070C0"/>
                </a:solidFill>
              </a:rPr>
              <a:t> 課程內容過於細微</a:t>
            </a:r>
            <a:r>
              <a:rPr lang="zh-TW" altLang="en-US" sz="2400" dirty="0">
                <a:solidFill>
                  <a:srgbClr val="0070C0"/>
                </a:solidFill>
              </a:rPr>
              <a:t>或</a:t>
            </a:r>
            <a:r>
              <a:rPr lang="zh-TW" altLang="en-US" sz="2400" dirty="0" smtClean="0">
                <a:solidFill>
                  <a:srgbClr val="0070C0"/>
                </a:solidFill>
              </a:rPr>
              <a:t>學習</a:t>
            </a:r>
            <a:r>
              <a:rPr lang="zh-TW" altLang="en-US" sz="2400" dirty="0">
                <a:solidFill>
                  <a:srgbClr val="0070C0"/>
                </a:solidFill>
              </a:rPr>
              <a:t>任務偏向簡單的學習</a:t>
            </a:r>
            <a:r>
              <a:rPr lang="zh-TW" altLang="en-US" sz="2400" dirty="0" smtClean="0">
                <a:solidFill>
                  <a:srgbClr val="0070C0"/>
                </a:solidFill>
              </a:rPr>
              <a:t>行為時，</a:t>
            </a:r>
            <a:r>
              <a:rPr lang="zh-TW" altLang="en-US" sz="2400" dirty="0" smtClean="0">
                <a:solidFill>
                  <a:srgbClr val="0070C0"/>
                </a:solidFill>
              </a:rPr>
              <a:t>難以</a:t>
            </a:r>
            <a:r>
              <a:rPr lang="zh-TW" altLang="en-US" sz="2400" dirty="0">
                <a:solidFill>
                  <a:srgbClr val="0070C0"/>
                </a:solidFill>
              </a:rPr>
              <a:t>呈現「任務」的</a:t>
            </a:r>
            <a:r>
              <a:rPr lang="zh-TW" altLang="en-US" sz="2400" dirty="0" smtClean="0">
                <a:solidFill>
                  <a:srgbClr val="0070C0"/>
                </a:solidFill>
              </a:rPr>
              <a:t>特性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H="1" flipV="1">
            <a:off x="471357" y="2100013"/>
            <a:ext cx="281354" cy="4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469540" y="2641456"/>
            <a:ext cx="281354" cy="29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 flipV="1">
            <a:off x="469540" y="3181682"/>
            <a:ext cx="281354" cy="4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41" y="3944069"/>
            <a:ext cx="4781456" cy="22564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3" y="3904447"/>
            <a:ext cx="4140678" cy="24424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033" y="4101368"/>
            <a:ext cx="2913873" cy="19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1318253" y="2996952"/>
            <a:ext cx="9324528" cy="9841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zh-TW" alt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第四次</a:t>
            </a:r>
            <a:r>
              <a:rPr kumimoji="1" lang="zh-TW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工作坊摘要 </a:t>
            </a:r>
            <a:r>
              <a:rPr kumimoji="1" lang="en-US" altLang="zh-TW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endParaRPr kumimoji="1" lang="zh-TW" altLang="en-US" sz="4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95450" y="1438808"/>
            <a:ext cx="9234218" cy="184731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表現任務與評量規準實作工作坊</a:t>
            </a:r>
            <a:r>
              <a:rPr lang="zh-TW" altLang="en-US" sz="3200" dirty="0" smtClean="0"/>
              <a:t>場次</a:t>
            </a:r>
            <a:r>
              <a:rPr lang="en-US" altLang="zh-TW" sz="3200" dirty="0"/>
              <a:t>4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770361" y="4671203"/>
            <a:ext cx="8689976" cy="1371599"/>
          </a:xfrm>
        </p:spPr>
        <p:txBody>
          <a:bodyPr/>
          <a:lstStyle/>
          <a:p>
            <a:r>
              <a:rPr lang="zh-TW" altLang="en-US" dirty="0"/>
              <a:t>葉興華教授</a:t>
            </a:r>
            <a:endParaRPr lang="en-US" altLang="zh-TW" dirty="0"/>
          </a:p>
          <a:p>
            <a:r>
              <a:rPr lang="en-US" altLang="zh-TW" dirty="0" smtClean="0"/>
              <a:t>111.03.29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94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076" y="644106"/>
            <a:ext cx="9609666" cy="1320800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                     場次</a:t>
            </a:r>
            <a:r>
              <a:rPr lang="en-US" altLang="zh-TW" sz="3200" dirty="0" smtClean="0"/>
              <a:t>4</a:t>
            </a:r>
            <a:r>
              <a:rPr lang="zh-TW" altLang="en-US" sz="3200" dirty="0" smtClean="0"/>
              <a:t>研習</a:t>
            </a:r>
            <a:r>
              <a:rPr lang="en-US" altLang="zh-TW" sz="3200" dirty="0"/>
              <a:t>:111</a:t>
            </a:r>
            <a:r>
              <a:rPr lang="zh-TW" altLang="zh-TW" sz="3200" dirty="0"/>
              <a:t>年</a:t>
            </a:r>
            <a:r>
              <a:rPr lang="en-US" altLang="zh-TW" sz="3200" dirty="0"/>
              <a:t>3</a:t>
            </a:r>
            <a:r>
              <a:rPr lang="zh-TW" altLang="zh-TW" sz="3200" dirty="0"/>
              <a:t>月</a:t>
            </a:r>
            <a:r>
              <a:rPr lang="en-US" altLang="zh-TW" sz="3200" dirty="0" smtClean="0"/>
              <a:t>29</a:t>
            </a:r>
            <a:r>
              <a:rPr lang="zh-TW" altLang="zh-TW" sz="3200" dirty="0" smtClean="0"/>
              <a:t>日</a:t>
            </a:r>
            <a:r>
              <a:rPr lang="zh-TW" altLang="zh-TW" sz="3200" dirty="0"/>
              <a:t>（二</a:t>
            </a:r>
            <a:r>
              <a:rPr lang="zh-TW" altLang="zh-TW" sz="3200" dirty="0" smtClean="0"/>
              <a:t>）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      </a:t>
            </a:r>
            <a:r>
              <a:rPr lang="en-US" altLang="zh-TW" sz="3200" dirty="0" smtClean="0"/>
              <a:t>18</a:t>
            </a:r>
            <a:r>
              <a:rPr lang="zh-TW" altLang="en-US" sz="3200" dirty="0" smtClean="0"/>
              <a:t>校表現</a:t>
            </a:r>
            <a:r>
              <a:rPr lang="zh-TW" altLang="en-US" sz="3200" dirty="0"/>
              <a:t>任務設計與研發評量規準 歷程分享與反思</a:t>
            </a:r>
            <a:br>
              <a:rPr lang="zh-TW" altLang="en-US" sz="3200" dirty="0"/>
            </a:b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93326" y="2173529"/>
            <a:ext cx="9419166" cy="4468811"/>
          </a:xfrm>
        </p:spPr>
        <p:txBody>
          <a:bodyPr>
            <a:noAutofit/>
          </a:bodyPr>
          <a:lstStyle/>
          <a:p>
            <a:pPr algn="ctr"/>
            <a:r>
              <a:rPr lang="zh-TW" altLang="zh-TW" sz="2400" dirty="0"/>
              <a:t>懷生國中、五常國中</a:t>
            </a:r>
            <a:r>
              <a:rPr lang="zh-TW" altLang="zh-TW" sz="2400" dirty="0" smtClean="0"/>
              <a:t>、蘭州</a:t>
            </a:r>
            <a:r>
              <a:rPr lang="zh-TW" altLang="zh-TW" sz="2400" dirty="0"/>
              <a:t>國中、實踐</a:t>
            </a:r>
            <a:r>
              <a:rPr lang="zh-TW" altLang="zh-TW" sz="2400" dirty="0" smtClean="0"/>
              <a:t>國中</a:t>
            </a:r>
          </a:p>
          <a:p>
            <a:pPr algn="ctr"/>
            <a:r>
              <a:rPr lang="zh-TW" altLang="zh-TW" sz="2400" dirty="0" smtClean="0"/>
              <a:t>景美國中、興福國中、東湖</a:t>
            </a:r>
            <a:r>
              <a:rPr lang="zh-TW" altLang="zh-TW" sz="2400" dirty="0"/>
              <a:t>國中、至善</a:t>
            </a:r>
            <a:r>
              <a:rPr lang="zh-TW" altLang="zh-TW" sz="2400" dirty="0" smtClean="0"/>
              <a:t>國中</a:t>
            </a:r>
            <a:endParaRPr lang="zh-TW" altLang="zh-TW" sz="2400" dirty="0"/>
          </a:p>
          <a:p>
            <a:pPr algn="ctr"/>
            <a:r>
              <a:rPr lang="zh-TW" altLang="zh-TW" sz="2400" dirty="0"/>
              <a:t>新民國中</a:t>
            </a:r>
            <a:r>
              <a:rPr lang="zh-TW" altLang="zh-TW" sz="2400" dirty="0" smtClean="0"/>
              <a:t>、</a:t>
            </a:r>
            <a:r>
              <a:rPr lang="zh-TW" altLang="zh-TW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龍門國中</a:t>
            </a:r>
            <a:r>
              <a:rPr lang="zh-TW" altLang="zh-TW" sz="2400" dirty="0" smtClean="0"/>
              <a:t>、永吉</a:t>
            </a:r>
            <a:r>
              <a:rPr lang="zh-TW" altLang="zh-TW" sz="2400" dirty="0"/>
              <a:t>國中</a:t>
            </a:r>
            <a:r>
              <a:rPr lang="zh-TW" altLang="zh-TW" sz="2400" dirty="0" smtClean="0"/>
              <a:t>、</a:t>
            </a:r>
            <a:r>
              <a:rPr lang="zh-TW" altLang="zh-TW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螢橋國中</a:t>
            </a:r>
            <a:endParaRPr lang="en-US" altLang="zh-TW" sz="2400" dirty="0" smtClean="0"/>
          </a:p>
          <a:p>
            <a:pPr algn="ctr"/>
            <a:r>
              <a:rPr lang="zh-TW" altLang="zh-TW" sz="2400" dirty="0" smtClean="0"/>
              <a:t>民族</a:t>
            </a:r>
            <a:r>
              <a:rPr lang="zh-TW" altLang="zh-TW" sz="2400" dirty="0"/>
              <a:t>實驗國中</a:t>
            </a:r>
            <a:r>
              <a:rPr lang="zh-TW" altLang="zh-TW" sz="2400" dirty="0" smtClean="0"/>
              <a:t>、</a:t>
            </a:r>
            <a:r>
              <a:rPr lang="zh-TW" altLang="zh-TW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三民</a:t>
            </a:r>
            <a:r>
              <a:rPr lang="zh-TW" altLang="zh-TW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國中</a:t>
            </a:r>
            <a:r>
              <a:rPr lang="zh-TW" altLang="zh-TW" sz="2400" dirty="0" smtClean="0"/>
              <a:t>、南港</a:t>
            </a:r>
            <a:r>
              <a:rPr lang="zh-TW" altLang="zh-TW" sz="2400" dirty="0"/>
              <a:t>高中附設</a:t>
            </a:r>
            <a:r>
              <a:rPr lang="zh-TW" altLang="zh-TW" sz="2400" dirty="0" smtClean="0"/>
              <a:t>國中</a:t>
            </a:r>
            <a:endParaRPr lang="en-US" altLang="zh-TW" sz="2400" dirty="0" smtClean="0"/>
          </a:p>
          <a:p>
            <a:pPr algn="ctr"/>
            <a:r>
              <a:rPr lang="zh-TW" altLang="zh-TW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陽明</a:t>
            </a:r>
            <a:r>
              <a:rPr lang="zh-TW" altLang="zh-TW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高中附設</a:t>
            </a:r>
            <a:r>
              <a:rPr lang="zh-TW" altLang="zh-TW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國中</a:t>
            </a:r>
            <a:r>
              <a:rPr lang="zh-TW" altLang="zh-TW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、長安</a:t>
            </a:r>
            <a:r>
              <a:rPr lang="zh-TW" altLang="zh-TW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國中</a:t>
            </a:r>
            <a:r>
              <a:rPr lang="zh-TW" altLang="zh-TW" sz="2400" dirty="0" smtClean="0"/>
              <a:t>、</a:t>
            </a:r>
            <a:r>
              <a:rPr lang="zh-TW" altLang="zh-TW" sz="2400" dirty="0"/>
              <a:t>泰北高中附設國中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560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夥伴</a:t>
            </a:r>
            <a:r>
              <a:rPr lang="zh-TW" altLang="en-US" sz="4000" dirty="0"/>
              <a:t>學校</a:t>
            </a:r>
            <a:r>
              <a:rPr lang="zh-TW" altLang="en-US" sz="4000" dirty="0" smtClean="0"/>
              <a:t>的回饋分享</a:t>
            </a:r>
            <a:endParaRPr lang="zh-TW" altLang="en-US" sz="4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6387" y="2378043"/>
            <a:ext cx="3063981" cy="40843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1808" y="2378043"/>
            <a:ext cx="3063982" cy="408438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31985" y="201858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優點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綠色          提問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黃色          建議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藍色</a:t>
            </a:r>
            <a:endParaRPr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153" y="2946062"/>
            <a:ext cx="1395495" cy="10449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154" y="4134351"/>
            <a:ext cx="1395495" cy="104490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95" y="5307233"/>
            <a:ext cx="1413815" cy="10586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95" y="1790350"/>
            <a:ext cx="1395495" cy="10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歷程分享與省思</a:t>
            </a:r>
            <a:endParaRPr lang="zh-TW" altLang="en-US" sz="4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94" y="1783893"/>
            <a:ext cx="1139314" cy="853083"/>
          </a:xfrm>
          <a:prstGeom prst="rect">
            <a:avLst/>
          </a:prstGeom>
        </p:spPr>
      </p:pic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94" y="4513490"/>
            <a:ext cx="1169860" cy="875954"/>
          </a:xfrm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94" y="2687447"/>
            <a:ext cx="1139314" cy="8530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968894" y="3591002"/>
            <a:ext cx="1169860" cy="8759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31462" y="1812987"/>
            <a:ext cx="95774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互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評的部份建議列進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加分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，不佔評分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比例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藉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外部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評鑑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檢視評量規準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實際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運用：教師評量工具、學生自評或同儕互評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工具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參與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3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月份工作坊之後，對於評量尺規的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修正聚焦於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小組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評分的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角色</a:t>
            </a:r>
            <a:endParaRPr lang="en-US" altLang="zh-TW" sz="2400" dirty="0" smtClean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設定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更精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準的文字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描述</a:t>
            </a:r>
            <a:endParaRPr lang="en-US" altLang="zh-TW" sz="2400" dirty="0" smtClean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學生在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口頭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報告及資料彙整與歸納之能力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養成，尚需較多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的引導時間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教師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在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研發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指標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與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課程實施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過程相互修正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,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精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進教師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觀察學生表現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的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 能力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邀請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校外資源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加入跨域彈性設計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共備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討論，滾動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式修正學生評量規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準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*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跨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域彈性設計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需要：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共備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、做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中學視學生需要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調整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以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終為始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訂定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評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 量規準、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明確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步驟與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提問</a:t>
            </a:r>
            <a:endParaRPr lang="zh-TW" altLang="en-US" sz="2400" dirty="0"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94" y="5424676"/>
            <a:ext cx="1169860" cy="8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綱要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245257" y="2121779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kumimoji="1" lang="zh-TW" altLang="en-US" sz="3200" b="1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TW" sz="3200" b="1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3200" b="1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 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第二學期</a:t>
            </a:r>
            <a:r>
              <a:rPr lang="zh-TW" altLang="en-US" sz="3200" b="1" spc="-5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工作重點</a:t>
            </a:r>
            <a:endParaRPr lang="en-US" altLang="zh-TW" sz="3200" b="1" spc="-5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zh-TW" altLang="en-US" sz="3200" b="1" spc="-5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 </a:t>
            </a:r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 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第三次</a:t>
            </a:r>
            <a:r>
              <a:rPr lang="zh-TW" altLang="en-US" sz="3200" b="1" spc="-5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工作坊摘要</a:t>
            </a:r>
            <a:endParaRPr lang="en-US" altLang="zh-TW" sz="3200" b="1" spc="-5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zh-TW" altLang="en-US" sz="3200" b="1" spc="-5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 </a:t>
            </a:r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 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第四次</a:t>
            </a:r>
            <a:r>
              <a:rPr lang="zh-TW" altLang="en-US" sz="3200" b="1" spc="-5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工作坊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摘要</a:t>
            </a:r>
            <a:endParaRPr lang="en-US" altLang="zh-TW" sz="3200" b="1" spc="-5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Wingdings" panose="05000000000000000000" pitchFamily="2" charset="2"/>
            </a:endParaRPr>
          </a:p>
          <a:p>
            <a:pPr marL="0" lvl="0" inden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kumimoji="1" lang="zh-TW" altLang="en-US" sz="3300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TW" sz="3300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3300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 </a:t>
            </a:r>
            <a:r>
              <a:rPr kumimoji="1" lang="zh-TW" altLang="en-US" sz="3300" b="1" kern="0" dirty="0" smtClean="0"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彈性</a:t>
            </a:r>
            <a:r>
              <a:rPr kumimoji="1" lang="zh-TW" altLang="en-US" sz="3300" b="1" kern="0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學習課程線上發表</a:t>
            </a:r>
            <a:endParaRPr kumimoji="1" lang="en-US" altLang="zh-TW" sz="3300" b="1" kern="0" dirty="0" smtClean="0">
              <a:latin typeface="微軟正黑體" pitchFamily="34" charset="-120"/>
              <a:ea typeface="微軟正黑體" pitchFamily="34" charset="-120"/>
              <a:cs typeface="Arial" pitchFamily="34" charset="0"/>
              <a:sym typeface="Wingdings" panose="05000000000000000000" pitchFamily="2" charset="2"/>
            </a:endParaRPr>
          </a:p>
          <a:p>
            <a:pPr marL="0" lvl="0" indent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kumimoji="1" lang="zh-TW" altLang="en-US" sz="3200" b="1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TW" sz="3200" b="1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lang="zh-TW" altLang="en-US" sz="3200" b="1" spc="-5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 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 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Wingdings" panose="05000000000000000000" pitchFamily="2" charset="2"/>
              </a:rPr>
              <a:t>回顧</a:t>
            </a:r>
            <a:r>
              <a:rPr lang="zh-TW" altLang="en-US" sz="3200" b="1" spc="-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統整</a:t>
            </a:r>
            <a:endParaRPr lang="en-US" altLang="zh-TW" sz="3200" b="1" spc="-5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kumimoji="1" lang="zh-TW" altLang="en-US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endParaRPr lang="en-US" altLang="zh-TW" sz="3200" b="1" spc="-5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8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教授回饋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79" y="1845734"/>
            <a:ext cx="10401731" cy="402336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作業評分之外，亦須規劃</a:t>
            </a:r>
            <a:r>
              <a:rPr lang="en-US" altLang="zh-TW" sz="3500" dirty="0" smtClean="0">
                <a:solidFill>
                  <a:srgbClr val="FF0000"/>
                </a:solidFill>
              </a:rPr>
              <a:t>0-3</a:t>
            </a:r>
            <a:r>
              <a:rPr lang="zh-TW" altLang="en-US" sz="3500" dirty="0" smtClean="0">
                <a:solidFill>
                  <a:srgbClr val="FF0000"/>
                </a:solidFill>
              </a:rPr>
              <a:t>的學習表現評分</a:t>
            </a:r>
            <a:endParaRPr lang="en-US" altLang="zh-TW" sz="3500" dirty="0" smtClean="0">
              <a:solidFill>
                <a:srgbClr val="FF0000"/>
              </a:solidFill>
            </a:endParaRPr>
          </a:p>
          <a:p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*學習單增設</a:t>
            </a:r>
            <a:r>
              <a:rPr lang="zh-TW" altLang="en-US" sz="3500" dirty="0" smtClean="0">
                <a:solidFill>
                  <a:srgbClr val="FF0000"/>
                </a:solidFill>
              </a:rPr>
              <a:t>回饋項目</a:t>
            </a:r>
            <a:endParaRPr lang="en-US" altLang="zh-TW" sz="3500" dirty="0" smtClean="0">
              <a:solidFill>
                <a:srgbClr val="FF0000"/>
              </a:solidFill>
            </a:endParaRPr>
          </a:p>
          <a:p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500" dirty="0" smtClean="0">
                <a:solidFill>
                  <a:srgbClr val="FF0000"/>
                </a:solidFill>
              </a:rPr>
              <a:t>學生自評</a:t>
            </a:r>
            <a:r>
              <a:rPr lang="zh-TW" altLang="en-US" sz="3500" dirty="0">
                <a:solidFill>
                  <a:srgbClr val="FF0000"/>
                </a:solidFill>
              </a:rPr>
              <a:t>與</a:t>
            </a:r>
            <a:r>
              <a:rPr lang="zh-TW" altLang="en-US" sz="3500" dirty="0" smtClean="0">
                <a:solidFill>
                  <a:srgbClr val="FF0000"/>
                </a:solidFill>
              </a:rPr>
              <a:t>他評表</a:t>
            </a:r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有助於教師了解學生學習</a:t>
            </a:r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成效</a:t>
            </a:r>
            <a:endParaRPr lang="en-US" altLang="zh-TW" sz="35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*注意</a:t>
            </a:r>
            <a:r>
              <a:rPr lang="zh-TW" altLang="en-US" sz="3500" dirty="0" smtClean="0">
                <a:solidFill>
                  <a:srgbClr val="FF0000"/>
                </a:solidFill>
              </a:rPr>
              <a:t>小組評分的角色認定</a:t>
            </a:r>
            <a:endParaRPr lang="en-US" altLang="zh-TW" sz="3500" dirty="0" smtClean="0">
              <a:solidFill>
                <a:srgbClr val="FF0000"/>
              </a:solidFill>
            </a:endParaRPr>
          </a:p>
          <a:p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500" dirty="0" smtClean="0">
                <a:solidFill>
                  <a:srgbClr val="FF0000"/>
                </a:solidFill>
              </a:rPr>
              <a:t>以終為始</a:t>
            </a:r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訂定</a:t>
            </a:r>
            <a:r>
              <a:rPr lang="zh-TW" alt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尺規及目標</a:t>
            </a:r>
            <a:endParaRPr lang="en-US" altLang="zh-TW" sz="35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3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*共備訂定規準，</a:t>
            </a:r>
            <a:r>
              <a:rPr lang="zh-TW" altLang="en-US" sz="3500" dirty="0" smtClean="0">
                <a:solidFill>
                  <a:srgbClr val="FF0000"/>
                </a:solidFill>
              </a:rPr>
              <a:t>彈性評分有一致的</a:t>
            </a:r>
            <a:r>
              <a:rPr lang="zh-TW" altLang="en-US" sz="3500" dirty="0">
                <a:solidFill>
                  <a:srgbClr val="FF0000"/>
                </a:solidFill>
              </a:rPr>
              <a:t>評分</a:t>
            </a:r>
            <a:r>
              <a:rPr lang="zh-TW" altLang="en-US" sz="3500" dirty="0" smtClean="0">
                <a:solidFill>
                  <a:srgbClr val="FF0000"/>
                </a:solidFill>
              </a:rPr>
              <a:t>標準</a:t>
            </a:r>
            <a:endParaRPr lang="en-US" altLang="zh-TW" sz="3500" dirty="0" smtClean="0">
              <a:solidFill>
                <a:srgbClr val="FF0000"/>
              </a:solidFill>
            </a:endParaRPr>
          </a:p>
          <a:p>
            <a:endParaRPr lang="en-US" altLang="zh-TW" sz="4000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83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60724"/>
            <a:ext cx="10058400" cy="1450757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教授回饋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每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個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活動或單元不一定都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需要評量，下一個階段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也</a:t>
            </a:r>
            <a:endParaRPr lang="en-US" altLang="zh-TW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 可以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涵括上一個階段的活動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準備活動</a:t>
            </a:r>
            <a:r>
              <a:rPr lang="en-US" altLang="zh-TW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lvl="0">
              <a:buClr>
                <a:srgbClr val="E48312"/>
              </a:buClr>
            </a:pPr>
            <a:r>
              <a:rPr lang="zh-TW" alt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給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分標準</a:t>
            </a:r>
            <a:r>
              <a:rPr lang="zh-TW" altLang="en-US" sz="3200" dirty="0">
                <a:solidFill>
                  <a:srgbClr val="FF0000"/>
                </a:solidFill>
              </a:rPr>
              <a:t>夠明確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，語意夠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清楚</a:t>
            </a:r>
            <a:endParaRPr lang="zh-TW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>
              <a:buClr>
                <a:srgbClr val="E48312"/>
              </a:buClr>
            </a:pPr>
            <a:r>
              <a:rPr lang="zh-TW" altLang="en-US" sz="3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評定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標準整段敘述未分項，教師評定時難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對照</a:t>
            </a:r>
            <a:endParaRPr lang="zh-TW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>
              <a:buClr>
                <a:srgbClr val="E48312"/>
              </a:buClr>
            </a:pPr>
            <a:r>
              <a:rPr lang="zh-TW" altLang="en-US" sz="3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評定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標準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階層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建議</a:t>
            </a:r>
            <a:r>
              <a:rPr lang="zh-TW" altLang="en-US" sz="3200" dirty="0" smtClean="0">
                <a:solidFill>
                  <a:srgbClr val="FF0000"/>
                </a:solidFill>
              </a:rPr>
              <a:t>增</a:t>
            </a:r>
            <a:r>
              <a:rPr lang="zh-TW" altLang="en-US" sz="3200" dirty="0">
                <a:solidFill>
                  <a:srgbClr val="FF0000"/>
                </a:solidFill>
              </a:rPr>
              <a:t>為五</a:t>
            </a:r>
            <a:r>
              <a:rPr lang="zh-TW" altLang="en-US" sz="3200" dirty="0" smtClean="0">
                <a:solidFill>
                  <a:srgbClr val="FF0000"/>
                </a:solidFill>
              </a:rPr>
              <a:t>層</a:t>
            </a:r>
            <a:endParaRPr lang="zh-TW" altLang="en-US" sz="3200" dirty="0">
              <a:solidFill>
                <a:srgbClr val="FF0000"/>
              </a:solidFill>
            </a:endParaRPr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sp>
        <p:nvSpPr>
          <p:cNvPr id="5" name="矩形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077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教授回饋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529187"/>
          </a:xfrm>
        </p:spPr>
        <p:txBody>
          <a:bodyPr>
            <a:normAutofit fontScale="25000" lnSpcReduction="20000"/>
          </a:bodyPr>
          <a:lstStyle/>
          <a:p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en-US" sz="14400" dirty="0" smtClean="0">
                <a:solidFill>
                  <a:srgbClr val="FF0000"/>
                </a:solidFill>
              </a:rPr>
              <a:t>評量規準  </a:t>
            </a:r>
            <a:endParaRPr lang="en-US" altLang="zh-TW" sz="14400" dirty="0" smtClean="0">
              <a:solidFill>
                <a:srgbClr val="FF0000"/>
              </a:solidFill>
            </a:endParaRPr>
          </a:p>
          <a:p>
            <a:r>
              <a:rPr lang="zh-TW" altLang="en-US" sz="4700" dirty="0" smtClean="0"/>
              <a:t>                                                                            </a:t>
            </a:r>
            <a:r>
              <a:rPr lang="zh-TW" altLang="en-US" sz="14400" dirty="0" smtClean="0">
                <a:solidFill>
                  <a:srgbClr val="0070C0"/>
                </a:solidFill>
              </a:rPr>
              <a:t>   </a:t>
            </a:r>
            <a:endParaRPr lang="en-US" altLang="zh-TW" sz="14400" dirty="0" smtClean="0">
              <a:solidFill>
                <a:srgbClr val="0070C0"/>
              </a:solidFill>
            </a:endParaRPr>
          </a:p>
          <a:p>
            <a:r>
              <a:rPr lang="zh-TW" altLang="en-US" sz="4700" dirty="0" smtClean="0"/>
              <a:t>                                                                                                                                          </a:t>
            </a:r>
            <a:r>
              <a:rPr lang="zh-TW" altLang="en-US" sz="14400" dirty="0" smtClean="0"/>
              <a:t>    </a:t>
            </a:r>
            <a:endParaRPr lang="en-US" altLang="zh-TW" sz="14400" dirty="0" smtClean="0"/>
          </a:p>
          <a:p>
            <a:r>
              <a:rPr lang="zh-TW" altLang="en-US" sz="4700" dirty="0" smtClean="0"/>
              <a:t>                                                                                                  </a:t>
            </a:r>
            <a:endParaRPr lang="en-US" altLang="zh-TW" sz="4700" dirty="0" smtClean="0"/>
          </a:p>
          <a:p>
            <a:r>
              <a:rPr lang="en-US" altLang="zh-TW" sz="4700" dirty="0"/>
              <a:t> </a:t>
            </a:r>
            <a:r>
              <a:rPr lang="en-US" altLang="zh-TW" sz="4700" dirty="0" smtClean="0"/>
              <a:t>                                                                    </a:t>
            </a:r>
            <a:r>
              <a:rPr lang="zh-TW" altLang="en-US" sz="4700" dirty="0" smtClean="0"/>
              <a:t>                                                                                                                                        </a:t>
            </a:r>
            <a:endParaRPr lang="en-US" altLang="zh-TW" sz="7400" kern="1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Clr>
                <a:srgbClr val="E48312"/>
              </a:buClr>
              <a:buNone/>
            </a:pPr>
            <a:r>
              <a:rPr lang="zh-TW" altLang="zh-TW" sz="11200" kern="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能</a:t>
            </a:r>
            <a:r>
              <a:rPr lang="zh-TW" altLang="zh-TW" sz="11200" kern="1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用：實際運用評量規準，評定學生的表現，看實際效用如何</a:t>
            </a:r>
            <a:r>
              <a:rPr lang="zh-TW" altLang="zh-TW" sz="11200" kern="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sz="11200" kern="100" dirty="0" smtClean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Clr>
                <a:srgbClr val="E48312"/>
              </a:buClr>
              <a:buNone/>
            </a:pPr>
            <a:r>
              <a:rPr lang="zh-TW" altLang="en-US" sz="11200" kern="1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11200" kern="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zh-TW" altLang="zh-TW" sz="11200" kern="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是否</a:t>
            </a:r>
            <a:r>
              <a:rPr lang="zh-TW" altLang="zh-TW" sz="11200" kern="1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需要修訂？</a:t>
            </a:r>
            <a:endParaRPr lang="zh-TW" altLang="zh-TW" sz="11200" kern="1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E48312"/>
              </a:buClr>
              <a:buNone/>
            </a:pP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能</a:t>
            </a:r>
            <a:r>
              <a:rPr lang="zh-TW" altLang="zh-TW" sz="11200" dirty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分享：將研習效益在校內擴散</a:t>
            </a: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11200" dirty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可在社群</a:t>
            </a: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討論</a:t>
            </a:r>
            <a:r>
              <a:rPr lang="zh-TW" altLang="en-US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分享</a:t>
            </a:r>
            <a:r>
              <a:rPr lang="zh-TW" altLang="zh-TW" sz="11200" dirty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規準</a:t>
            </a: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修訂</a:t>
            </a:r>
            <a:endParaRPr lang="en-US" altLang="zh-TW" sz="11200" dirty="0" smtClean="0">
              <a:solidFill>
                <a:srgbClr val="000000">
                  <a:lumMod val="75000"/>
                  <a:lumOff val="25000"/>
                </a:srgbClr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>
              <a:buClr>
                <a:srgbClr val="E48312"/>
              </a:buClr>
              <a:buNone/>
            </a:pPr>
            <a:r>
              <a:rPr lang="zh-TW" altLang="en-US" sz="11200" dirty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11200" dirty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歷程，讓更多老師可以運用</a:t>
            </a:r>
            <a:r>
              <a:rPr lang="zh-TW" altLang="zh-TW" sz="1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7400" dirty="0">
              <a:solidFill>
                <a:srgbClr val="00B050"/>
              </a:solidFill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1457866" y="2891256"/>
            <a:ext cx="2061713" cy="854015"/>
          </a:xfrm>
          <a:prstGeom prst="homePlat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002060"/>
                </a:solidFill>
              </a:rPr>
              <a:t>何時用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5" name="五邊形 4"/>
          <p:cNvSpPr/>
          <p:nvPr/>
        </p:nvSpPr>
        <p:spPr>
          <a:xfrm>
            <a:off x="5064569" y="2891255"/>
            <a:ext cx="2061713" cy="854015"/>
          </a:xfrm>
          <a:prstGeom prst="homePlat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002060"/>
                </a:solidFill>
              </a:rPr>
              <a:t>怎麼用</a:t>
            </a:r>
            <a:endParaRPr lang="zh-TW" altLang="en-US" dirty="0"/>
          </a:p>
        </p:txBody>
      </p:sp>
      <p:sp>
        <p:nvSpPr>
          <p:cNvPr id="6" name="五邊形 5"/>
          <p:cNvSpPr/>
          <p:nvPr/>
        </p:nvSpPr>
        <p:spPr>
          <a:xfrm>
            <a:off x="8671272" y="2891255"/>
            <a:ext cx="2061713" cy="854015"/>
          </a:xfrm>
          <a:prstGeom prst="homePlat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zh-TW" altLang="en-US" sz="3200" dirty="0">
                <a:solidFill>
                  <a:srgbClr val="002060"/>
                </a:solidFill>
              </a:rPr>
              <a:t>用時有何困難</a:t>
            </a:r>
            <a:endParaRPr lang="en-US" altLang="zh-TW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1318253" y="2996952"/>
            <a:ext cx="9324528" cy="98417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zh-TW" altLang="en-US" sz="4000" b="1" u="sng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彈性</a:t>
            </a:r>
            <a:r>
              <a:rPr kumimoji="1" lang="zh-TW" altLang="en-US" sz="40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學習課程線上發表</a:t>
            </a:r>
            <a:r>
              <a:rPr kumimoji="1" lang="en-US" altLang="zh-TW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endParaRPr kumimoji="1" lang="zh-TW" altLang="en-US" sz="4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2366" y="812814"/>
            <a:ext cx="10058400" cy="1450757"/>
          </a:xfrm>
        </p:spPr>
        <p:txBody>
          <a:bodyPr>
            <a:noAutofit/>
          </a:bodyPr>
          <a:lstStyle/>
          <a:p>
            <a:pPr marL="91440" lvl="0" indent="-91440">
              <a:lnSpc>
                <a:spcPct val="90000"/>
              </a:lnSpc>
              <a:spcBef>
                <a:spcPts val="0"/>
              </a:spcBef>
            </a:pPr>
            <a:r>
              <a:rPr lang="zh-TW" altLang="en-US" sz="3600" spc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臺北市</a:t>
            </a:r>
            <a:r>
              <a:rPr lang="en-US" altLang="zh-TW" sz="3600" spc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110</a:t>
            </a:r>
            <a:r>
              <a:rPr lang="zh-TW" altLang="en-US" sz="3600" spc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學年度學校課程評鑑</a:t>
            </a:r>
            <a:r>
              <a:rPr lang="zh-TW" altLang="en-US" sz="3600" spc="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暨</a:t>
            </a:r>
            <a:r>
              <a:rPr lang="en-US" altLang="zh-TW" sz="3600" spc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  <a:cs typeface="+mn-cs"/>
              </a:rPr>
              <a:t/>
            </a:r>
            <a:br>
              <a:rPr lang="en-US" altLang="zh-TW" sz="3600" spc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  <a:cs typeface="+mn-cs"/>
              </a:rPr>
            </a:br>
            <a:r>
              <a:rPr lang="zh-TW" altLang="en-US" sz="3600" spc="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彈性</a:t>
            </a:r>
            <a:r>
              <a:rPr lang="zh-TW" altLang="en-US" sz="3600" spc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學習課程線上發表</a:t>
            </a:r>
            <a:r>
              <a:rPr lang="zh-TW" altLang="en-US" sz="3600" spc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  <a:cs typeface="+mn-cs"/>
              </a:rPr>
              <a:t/>
            </a:r>
            <a:br>
              <a:rPr lang="zh-TW" altLang="en-US" sz="3600" spc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  <a:cs typeface="+mn-cs"/>
              </a:rPr>
            </a:b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722095" y="1858133"/>
            <a:ext cx="10363826" cy="3424107"/>
          </a:xfrm>
        </p:spPr>
        <p:txBody>
          <a:bodyPr>
            <a:noAutofit/>
          </a:bodyPr>
          <a:lstStyle/>
          <a:p>
            <a:r>
              <a:rPr lang="zh-TW" altLang="en-US" sz="3200" dirty="0"/>
              <a:t/>
            </a:r>
            <a:br>
              <a:rPr lang="zh-TW" altLang="en-US" sz="3200" dirty="0"/>
            </a:b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邀請活化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</a:t>
            </a:r>
            <a:r>
              <a:rPr lang="en-US" altLang="zh-TW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r>
              <a:rPr lang="zh-TW" altLang="en-US" sz="3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*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彈性</a:t>
            </a:r>
            <a:r>
              <a:rPr lang="zh-TW" altLang="en-US" sz="3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課程的課程內容建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構</a:t>
            </a:r>
            <a:endParaRPr lang="en-US" altLang="zh-TW" sz="3200" dirty="0" smtClean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</a:rPr>
              <a:t>*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</a:t>
            </a:r>
            <a:r>
              <a:rPr lang="zh-TW" altLang="en-US" sz="3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實踐歷程與評量的成果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發表</a:t>
            </a:r>
            <a:endParaRPr lang="en-US" altLang="zh-TW" sz="3200" dirty="0" smtClean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藉由提供</a:t>
            </a:r>
            <a:r>
              <a:rPr lang="zh-TW" altLang="en-US" sz="3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專業分享與對話的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平台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</a:t>
            </a:r>
            <a:r>
              <a:rPr lang="zh-TW" altLang="en-US" sz="3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跨域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設計</a:t>
            </a:r>
            <a:endParaRPr lang="en-US" altLang="zh-TW" sz="3200" dirty="0" smtClean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3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探究</a:t>
            </a:r>
            <a:r>
              <a:rPr lang="zh-TW" altLang="en-US" sz="32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素養導向的教學品質 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029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辦理</a:t>
            </a:r>
            <a:r>
              <a:rPr lang="en-US" altLang="zh-TW" b="1" dirty="0" smtClean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b="1" dirty="0" smtClean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場次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8467026"/>
              </p:ext>
            </p:extLst>
          </p:nvPr>
        </p:nvGraphicFramePr>
        <p:xfrm>
          <a:off x="1509622" y="1819326"/>
          <a:ext cx="8669550" cy="44792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77021">
                  <a:extLst>
                    <a:ext uri="{9D8B030D-6E8A-4147-A177-3AD203B41FA5}">
                      <a16:colId xmlns:a16="http://schemas.microsoft.com/office/drawing/2014/main" val="2148342283"/>
                    </a:ext>
                  </a:extLst>
                </a:gridCol>
                <a:gridCol w="3503792">
                  <a:extLst>
                    <a:ext uri="{9D8B030D-6E8A-4147-A177-3AD203B41FA5}">
                      <a16:colId xmlns:a16="http://schemas.microsoft.com/office/drawing/2014/main" val="2940630492"/>
                    </a:ext>
                  </a:extLst>
                </a:gridCol>
                <a:gridCol w="1554044">
                  <a:extLst>
                    <a:ext uri="{9D8B030D-6E8A-4147-A177-3AD203B41FA5}">
                      <a16:colId xmlns:a16="http://schemas.microsoft.com/office/drawing/2014/main" val="2231427848"/>
                    </a:ext>
                  </a:extLst>
                </a:gridCol>
                <a:gridCol w="1431736">
                  <a:extLst>
                    <a:ext uri="{9D8B030D-6E8A-4147-A177-3AD203B41FA5}">
                      <a16:colId xmlns:a16="http://schemas.microsoft.com/office/drawing/2014/main" val="2568950432"/>
                    </a:ext>
                  </a:extLst>
                </a:gridCol>
                <a:gridCol w="1402957">
                  <a:extLst>
                    <a:ext uri="{9D8B030D-6E8A-4147-A177-3AD203B41FA5}">
                      <a16:colId xmlns:a16="http://schemas.microsoft.com/office/drawing/2014/main" val="2352438946"/>
                    </a:ext>
                  </a:extLst>
                </a:gridCol>
              </a:tblGrid>
              <a:tr h="646123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場次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參加學校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時間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發表學校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主持人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指導專家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extLst>
                  <a:ext uri="{0D108BD9-81ED-4DB2-BD59-A6C34878D82A}">
                    <a16:rowId xmlns:a16="http://schemas.microsoft.com/office/drawing/2014/main" val="2463781241"/>
                  </a:ext>
                </a:extLst>
              </a:tr>
              <a:tr h="12405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場次</a:t>
                      </a:r>
                      <a:r>
                        <a:rPr lang="en-US" altLang="zh-TW" sz="2000" u="none" strike="noStrike">
                          <a:effectLst/>
                        </a:rPr>
                        <a:t>1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興福、北政、信義、內湖、景美、景興、萬芳、靜心、景文、再興、東山、芳和、民族、政大附中、螢橋 </a:t>
                      </a:r>
                      <a:r>
                        <a:rPr lang="en-US" altLang="zh-TW" sz="2000" u="none" strike="noStrike">
                          <a:effectLst/>
                        </a:rPr>
                        <a:t>(15</a:t>
                      </a:r>
                      <a:r>
                        <a:rPr lang="zh-TW" altLang="en-US" sz="2000" u="none" strike="noStrike">
                          <a:effectLst/>
                        </a:rPr>
                        <a:t>所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r>
                        <a:rPr lang="zh-TW" altLang="en-US" sz="2000" u="none" strike="noStrike">
                          <a:effectLst/>
                        </a:rPr>
                        <a:t>月</a:t>
                      </a:r>
                      <a:r>
                        <a:rPr lang="en-US" altLang="zh-TW" sz="2000" u="none" strike="noStrike">
                          <a:effectLst/>
                        </a:rPr>
                        <a:t>25</a:t>
                      </a:r>
                      <a:r>
                        <a:rPr lang="zh-TW" altLang="en-US" sz="2000" u="none" strike="noStrike">
                          <a:effectLst/>
                        </a:rPr>
                        <a:t>日</a:t>
                      </a:r>
                      <a:r>
                        <a:rPr lang="en-US" altLang="zh-TW" sz="2000" u="none" strike="noStrike">
                          <a:effectLst/>
                        </a:rPr>
                        <a:t>(</a:t>
                      </a:r>
                      <a:r>
                        <a:rPr lang="zh-TW" altLang="en-US" sz="2000" u="none" strike="noStrike">
                          <a:effectLst/>
                        </a:rPr>
                        <a:t>三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8:40~12:00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興福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北政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信義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內湖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潘姿伶校長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洪詠善主任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徐式寬教授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extLst>
                  <a:ext uri="{0D108BD9-81ED-4DB2-BD59-A6C34878D82A}">
                    <a16:rowId xmlns:a16="http://schemas.microsoft.com/office/drawing/2014/main" val="4260395705"/>
                  </a:ext>
                </a:extLst>
              </a:tr>
              <a:tr h="12405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場次</a:t>
                      </a:r>
                      <a:r>
                        <a:rPr lang="en-US" altLang="zh-TW" sz="2000" u="none" strike="noStrike">
                          <a:effectLst/>
                        </a:rPr>
                        <a:t>2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實踐、萬華、誠正、天母、雙園、大理、古亭、五常、中正、弘道、長安、北安、新興、大直、大同、濱江 </a:t>
                      </a:r>
                      <a:r>
                        <a:rPr lang="en-US" altLang="zh-TW" sz="2000" u="none" strike="noStrike">
                          <a:effectLst/>
                        </a:rPr>
                        <a:t>(16</a:t>
                      </a:r>
                      <a:r>
                        <a:rPr lang="zh-TW" altLang="en-US" sz="2000" u="none" strike="noStrike">
                          <a:effectLst/>
                        </a:rPr>
                        <a:t>所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 dirty="0">
                          <a:effectLst/>
                        </a:rPr>
                        <a:t>5</a:t>
                      </a:r>
                      <a:r>
                        <a:rPr lang="zh-TW" altLang="en-US" sz="2000" u="none" strike="noStrike" dirty="0">
                          <a:effectLst/>
                        </a:rPr>
                        <a:t>月</a:t>
                      </a:r>
                      <a:r>
                        <a:rPr lang="en-US" altLang="zh-TW" sz="2000" u="none" strike="noStrike" dirty="0">
                          <a:effectLst/>
                        </a:rPr>
                        <a:t>25</a:t>
                      </a:r>
                      <a:r>
                        <a:rPr lang="zh-TW" altLang="en-US" sz="2000" u="none" strike="noStrike" dirty="0">
                          <a:effectLst/>
                        </a:rPr>
                        <a:t>日</a:t>
                      </a:r>
                      <a:r>
                        <a:rPr lang="en-US" altLang="zh-TW" sz="2000" u="none" strike="noStrike" dirty="0">
                          <a:effectLst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</a:rPr>
                        <a:t>三</a:t>
                      </a:r>
                      <a:r>
                        <a:rPr lang="en-US" altLang="zh-TW" sz="2000" u="none" strike="noStrike" dirty="0">
                          <a:effectLst/>
                        </a:rPr>
                        <a:t>)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 dirty="0">
                          <a:effectLst/>
                        </a:rPr>
                        <a:t>8:40~12:00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實踐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萬華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誠正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天母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洪志成校長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葉興華教授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余  霖聘督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extLst>
                  <a:ext uri="{0D108BD9-81ED-4DB2-BD59-A6C34878D82A}">
                    <a16:rowId xmlns:a16="http://schemas.microsoft.com/office/drawing/2014/main" val="2734504263"/>
                  </a:ext>
                </a:extLst>
              </a:tr>
              <a:tr h="126495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場次</a:t>
                      </a:r>
                      <a:r>
                        <a:rPr lang="en-US" altLang="zh-TW" sz="2000" u="none" strike="noStrike">
                          <a:effectLst/>
                        </a:rPr>
                        <a:t>3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蘭州、介壽、南門、金華、忠孝、建成、延平、復興、重慶、成淵、靜修、薇閣、泰北、華興、民權</a:t>
                      </a:r>
                      <a:r>
                        <a:rPr lang="en-US" altLang="zh-TW" sz="2000" u="none" strike="noStrike">
                          <a:effectLst/>
                        </a:rPr>
                        <a:t>(15</a:t>
                      </a:r>
                      <a:r>
                        <a:rPr lang="zh-TW" altLang="en-US" sz="2000" u="none" strike="noStrike">
                          <a:effectLst/>
                        </a:rPr>
                        <a:t>所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r>
                        <a:rPr lang="zh-TW" altLang="en-US" sz="2000" u="none" strike="noStrike">
                          <a:effectLst/>
                        </a:rPr>
                        <a:t>月</a:t>
                      </a:r>
                      <a:r>
                        <a:rPr lang="en-US" altLang="zh-TW" sz="2000" u="none" strike="noStrike">
                          <a:effectLst/>
                        </a:rPr>
                        <a:t>26</a:t>
                      </a:r>
                      <a:r>
                        <a:rPr lang="zh-TW" altLang="en-US" sz="2000" u="none" strike="noStrike">
                          <a:effectLst/>
                        </a:rPr>
                        <a:t>日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13:10~16:30</a:t>
                      </a:r>
                      <a:endParaRPr lang="zh-TW" altLang="en-US" sz="200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蘭州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介壽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南門  </a:t>
                      </a:r>
                      <a:endParaRPr lang="en-US" altLang="zh-TW" sz="2000" u="none" strike="noStrike" dirty="0" smtClean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 smtClean="0">
                          <a:effectLst/>
                        </a:rPr>
                        <a:t>金華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陳建廷校長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余  霖聘督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葉興華教授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3138" marR="33138" marT="26510" marB="26510" anchor="ctr"/>
                </a:tc>
                <a:extLst>
                  <a:ext uri="{0D108BD9-81ED-4DB2-BD59-A6C34878D82A}">
                    <a16:rowId xmlns:a16="http://schemas.microsoft.com/office/drawing/2014/main" val="4293398036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974187" y="-56138"/>
            <a:ext cx="14166187" cy="5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辦理</a:t>
            </a:r>
            <a:r>
              <a:rPr lang="en-US" altLang="zh-TW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場次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59919565"/>
              </p:ext>
            </p:extLst>
          </p:nvPr>
        </p:nvGraphicFramePr>
        <p:xfrm>
          <a:off x="1337096" y="1820173"/>
          <a:ext cx="9144000" cy="44704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16833">
                  <a:extLst>
                    <a:ext uri="{9D8B030D-6E8A-4147-A177-3AD203B41FA5}">
                      <a16:colId xmlns:a16="http://schemas.microsoft.com/office/drawing/2014/main" val="1364787600"/>
                    </a:ext>
                  </a:extLst>
                </a:gridCol>
                <a:gridCol w="3660625">
                  <a:extLst>
                    <a:ext uri="{9D8B030D-6E8A-4147-A177-3AD203B41FA5}">
                      <a16:colId xmlns:a16="http://schemas.microsoft.com/office/drawing/2014/main" val="2972611076"/>
                    </a:ext>
                  </a:extLst>
                </a:gridCol>
                <a:gridCol w="1565598">
                  <a:extLst>
                    <a:ext uri="{9D8B030D-6E8A-4147-A177-3AD203B41FA5}">
                      <a16:colId xmlns:a16="http://schemas.microsoft.com/office/drawing/2014/main" val="4164813902"/>
                    </a:ext>
                  </a:extLst>
                </a:gridCol>
                <a:gridCol w="1573162">
                  <a:extLst>
                    <a:ext uri="{9D8B030D-6E8A-4147-A177-3AD203B41FA5}">
                      <a16:colId xmlns:a16="http://schemas.microsoft.com/office/drawing/2014/main" val="2881021152"/>
                    </a:ext>
                  </a:extLst>
                </a:gridCol>
                <a:gridCol w="1527782">
                  <a:extLst>
                    <a:ext uri="{9D8B030D-6E8A-4147-A177-3AD203B41FA5}">
                      <a16:colId xmlns:a16="http://schemas.microsoft.com/office/drawing/2014/main" val="942674212"/>
                    </a:ext>
                  </a:extLst>
                </a:gridCol>
              </a:tblGrid>
              <a:tr h="65276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場次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參加學校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時間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發表學校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主持人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指導專家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extLst>
                  <a:ext uri="{0D108BD9-81ED-4DB2-BD59-A6C34878D82A}">
                    <a16:rowId xmlns:a16="http://schemas.microsoft.com/office/drawing/2014/main" val="1055109935"/>
                  </a:ext>
                </a:extLst>
              </a:tr>
              <a:tr h="12553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場次</a:t>
                      </a:r>
                      <a:r>
                        <a:rPr lang="en-US" altLang="zh-TW" sz="2000" u="none" strike="noStrike" dirty="0">
                          <a:effectLst/>
                        </a:rPr>
                        <a:t>4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東湖、麗山、明湖、木柵、西湖、三民、方濟、戲曲、至善、格致、蘭雅、福安、衛理、達人</a:t>
                      </a:r>
                      <a:r>
                        <a:rPr lang="en-US" altLang="zh-TW" sz="2000" u="none" strike="noStrike" dirty="0">
                          <a:effectLst/>
                        </a:rPr>
                        <a:t>(14</a:t>
                      </a:r>
                      <a:r>
                        <a:rPr lang="zh-TW" altLang="en-US" sz="2000" u="none" strike="noStrike" dirty="0">
                          <a:effectLst/>
                        </a:rPr>
                        <a:t>所</a:t>
                      </a:r>
                      <a:r>
                        <a:rPr lang="en-US" altLang="zh-TW" sz="2000" u="none" strike="noStrike" dirty="0">
                          <a:effectLst/>
                        </a:rPr>
                        <a:t>)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r>
                        <a:rPr lang="zh-TW" altLang="en-US" sz="2000" u="none" strike="noStrike">
                          <a:effectLst/>
                        </a:rPr>
                        <a:t>月</a:t>
                      </a:r>
                      <a:r>
                        <a:rPr lang="en-US" altLang="zh-TW" sz="2000" u="none" strike="noStrike">
                          <a:effectLst/>
                        </a:rPr>
                        <a:t>24</a:t>
                      </a:r>
                      <a:r>
                        <a:rPr lang="zh-TW" altLang="en-US" sz="2000" u="none" strike="noStrike">
                          <a:effectLst/>
                        </a:rPr>
                        <a:t>日</a:t>
                      </a:r>
                      <a:r>
                        <a:rPr lang="en-US" altLang="zh-TW" sz="2000" u="none" strike="noStrike">
                          <a:effectLst/>
                        </a:rPr>
                        <a:t>(</a:t>
                      </a:r>
                      <a:r>
                        <a:rPr lang="zh-TW" altLang="en-US" sz="2000" u="none" strike="noStrike">
                          <a:effectLst/>
                        </a:rPr>
                        <a:t>二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8:40~12:00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東湖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麗山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明湖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木柵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張幸愉校長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余   霖聘督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吳璧純教授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extLst>
                  <a:ext uri="{0D108BD9-81ED-4DB2-BD59-A6C34878D82A}">
                    <a16:rowId xmlns:a16="http://schemas.microsoft.com/office/drawing/2014/main" val="870315224"/>
                  </a:ext>
                </a:extLst>
              </a:tr>
              <a:tr h="12553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場次</a:t>
                      </a:r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新民、敦化、北投、興雅、西松、中崙、永吉、瑠公、普林斯頓、成德、明德、桃源、石牌、奎山</a:t>
                      </a:r>
                      <a:endParaRPr lang="zh-TW" altLang="en-US" sz="2000">
                        <a:effectLst/>
                      </a:endParaRPr>
                    </a:p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(14</a:t>
                      </a:r>
                      <a:r>
                        <a:rPr lang="zh-TW" altLang="en-US" sz="2000" u="none" strike="noStrike">
                          <a:effectLst/>
                        </a:rPr>
                        <a:t>所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5</a:t>
                      </a:r>
                      <a:r>
                        <a:rPr lang="zh-TW" altLang="en-US" sz="2000" u="none" strike="noStrike">
                          <a:effectLst/>
                        </a:rPr>
                        <a:t>月</a:t>
                      </a:r>
                      <a:r>
                        <a:rPr lang="en-US" altLang="zh-TW" sz="2000" u="none" strike="noStrike">
                          <a:effectLst/>
                        </a:rPr>
                        <a:t>31</a:t>
                      </a:r>
                      <a:r>
                        <a:rPr lang="zh-TW" altLang="en-US" sz="2000" u="none" strike="noStrike">
                          <a:effectLst/>
                        </a:rPr>
                        <a:t>日</a:t>
                      </a:r>
                      <a:r>
                        <a:rPr lang="en-US" altLang="zh-TW" sz="2000" u="none" strike="noStrike">
                          <a:effectLst/>
                        </a:rPr>
                        <a:t>(</a:t>
                      </a:r>
                      <a:r>
                        <a:rPr lang="zh-TW" altLang="en-US" sz="2000" u="none" strike="noStrike">
                          <a:effectLst/>
                        </a:rPr>
                        <a:t>二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8:40~12:00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新民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敦化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北投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興雅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周婉琦校長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吳璧純教授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余  霖聘督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extLst>
                  <a:ext uri="{0D108BD9-81ED-4DB2-BD59-A6C34878D82A}">
                    <a16:rowId xmlns:a16="http://schemas.microsoft.com/office/drawing/2014/main" val="4279841672"/>
                  </a:ext>
                </a:extLst>
              </a:tr>
              <a:tr h="12553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場次</a:t>
                      </a:r>
                      <a:r>
                        <a:rPr lang="en-US" altLang="zh-TW" sz="2000" u="none" strike="noStrike">
                          <a:effectLst/>
                        </a:rPr>
                        <a:t>6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>
                          <a:effectLst/>
                        </a:rPr>
                        <a:t>南港、中山、龍山、關渡、龍門、士林、民生、仁愛、大安、懷生、和平、陽明、百齡、師大附中、幼華、立人中小學</a:t>
                      </a:r>
                      <a:r>
                        <a:rPr lang="en-US" altLang="zh-TW" sz="2000" u="none" strike="noStrike">
                          <a:effectLst/>
                        </a:rPr>
                        <a:t>(16</a:t>
                      </a:r>
                      <a:r>
                        <a:rPr lang="zh-TW" altLang="en-US" sz="2000" u="none" strike="noStrike">
                          <a:effectLst/>
                        </a:rPr>
                        <a:t>所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6</a:t>
                      </a:r>
                      <a:r>
                        <a:rPr lang="zh-TW" altLang="en-US" sz="2000" u="none" strike="noStrike">
                          <a:effectLst/>
                        </a:rPr>
                        <a:t>月</a:t>
                      </a:r>
                      <a:r>
                        <a:rPr lang="en-US" altLang="zh-TW" sz="2000" u="none" strike="noStrike">
                          <a:effectLst/>
                        </a:rPr>
                        <a:t>2</a:t>
                      </a:r>
                      <a:r>
                        <a:rPr lang="zh-TW" altLang="en-US" sz="2000" u="none" strike="noStrike">
                          <a:effectLst/>
                        </a:rPr>
                        <a:t>日</a:t>
                      </a:r>
                      <a:r>
                        <a:rPr lang="en-US" altLang="zh-TW" sz="2000" u="none" strike="noStrike">
                          <a:effectLst/>
                        </a:rPr>
                        <a:t>(</a:t>
                      </a:r>
                      <a:r>
                        <a:rPr lang="zh-TW" altLang="en-US" sz="2000" u="none" strike="noStrike">
                          <a:effectLst/>
                        </a:rPr>
                        <a:t>四</a:t>
                      </a:r>
                      <a:r>
                        <a:rPr lang="en-US" altLang="zh-TW" sz="2000" u="none" strike="noStrike">
                          <a:effectLst/>
                        </a:rPr>
                        <a:t>)</a:t>
                      </a:r>
                      <a:endParaRPr lang="zh-TW" altLang="en-US" sz="20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u="none" strike="noStrike">
                          <a:effectLst/>
                        </a:rPr>
                        <a:t>8:40~12:00</a:t>
                      </a:r>
                      <a:endParaRPr lang="zh-TW" altLang="en-US" sz="200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南港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中山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龍山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關渡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周婉玲校長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葉興華教授</a:t>
                      </a:r>
                      <a:endParaRPr lang="zh-TW" altLang="en-US" sz="20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effectLst/>
                        </a:rPr>
                        <a:t>吳璧純教授</a:t>
                      </a:r>
                      <a:endParaRPr lang="zh-TW" altLang="en-US" sz="2000" dirty="0">
                        <a:effectLst/>
                      </a:endParaRPr>
                    </a:p>
                  </a:txBody>
                  <a:tcPr marL="31755" marR="31755" marT="25404" marB="25404" anchor="ctr"/>
                </a:tc>
                <a:extLst>
                  <a:ext uri="{0D108BD9-81ED-4DB2-BD59-A6C34878D82A}">
                    <a16:rowId xmlns:a16="http://schemas.microsoft.com/office/drawing/2014/main" val="412893238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分享內容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405574" y="-74107"/>
            <a:ext cx="13597574" cy="5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89819" y="2098070"/>
            <a:ext cx="10363826" cy="3424107"/>
          </a:xfrm>
        </p:spPr>
        <p:txBody>
          <a:bodyPr>
            <a:normAutofit/>
          </a:bodyPr>
          <a:lstStyle/>
          <a:p>
            <a:pPr marL="0" lvl="0" indent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3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*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一門彈性課程之表現任務設計與運用。</a:t>
            </a:r>
            <a:endParaRPr lang="zh-TW" altLang="en-US" sz="3200" dirty="0">
              <a:solidFill>
                <a:srgbClr val="000000"/>
              </a:solidFill>
            </a:endParaRPr>
          </a:p>
          <a:p>
            <a:pPr marL="0" lvl="0" indent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原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課程名稱、節數、設計理念及課程目標。</a:t>
            </a:r>
            <a:endParaRPr lang="zh-TW" altLang="en-US" sz="3200" dirty="0">
              <a:solidFill>
                <a:srgbClr val="000000"/>
              </a:solidFill>
            </a:endParaRPr>
          </a:p>
          <a:p>
            <a:pPr marL="0" lvl="0" indent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分享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彈性課程之素養導向的表現任務設計、研發</a:t>
            </a:r>
            <a:endParaRPr lang="zh-TW" altLang="en-US" sz="3200" dirty="0">
              <a:solidFill>
                <a:srgbClr val="000000"/>
              </a:solidFill>
            </a:endParaRPr>
          </a:p>
          <a:p>
            <a:pPr marL="0" lvl="0" indent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  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評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量規準、實際現場運用等</a:t>
            </a:r>
            <a:r>
              <a:rPr lang="en-US" altLang="zh-TW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含歷程分享與反思</a:t>
            </a:r>
            <a:r>
              <a:rPr lang="en-US" altLang="zh-TW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sz="3200" dirty="0">
              <a:solidFill>
                <a:srgbClr val="000000"/>
              </a:solidFill>
            </a:endParaRPr>
          </a:p>
          <a:p>
            <a:pPr marL="0" lvl="0" indent="0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3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*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回饋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交流：專業對話、教授給予</a:t>
            </a:r>
            <a:r>
              <a:rPr lang="zh-TW" altLang="en-US" sz="32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回饋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974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1318253" y="2996952"/>
            <a:ext cx="9324528" cy="9841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zh-TW" alt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回顧統整</a:t>
            </a:r>
            <a:r>
              <a:rPr kumimoji="1" lang="en-US" altLang="zh-TW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endParaRPr kumimoji="1" lang="zh-TW" altLang="en-US" sz="4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590372" y="427290"/>
          <a:ext cx="10954996" cy="5943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4334">
                  <a:extLst>
                    <a:ext uri="{9D8B030D-6E8A-4147-A177-3AD203B41FA5}">
                      <a16:colId xmlns:a16="http://schemas.microsoft.com/office/drawing/2014/main" val="2066005409"/>
                    </a:ext>
                  </a:extLst>
                </a:gridCol>
                <a:gridCol w="2913942">
                  <a:extLst>
                    <a:ext uri="{9D8B030D-6E8A-4147-A177-3AD203B41FA5}">
                      <a16:colId xmlns:a16="http://schemas.microsoft.com/office/drawing/2014/main" val="1878683431"/>
                    </a:ext>
                  </a:extLst>
                </a:gridCol>
                <a:gridCol w="3062703">
                  <a:extLst>
                    <a:ext uri="{9D8B030D-6E8A-4147-A177-3AD203B41FA5}">
                      <a16:colId xmlns:a16="http://schemas.microsoft.com/office/drawing/2014/main" val="2859059021"/>
                    </a:ext>
                  </a:extLst>
                </a:gridCol>
                <a:gridCol w="1581373">
                  <a:extLst>
                    <a:ext uri="{9D8B030D-6E8A-4147-A177-3AD203B41FA5}">
                      <a16:colId xmlns:a16="http://schemas.microsoft.com/office/drawing/2014/main" val="2829687580"/>
                    </a:ext>
                  </a:extLst>
                </a:gridCol>
                <a:gridCol w="2452644">
                  <a:extLst>
                    <a:ext uri="{9D8B030D-6E8A-4147-A177-3AD203B41FA5}">
                      <a16:colId xmlns:a16="http://schemas.microsoft.com/office/drawing/2014/main" val="3082576277"/>
                    </a:ext>
                  </a:extLst>
                </a:gridCol>
              </a:tblGrid>
              <a:tr h="2373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場次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主題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講師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971072"/>
                  </a:ext>
                </a:extLst>
              </a:tr>
              <a:tr h="10963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場次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星期二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13:10~17:30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校訂課程發展重要內涵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~~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表現任務設計與研發評量規準概念說明與探究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葉興華教授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所活化學校參加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8543950"/>
                  </a:ext>
                </a:extLst>
              </a:tr>
              <a:tr h="9946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場次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</a:t>
                      </a: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星期二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13:10~17:30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表現任務設計與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研發評量規準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~~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實作工作坊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葉興華教授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所活化學校分兩梯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--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擇場次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2990965"/>
                  </a:ext>
                </a:extLst>
              </a:tr>
              <a:tr h="9946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場次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星期二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13:10~17:30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表現任務設計與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研發評量規準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~~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實作工作坊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葉興華教授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306425"/>
                  </a:ext>
                </a:extLst>
              </a:tr>
              <a:tr h="8900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場次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星期二</a:t>
                      </a: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13:10~17:30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表現任務設計與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研發評量規準</a:t>
                      </a:r>
                      <a:r>
                        <a:rPr lang="en-US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~~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歷程分享與反思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葉興華教授</a:t>
                      </a:r>
                      <a:endParaRPr lang="zh-TW" sz="20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lang="zh-TW" sz="2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所活化學校參加</a:t>
                      </a:r>
                      <a:endParaRPr lang="zh-TW" sz="20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189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6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1524000" y="2996952"/>
            <a:ext cx="9118781" cy="984172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40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40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zh-TW" altLang="en-US" sz="4000" b="1" u="sng" kern="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第二學期</a:t>
            </a:r>
            <a:r>
              <a:rPr kumimoji="1" lang="zh-TW" altLang="en-US" sz="40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工作重點 </a:t>
            </a:r>
            <a:r>
              <a:rPr kumimoji="1" lang="en-US" altLang="zh-TW" sz="4000" b="1" u="sng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endParaRPr kumimoji="1" lang="zh-TW" altLang="en-US" sz="4400" b="1" u="sng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68513" y="382378"/>
            <a:ext cx="9806683" cy="1325563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工作坊的意義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068513" y="1613043"/>
            <a:ext cx="10592656" cy="2363056"/>
          </a:xfrm>
        </p:spPr>
        <p:txBody>
          <a:bodyPr/>
          <a:lstStyle/>
          <a:p>
            <a:pPr marL="0" indent="0">
              <a:buNone/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44460" y="2536166"/>
            <a:ext cx="3228654" cy="11300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44460" y="4234980"/>
            <a:ext cx="3228654" cy="1138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評量規</a:t>
            </a:r>
            <a:r>
              <a:rPr lang="zh-TW" altLang="en-US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</a:t>
            </a:r>
            <a:r>
              <a:rPr lang="zh-TW" alt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尺</a:t>
            </a:r>
            <a:r>
              <a:rPr lang="zh-TW" altLang="en-US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規研發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7370496" y="3249971"/>
            <a:ext cx="3161305" cy="12767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精緻校訂課程</a:t>
            </a:r>
            <a:endParaRPr lang="zh-TW" altLang="en-US" dirty="0"/>
          </a:p>
        </p:txBody>
      </p:sp>
      <p:sp>
        <p:nvSpPr>
          <p:cNvPr id="8" name="向右箭號 7"/>
          <p:cNvSpPr/>
          <p:nvPr/>
        </p:nvSpPr>
        <p:spPr>
          <a:xfrm rot="1015318">
            <a:off x="5750668" y="3186788"/>
            <a:ext cx="976427" cy="4188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20170792">
            <a:off x="5761562" y="4284845"/>
            <a:ext cx="1024458" cy="46719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81088" y="1043797"/>
            <a:ext cx="9867900" cy="1264040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精緻校訂課程之重點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sz="4000" dirty="0"/>
          </a:p>
        </p:txBody>
      </p:sp>
      <p:sp>
        <p:nvSpPr>
          <p:cNvPr id="4" name="橢圓 3"/>
          <p:cNvSpPr/>
          <p:nvPr/>
        </p:nvSpPr>
        <p:spPr>
          <a:xfrm>
            <a:off x="2130725" y="1940943"/>
            <a:ext cx="2493033" cy="2156603"/>
          </a:xfrm>
          <a:prstGeom prst="ellipse">
            <a:avLst/>
          </a:prstGeom>
          <a:solidFill>
            <a:srgbClr val="FFC0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ts val="24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明確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學習任務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7893167" y="1940943"/>
            <a:ext cx="2398145" cy="2225615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ts val="24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評量尺規優化學習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表現內容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955874" y="3821503"/>
            <a:ext cx="2579298" cy="2285999"/>
          </a:xfrm>
          <a:prstGeom prst="ellipse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ts val="30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與內容調整，連結課程目標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53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25388" y="361531"/>
            <a:ext cx="9766300" cy="1325563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尺規的研發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155221" y="2332636"/>
            <a:ext cx="10936287" cy="45253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TW" sz="1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spcBef>
                <a:spcPts val="1800"/>
              </a:spcBef>
              <a:buClr>
                <a:srgbClr val="E48312"/>
              </a:buClr>
              <a:buNone/>
            </a:pPr>
            <a:r>
              <a:rPr lang="zh-TW" altLang="en-US" sz="11200" dirty="0" smtClean="0">
                <a:solidFill>
                  <a:srgbClr val="FF0000"/>
                </a:solidFill>
              </a:rPr>
              <a:t>*</a:t>
            </a:r>
            <a:r>
              <a:rPr lang="zh-TW" altLang="en-US" sz="1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析出學習任務及</a:t>
            </a:r>
            <a:r>
              <a:rPr lang="zh-TW" altLang="en-US" sz="1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百分比</a:t>
            </a:r>
            <a:endParaRPr lang="en-US" altLang="zh-TW" sz="1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11200" dirty="0" smtClean="0">
                <a:solidFill>
                  <a:srgbClr val="FF0000"/>
                </a:solidFill>
              </a:rPr>
              <a:t>*</a:t>
            </a:r>
            <a:r>
              <a:rPr lang="zh-TW" altLang="en-US" sz="1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評定等級數量及名稱</a:t>
            </a:r>
            <a:r>
              <a:rPr lang="en-US" altLang="zh-TW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優、佳</a:t>
            </a:r>
            <a:r>
              <a:rPr lang="en-US" altLang="zh-TW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…….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；四等第或五等第</a:t>
            </a:r>
            <a:endParaRPr lang="en-US" altLang="zh-TW" sz="1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11200" dirty="0" smtClean="0">
                <a:solidFill>
                  <a:srgbClr val="FF0000"/>
                </a:solidFill>
              </a:rPr>
              <a:t>*</a:t>
            </a:r>
            <a:r>
              <a:rPr lang="zh-TW" altLang="en-US" sz="1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評定等級名稱的分數範圍</a:t>
            </a:r>
            <a:r>
              <a:rPr lang="en-US" altLang="zh-TW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1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  </a:t>
            </a:r>
            <a:r>
              <a:rPr lang="en-US" altLang="zh-TW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TW" sz="1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11200" dirty="0" smtClean="0">
                <a:solidFill>
                  <a:srgbClr val="FF0000"/>
                </a:solidFill>
              </a:rPr>
              <a:t>*</a:t>
            </a:r>
            <a:r>
              <a:rPr lang="zh-TW" altLang="en-US" sz="1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1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目標區分出各等級的程度或範圍</a:t>
            </a:r>
            <a:endParaRPr lang="en-US" altLang="zh-TW" sz="1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5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endParaRPr lang="en-US" altLang="zh-TW" sz="1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endParaRPr lang="zh-TW" altLang="en-US" sz="4400" dirty="0"/>
          </a:p>
        </p:txBody>
      </p:sp>
      <p:sp>
        <p:nvSpPr>
          <p:cNvPr id="4" name="橢圓形圖說文字 3"/>
          <p:cNvSpPr/>
          <p:nvPr/>
        </p:nvSpPr>
        <p:spPr>
          <a:xfrm>
            <a:off x="7658099" y="672082"/>
            <a:ext cx="4071668" cy="2182483"/>
          </a:xfrm>
          <a:prstGeom prst="wedgeEllipseCallou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lnSpc>
                <a:spcPts val="1300"/>
              </a:lnSpc>
              <a:spcBef>
                <a:spcPts val="18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區分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28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出來                                                             </a:t>
            </a:r>
            <a:endParaRPr lang="en-US" altLang="zh-TW" sz="28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400">
              <a:lnSpc>
                <a:spcPts val="1300"/>
              </a:lnSpc>
              <a:spcBef>
                <a:spcPts val="18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8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                                                   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400">
              <a:lnSpc>
                <a:spcPts val="1300"/>
              </a:lnSpc>
              <a:spcBef>
                <a:spcPts val="18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修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400">
              <a:lnSpc>
                <a:spcPts val="1300"/>
              </a:lnSpc>
              <a:spcBef>
                <a:spcPts val="18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修目標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4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2067" y="805705"/>
            <a:ext cx="9284897" cy="929354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教授修正回饋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21532" y="1735059"/>
            <a:ext cx="10026385" cy="3424107"/>
          </a:xfrm>
        </p:spPr>
        <p:txBody>
          <a:bodyPr>
            <a:normAutofit lnSpcReduction="10000"/>
          </a:bodyPr>
          <a:lstStyle/>
          <a:p>
            <a:endParaRPr lang="en-US" altLang="zh-TW" sz="3000" dirty="0" smtClean="0"/>
          </a:p>
          <a:p>
            <a:r>
              <a:rPr lang="zh-TW" altLang="en-US" sz="3000" dirty="0" smtClean="0">
                <a:solidFill>
                  <a:srgbClr val="FF0000"/>
                </a:solidFill>
              </a:rPr>
              <a:t>* </a:t>
            </a:r>
            <a:r>
              <a:rPr lang="zh-TW" altLang="en-US" sz="3000" dirty="0" smtClean="0">
                <a:solidFill>
                  <a:srgbClr val="FF0000"/>
                </a:solidFill>
              </a:rPr>
              <a:t> </a:t>
            </a:r>
            <a:r>
              <a:rPr lang="zh-TW" altLang="en-US" sz="3000" dirty="0" smtClean="0"/>
              <a:t>評</a:t>
            </a:r>
            <a:r>
              <a:rPr lang="zh-TW" altLang="en-US" sz="3000" dirty="0" smtClean="0"/>
              <a:t>量規準必須是清晰可行的</a:t>
            </a:r>
            <a:endParaRPr lang="en-US" altLang="zh-TW" sz="3000" dirty="0" smtClean="0"/>
          </a:p>
          <a:p>
            <a:r>
              <a:rPr lang="zh-TW" altLang="en-US" sz="3000" dirty="0" smtClean="0">
                <a:solidFill>
                  <a:srgbClr val="FF0000"/>
                </a:solidFill>
              </a:rPr>
              <a:t>*</a:t>
            </a:r>
            <a:r>
              <a:rPr lang="zh-TW" altLang="en-US" sz="3000" dirty="0" smtClean="0"/>
              <a:t>  </a:t>
            </a:r>
            <a:r>
              <a:rPr lang="zh-TW" altLang="en-US" sz="3000" dirty="0"/>
              <a:t>評量規準提供教師</a:t>
            </a:r>
            <a:r>
              <a:rPr lang="zh-TW" altLang="en-US" sz="3000" dirty="0">
                <a:solidFill>
                  <a:srgbClr val="FF0000"/>
                </a:solidFill>
              </a:rPr>
              <a:t>檢視調整課程目標</a:t>
            </a:r>
            <a:r>
              <a:rPr lang="zh-TW" altLang="en-US" sz="3000" dirty="0"/>
              <a:t>與</a:t>
            </a:r>
            <a:r>
              <a:rPr lang="zh-TW" altLang="en-US" sz="3000" dirty="0">
                <a:solidFill>
                  <a:srgbClr val="FF0000"/>
                </a:solidFill>
              </a:rPr>
              <a:t>教學行為</a:t>
            </a:r>
            <a:endParaRPr lang="en-US" altLang="zh-TW" sz="3000" dirty="0"/>
          </a:p>
          <a:p>
            <a:r>
              <a:rPr lang="zh-TW" altLang="en-US" sz="3000" dirty="0" smtClean="0">
                <a:solidFill>
                  <a:srgbClr val="FF0000"/>
                </a:solidFill>
              </a:rPr>
              <a:t>*  </a:t>
            </a:r>
            <a:r>
              <a:rPr lang="zh-TW" altLang="en-US" sz="3000" dirty="0">
                <a:solidFill>
                  <a:srgbClr val="FF0000"/>
                </a:solidFill>
              </a:rPr>
              <a:t>學生可透過評量規準了解成績的評量標準及各</a:t>
            </a:r>
            <a:endParaRPr lang="en-US" altLang="zh-TW" sz="3000" dirty="0">
              <a:solidFill>
                <a:srgbClr val="FF0000"/>
              </a:solidFill>
            </a:endParaRPr>
          </a:p>
          <a:p>
            <a:r>
              <a:rPr lang="zh-TW" altLang="en-US" sz="3000" dirty="0">
                <a:solidFill>
                  <a:srgbClr val="FF0000"/>
                </a:solidFill>
              </a:rPr>
              <a:t>    </a:t>
            </a:r>
            <a:r>
              <a:rPr lang="zh-TW" altLang="en-US" sz="3000" dirty="0" smtClean="0">
                <a:solidFill>
                  <a:srgbClr val="FF0000"/>
                </a:solidFill>
              </a:rPr>
              <a:t>等級</a:t>
            </a:r>
            <a:r>
              <a:rPr lang="zh-TW" altLang="en-US" sz="3000" dirty="0">
                <a:solidFill>
                  <a:srgbClr val="FF0000"/>
                </a:solidFill>
              </a:rPr>
              <a:t>範圍，掌握學習</a:t>
            </a:r>
            <a:r>
              <a:rPr lang="zh-TW" altLang="en-US" sz="3000" dirty="0" smtClean="0">
                <a:solidFill>
                  <a:srgbClr val="FF0000"/>
                </a:solidFill>
              </a:rPr>
              <a:t>重點</a:t>
            </a:r>
            <a:endParaRPr lang="en-US" altLang="zh-TW" sz="3000" dirty="0"/>
          </a:p>
          <a:p>
            <a:r>
              <a:rPr lang="zh-TW" altLang="en-US" sz="3000" dirty="0" smtClean="0">
                <a:solidFill>
                  <a:srgbClr val="FF0000"/>
                </a:solidFill>
              </a:rPr>
              <a:t>*</a:t>
            </a:r>
            <a:r>
              <a:rPr lang="zh-TW" altLang="en-US" sz="3000" dirty="0" smtClean="0">
                <a:solidFill>
                  <a:prstClr val="black"/>
                </a:solidFill>
              </a:rPr>
              <a:t>  評</a:t>
            </a:r>
            <a:r>
              <a:rPr lang="zh-TW" altLang="en-US" sz="3000" dirty="0">
                <a:solidFill>
                  <a:prstClr val="black"/>
                </a:solidFill>
              </a:rPr>
              <a:t>量規準可多樣化、易於理解，呼應表現任務</a:t>
            </a:r>
            <a:r>
              <a:rPr lang="zh-TW" altLang="en-US" sz="2800" dirty="0">
                <a:solidFill>
                  <a:prstClr val="black"/>
                </a:solidFill>
              </a:rPr>
              <a:t>。</a:t>
            </a:r>
            <a:endParaRPr lang="en-US" altLang="zh-TW" sz="280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14" y="4194737"/>
            <a:ext cx="2788036" cy="208759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395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749" y="533401"/>
            <a:ext cx="10364451" cy="1242204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研習省思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41749" y="1504451"/>
            <a:ext cx="10363826" cy="408546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教師</a:t>
            </a:r>
            <a:r>
              <a:rPr lang="zh-TW" altLang="en-US" sz="2800" dirty="0"/>
              <a:t>設計評量規準謹記：</a:t>
            </a:r>
            <a:endParaRPr lang="en-US" altLang="zh-TW" sz="2800" dirty="0"/>
          </a:p>
          <a:p>
            <a:r>
              <a:rPr lang="zh-TW" altLang="en-US" sz="4000" dirty="0">
                <a:solidFill>
                  <a:srgbClr val="FF0000"/>
                </a:solidFill>
              </a:rPr>
              <a:t>*</a:t>
            </a:r>
            <a:r>
              <a:rPr lang="zh-TW" altLang="en-US" sz="2800" dirty="0"/>
              <a:t>緊扣表現任務設計評量規準勿失焦。</a:t>
            </a:r>
            <a:endParaRPr lang="en-US" altLang="zh-TW" sz="2800" dirty="0"/>
          </a:p>
          <a:p>
            <a:r>
              <a:rPr lang="zh-TW" altLang="en-US" sz="4000" dirty="0">
                <a:solidFill>
                  <a:srgbClr val="FF0000"/>
                </a:solidFill>
              </a:rPr>
              <a:t>*</a:t>
            </a:r>
            <a:r>
              <a:rPr lang="zh-TW" altLang="en-US" sz="2800" dirty="0"/>
              <a:t>細項敘述的文字要定義清楚、淺顯易懂以引導學生正確有效學習。</a:t>
            </a:r>
            <a:endParaRPr lang="en-US" altLang="zh-TW" sz="2800" dirty="0"/>
          </a:p>
          <a:p>
            <a:r>
              <a:rPr lang="zh-TW" altLang="en-US" sz="4000" dirty="0">
                <a:solidFill>
                  <a:srgbClr val="FF0000"/>
                </a:solidFill>
              </a:rPr>
              <a:t>*</a:t>
            </a:r>
            <a:r>
              <a:rPr lang="zh-TW" altLang="en-US" sz="2800" dirty="0"/>
              <a:t>設計明確的等級層次，依教學目標設計多個不同等級的表現標準。</a:t>
            </a:r>
            <a:endParaRPr lang="en-US" altLang="zh-TW" sz="2800" dirty="0"/>
          </a:p>
          <a:p>
            <a:r>
              <a:rPr lang="zh-TW" altLang="en-US" sz="4000" dirty="0">
                <a:solidFill>
                  <a:srgbClr val="FF0000"/>
                </a:solidFill>
              </a:rPr>
              <a:t>*</a:t>
            </a:r>
            <a:r>
              <a:rPr lang="zh-TW" altLang="en-US" sz="2800" dirty="0"/>
              <a:t>根據學生學習成效，可透過同儕或學生討論，不斷修正評量規準。</a:t>
            </a:r>
            <a:endParaRPr lang="en-US" altLang="zh-TW" sz="28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258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60724"/>
            <a:ext cx="10058400" cy="1450757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收穫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13774" y="1863306"/>
            <a:ext cx="10363826" cy="3927893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*</a:t>
            </a:r>
            <a:r>
              <a:rPr lang="zh-TW" altLang="en-US" sz="2400" dirty="0" smtClean="0"/>
              <a:t>教師利用社</a:t>
            </a:r>
            <a:r>
              <a:rPr lang="zh-TW" altLang="en-US" sz="2400" dirty="0"/>
              <a:t>群共備規劃</a:t>
            </a:r>
            <a:r>
              <a:rPr lang="zh-TW" altLang="en-US" sz="2400" dirty="0" smtClean="0"/>
              <a:t>課程</a:t>
            </a:r>
            <a:r>
              <a:rPr lang="zh-TW" altLang="en-US" sz="2400" dirty="0"/>
              <a:t>與</a:t>
            </a:r>
            <a:r>
              <a:rPr lang="zh-TW" altLang="en-US" sz="2400" dirty="0" smtClean="0"/>
              <a:t>教學時宜考量學生差異性，參</a:t>
            </a:r>
            <a:r>
              <a:rPr lang="zh-TW" altLang="en-US" sz="2400" dirty="0"/>
              <a:t>考</a:t>
            </a:r>
            <a:r>
              <a:rPr lang="zh-TW" altLang="en-US" sz="2400" dirty="0" smtClean="0"/>
              <a:t>評量規準再進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行教學</a:t>
            </a:r>
            <a:r>
              <a:rPr lang="zh-TW" altLang="en-US" sz="2400" dirty="0"/>
              <a:t>的設計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*</a:t>
            </a:r>
            <a:r>
              <a:rPr lang="zh-TW" altLang="en-US" sz="2400" dirty="0" smtClean="0">
                <a:solidFill>
                  <a:schemeClr val="tx1"/>
                </a:solidFill>
              </a:rPr>
              <a:t>教師</a:t>
            </a:r>
            <a:r>
              <a:rPr lang="zh-TW" alt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規劃</a:t>
            </a:r>
            <a:r>
              <a:rPr lang="zh-TW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完成</a:t>
            </a:r>
            <a:r>
              <a:rPr lang="zh-TW" altLang="en-US" sz="2400" dirty="0" smtClean="0"/>
              <a:t>學習重點，進行˙</a:t>
            </a:r>
            <a:r>
              <a:rPr lang="zh-TW" altLang="en-US" sz="2400" dirty="0" smtClean="0">
                <a:solidFill>
                  <a:srgbClr val="FF0000"/>
                </a:solidFill>
              </a:rPr>
              <a:t>主題</a:t>
            </a:r>
            <a:r>
              <a:rPr lang="zh-TW" altLang="en-US" sz="2400" dirty="0">
                <a:solidFill>
                  <a:srgbClr val="FF0000"/>
                </a:solidFill>
              </a:rPr>
              <a:t>目標</a:t>
            </a:r>
            <a:r>
              <a:rPr lang="zh-TW" altLang="en-US" sz="2400" dirty="0"/>
              <a:t>的設定、</a:t>
            </a:r>
            <a:r>
              <a:rPr lang="zh-TW" altLang="en-US" sz="2400" dirty="0">
                <a:solidFill>
                  <a:srgbClr val="FF0000"/>
                </a:solidFill>
              </a:rPr>
              <a:t>進度時間</a:t>
            </a:r>
            <a:r>
              <a:rPr lang="zh-TW" altLang="en-US" sz="2400" dirty="0"/>
              <a:t>的安排</a:t>
            </a:r>
            <a:r>
              <a:rPr lang="zh-TW" altLang="en-US" sz="2400" dirty="0" smtClean="0"/>
              <a:t>、</a:t>
            </a:r>
            <a:r>
              <a:rPr lang="zh-TW" altLang="en-US" sz="2400" dirty="0">
                <a:solidFill>
                  <a:srgbClr val="FF0000"/>
                </a:solidFill>
              </a:rPr>
              <a:t>表現</a:t>
            </a:r>
            <a:r>
              <a:rPr lang="zh-TW" altLang="en-US" sz="2400" dirty="0" smtClean="0">
                <a:solidFill>
                  <a:srgbClr val="FF0000"/>
                </a:solidFill>
              </a:rPr>
              <a:t>任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 務</a:t>
            </a:r>
            <a:r>
              <a:rPr lang="zh-TW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的</a:t>
            </a:r>
            <a:r>
              <a:rPr lang="zh-TW" alt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規劃、</a:t>
            </a:r>
            <a:r>
              <a:rPr lang="zh-TW" altLang="en-US" sz="2400" dirty="0" smtClean="0">
                <a:solidFill>
                  <a:srgbClr val="FF0000"/>
                </a:solidFill>
              </a:rPr>
              <a:t>教學內容</a:t>
            </a:r>
            <a:r>
              <a:rPr lang="zh-TW" altLang="en-US" sz="2400" dirty="0" smtClean="0"/>
              <a:t>及</a:t>
            </a:r>
            <a:r>
              <a:rPr lang="zh-TW" altLang="en-US" sz="2400" dirty="0" smtClean="0">
                <a:solidFill>
                  <a:srgbClr val="FF0000"/>
                </a:solidFill>
              </a:rPr>
              <a:t>提問的</a:t>
            </a:r>
            <a:r>
              <a:rPr lang="zh-TW" altLang="en-US" sz="2400" dirty="0">
                <a:solidFill>
                  <a:srgbClr val="FF0000"/>
                </a:solidFill>
              </a:rPr>
              <a:t>設計</a:t>
            </a:r>
            <a:r>
              <a:rPr lang="zh-TW" altLang="en-US" sz="2400" dirty="0" smtClean="0"/>
              <a:t>、宜參</a:t>
            </a:r>
            <a:r>
              <a:rPr lang="zh-TW" altLang="en-US" sz="2400" dirty="0"/>
              <a:t>考評量規</a:t>
            </a:r>
            <a:r>
              <a:rPr lang="zh-TW" altLang="en-US" sz="2400" dirty="0" smtClean="0"/>
              <a:t>準內容再進行教學設計。</a:t>
            </a:r>
            <a:endParaRPr lang="en-US" altLang="zh-TW" sz="2400" dirty="0" smtClean="0"/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*</a:t>
            </a:r>
            <a:r>
              <a:rPr lang="zh-TW" altLang="en-US" sz="2400" dirty="0" smtClean="0"/>
              <a:t>分享</a:t>
            </a:r>
            <a:r>
              <a:rPr lang="zh-TW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評量規</a:t>
            </a:r>
            <a:r>
              <a:rPr lang="zh-TW" alt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準</a:t>
            </a:r>
            <a:r>
              <a:rPr lang="zh-TW" altLang="en-US" sz="2400" dirty="0" smtClean="0"/>
              <a:t>予學生，</a:t>
            </a:r>
            <a:r>
              <a:rPr lang="zh-TW" altLang="en-US" sz="2400" dirty="0"/>
              <a:t>或與</a:t>
            </a:r>
            <a:r>
              <a:rPr lang="zh-TW" altLang="en-US" sz="2400" dirty="0" smtClean="0"/>
              <a:t>學生討論規</a:t>
            </a:r>
            <a:r>
              <a:rPr lang="zh-TW" altLang="en-US" sz="2400" dirty="0"/>
              <a:t>準</a:t>
            </a:r>
            <a:r>
              <a:rPr lang="zh-TW" altLang="en-US" sz="2400" dirty="0" smtClean="0"/>
              <a:t>，幫助教學亦有助學生</a:t>
            </a:r>
            <a:r>
              <a:rPr lang="zh-TW" altLang="en-US" sz="2400" dirty="0"/>
              <a:t>參與</a:t>
            </a:r>
            <a:r>
              <a:rPr lang="zh-TW" altLang="en-US" sz="2400" dirty="0" smtClean="0"/>
              <a:t>課堂學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習。學生</a:t>
            </a:r>
            <a:r>
              <a:rPr lang="zh-TW" altLang="en-US" sz="2400" dirty="0" smtClean="0">
                <a:solidFill>
                  <a:srgbClr val="FF0000"/>
                </a:solidFill>
              </a:rPr>
              <a:t>知悉評量</a:t>
            </a:r>
            <a:r>
              <a:rPr lang="zh-TW" altLang="en-US" sz="2400" dirty="0">
                <a:solidFill>
                  <a:srgbClr val="FF0000"/>
                </a:solidFill>
              </a:rPr>
              <a:t>標準</a:t>
            </a:r>
            <a:r>
              <a:rPr lang="zh-TW" altLang="en-US" sz="2400" dirty="0" smtClean="0"/>
              <a:t>，讓</a:t>
            </a:r>
            <a:r>
              <a:rPr lang="zh-TW" altLang="en-US" sz="2400" dirty="0"/>
              <a:t>學生</a:t>
            </a:r>
            <a:r>
              <a:rPr lang="zh-TW" altLang="en-US" sz="2400" dirty="0" smtClean="0"/>
              <a:t>感到</a:t>
            </a:r>
            <a:r>
              <a:rPr lang="zh-TW" altLang="en-US" sz="2400" dirty="0" smtClean="0">
                <a:solidFill>
                  <a:srgbClr val="FF0000"/>
                </a:solidFill>
              </a:rPr>
              <a:t>學習</a:t>
            </a:r>
            <a:r>
              <a:rPr lang="zh-TW" altLang="en-US" sz="2400" dirty="0">
                <a:solidFill>
                  <a:srgbClr val="FF0000"/>
                </a:solidFill>
              </a:rPr>
              <a:t>自</a:t>
            </a:r>
            <a:r>
              <a:rPr lang="zh-TW" altLang="en-US" sz="2400" dirty="0" smtClean="0">
                <a:solidFill>
                  <a:srgbClr val="FF0000"/>
                </a:solidFill>
              </a:rPr>
              <a:t>主權</a:t>
            </a:r>
            <a:r>
              <a:rPr lang="zh-TW" altLang="en-US" sz="2400" dirty="0" smtClean="0"/>
              <a:t>並看見</a:t>
            </a:r>
            <a:r>
              <a:rPr lang="zh-TW" altLang="en-US" sz="2400" dirty="0"/>
              <a:t>自己</a:t>
            </a:r>
            <a:r>
              <a:rPr lang="zh-TW" altLang="en-US" sz="2400" dirty="0" smtClean="0"/>
              <a:t>的</a:t>
            </a:r>
            <a:r>
              <a:rPr lang="zh-TW" altLang="en-US" sz="2400" dirty="0" smtClean="0">
                <a:solidFill>
                  <a:srgbClr val="FF0000"/>
                </a:solidFill>
              </a:rPr>
              <a:t>改變</a:t>
            </a:r>
            <a:r>
              <a:rPr lang="zh-TW" altLang="en-US" sz="2400" dirty="0">
                <a:solidFill>
                  <a:srgbClr val="FF0000"/>
                </a:solidFill>
              </a:rPr>
              <a:t>與成長</a:t>
            </a:r>
            <a:r>
              <a:rPr lang="zh-TW" altLang="en-US" sz="2400" dirty="0"/>
              <a:t>。</a:t>
            </a:r>
            <a:endParaRPr lang="en-US" altLang="zh-TW" sz="2400" dirty="0" smtClean="0"/>
          </a:p>
          <a:p>
            <a:r>
              <a:rPr lang="zh-TW" altLang="en-US" sz="2400" dirty="0">
                <a:solidFill>
                  <a:srgbClr val="FF0000"/>
                </a:solidFill>
              </a:rPr>
              <a:t>*</a:t>
            </a:r>
            <a:r>
              <a:rPr lang="zh-TW" altLang="en-US" sz="2400" dirty="0" smtClean="0"/>
              <a:t>評</a:t>
            </a:r>
            <a:r>
              <a:rPr lang="zh-TW" altLang="en-US" sz="2400" dirty="0"/>
              <a:t>量規</a:t>
            </a:r>
            <a:r>
              <a:rPr lang="zh-TW" altLang="en-US" sz="2400" dirty="0" smtClean="0"/>
              <a:t>準只是</a:t>
            </a:r>
            <a:r>
              <a:rPr lang="zh-TW" altLang="en-US" sz="2400" dirty="0">
                <a:solidFill>
                  <a:srgbClr val="FF0000"/>
                </a:solidFill>
              </a:rPr>
              <a:t>參考</a:t>
            </a:r>
            <a:r>
              <a:rPr lang="zh-TW" altLang="en-US" sz="2400" dirty="0"/>
              <a:t>，</a:t>
            </a:r>
            <a:r>
              <a:rPr lang="zh-TW" altLang="en-US" sz="2400" dirty="0" smtClean="0"/>
              <a:t>教師應該</a:t>
            </a:r>
            <a:r>
              <a:rPr lang="zh-TW" altLang="en-US" sz="2400" dirty="0">
                <a:solidFill>
                  <a:srgbClr val="FF0000"/>
                </a:solidFill>
              </a:rPr>
              <a:t>保持彈性</a:t>
            </a:r>
            <a:r>
              <a:rPr lang="zh-TW" altLang="en-US" sz="2400" dirty="0"/>
              <a:t>，考量到學生的特質、先備條件、</a:t>
            </a:r>
            <a:r>
              <a:rPr lang="zh-TW" altLang="en-US" sz="2400" dirty="0" smtClean="0"/>
              <a:t>教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學</a:t>
            </a:r>
            <a:r>
              <a:rPr lang="zh-TW" altLang="en-US" sz="2400" dirty="0"/>
              <a:t>的環境與</a:t>
            </a:r>
            <a:r>
              <a:rPr lang="zh-TW" altLang="en-US" sz="2400" dirty="0" smtClean="0"/>
              <a:t>時間</a:t>
            </a:r>
            <a:r>
              <a:rPr lang="zh-TW" altLang="en-US" sz="2400" dirty="0"/>
              <a:t>等因素進行調整</a:t>
            </a:r>
            <a:r>
              <a:rPr lang="zh-TW" altLang="en-US" sz="2400" dirty="0" smtClean="0"/>
              <a:t>，以確認</a:t>
            </a:r>
            <a:r>
              <a:rPr lang="zh-TW" altLang="en-US" sz="2400" dirty="0"/>
              <a:t>教學</a:t>
            </a:r>
            <a:r>
              <a:rPr lang="zh-TW" altLang="en-US" sz="2400" dirty="0" smtClean="0"/>
              <a:t>目標是否達成。</a:t>
            </a:r>
            <a:endParaRPr lang="en-US" altLang="zh-TW" sz="2400" dirty="0" smtClean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465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1584385" y="2539752"/>
            <a:ext cx="9118781" cy="9841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66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感謝聆聽</a:t>
            </a:r>
            <a:r>
              <a:rPr kumimoji="1" lang="en-US" altLang="zh-TW" sz="66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endParaRPr kumimoji="1" lang="zh-TW" altLang="en-US" sz="6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工作坊的規劃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5600" y="1700808"/>
            <a:ext cx="7200800" cy="3883570"/>
          </a:xfrm>
        </p:spPr>
        <p:txBody>
          <a:bodyPr>
            <a:normAutofit/>
          </a:bodyPr>
          <a:lstStyle/>
          <a:p>
            <a:endParaRPr lang="en-US" altLang="zh-TW" sz="2400" dirty="0"/>
          </a:p>
          <a:p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  </a:t>
            </a:r>
            <a:r>
              <a:rPr lang="zh-TW" altLang="en-US" sz="2800" b="1" dirty="0"/>
              <a:t>增能</a:t>
            </a:r>
            <a:r>
              <a:rPr lang="en-US" altLang="zh-TW" sz="2800" b="1" dirty="0"/>
              <a:t>-</a:t>
            </a:r>
            <a:r>
              <a:rPr lang="zh-TW" altLang="en-US" sz="2800" b="1" dirty="0"/>
              <a:t>表現任務評量規準設計</a:t>
            </a:r>
            <a:endParaRPr lang="en-US" altLang="zh-TW" sz="2800" b="1" dirty="0"/>
          </a:p>
          <a:p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  </a:t>
            </a:r>
            <a:r>
              <a:rPr lang="zh-TW" altLang="en-US" sz="2800" b="1" dirty="0"/>
              <a:t>講師</a:t>
            </a:r>
            <a:r>
              <a:rPr lang="en-US" altLang="zh-TW" sz="2800" b="1" dirty="0"/>
              <a:t>-</a:t>
            </a:r>
            <a:r>
              <a:rPr lang="zh-TW" altLang="en-US" sz="2800" b="1" dirty="0"/>
              <a:t>葉興華教授</a:t>
            </a:r>
          </a:p>
          <a:p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  </a:t>
            </a:r>
            <a:r>
              <a:rPr lang="zh-TW" altLang="en-US" sz="2800" b="1" dirty="0"/>
              <a:t>時間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下學期兩</a:t>
            </a:r>
            <a:r>
              <a:rPr lang="zh-TW" altLang="en-US" sz="2800" b="1" dirty="0"/>
              <a:t>次研習</a:t>
            </a:r>
            <a:endParaRPr lang="en-US" altLang="zh-TW" sz="2800" b="1" dirty="0"/>
          </a:p>
          <a:p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  </a:t>
            </a:r>
            <a:r>
              <a:rPr lang="zh-TW" altLang="en-US" sz="2800" b="1" dirty="0"/>
              <a:t>對象</a:t>
            </a:r>
            <a:r>
              <a:rPr lang="en-US" altLang="zh-TW" sz="2800" b="1" dirty="0"/>
              <a:t>-</a:t>
            </a:r>
            <a:r>
              <a:rPr lang="zh-TW" altLang="en-US" sz="2800" b="1" dirty="0"/>
              <a:t>領域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科</a:t>
            </a:r>
            <a:r>
              <a:rPr lang="en-US" altLang="zh-TW" sz="2800" b="1" dirty="0"/>
              <a:t>)</a:t>
            </a:r>
            <a:r>
              <a:rPr lang="zh-TW" altLang="en-US" sz="2800" b="1" dirty="0"/>
              <a:t>團隊、校長、教務主任</a:t>
            </a:r>
            <a:endParaRPr lang="en-US" altLang="zh-TW" sz="2800" b="1" dirty="0"/>
          </a:p>
          <a:p>
            <a:r>
              <a:rPr kumimoji="1" lang="en-US" altLang="zh-TW" sz="3200" b="1" kern="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  </a:t>
            </a:r>
            <a:r>
              <a:rPr lang="zh-TW" altLang="en-US" sz="2800" b="1" dirty="0"/>
              <a:t>地點</a:t>
            </a:r>
            <a:r>
              <a:rPr lang="en-US" altLang="zh-TW" sz="2800" b="1" dirty="0"/>
              <a:t>-</a:t>
            </a:r>
            <a:r>
              <a:rPr lang="zh-TW" altLang="en-US" sz="2800" b="1" dirty="0"/>
              <a:t>實踐國中</a:t>
            </a:r>
            <a:endParaRPr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3266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749" y="533401"/>
            <a:ext cx="10364451" cy="1242204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zh-TW" altLang="en-US" sz="4000" dirty="0"/>
              <a:t>辦理二場次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86475" y="1991265"/>
          <a:ext cx="1051972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711">
                  <a:extLst>
                    <a:ext uri="{9D8B030D-6E8A-4147-A177-3AD203B41FA5}">
                      <a16:colId xmlns:a16="http://schemas.microsoft.com/office/drawing/2014/main" val="3278178938"/>
                    </a:ext>
                  </a:extLst>
                </a:gridCol>
                <a:gridCol w="1587259">
                  <a:extLst>
                    <a:ext uri="{9D8B030D-6E8A-4147-A177-3AD203B41FA5}">
                      <a16:colId xmlns:a16="http://schemas.microsoft.com/office/drawing/2014/main" val="2994959278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val="1523075144"/>
                    </a:ext>
                  </a:extLst>
                </a:gridCol>
                <a:gridCol w="957532">
                  <a:extLst>
                    <a:ext uri="{9D8B030D-6E8A-4147-A177-3AD203B41FA5}">
                      <a16:colId xmlns:a16="http://schemas.microsoft.com/office/drawing/2014/main" val="4054074999"/>
                    </a:ext>
                  </a:extLst>
                </a:gridCol>
                <a:gridCol w="1276710">
                  <a:extLst>
                    <a:ext uri="{9D8B030D-6E8A-4147-A177-3AD203B41FA5}">
                      <a16:colId xmlns:a16="http://schemas.microsoft.com/office/drawing/2014/main" val="74161042"/>
                    </a:ext>
                  </a:extLst>
                </a:gridCol>
                <a:gridCol w="3664788">
                  <a:extLst>
                    <a:ext uri="{9D8B030D-6E8A-4147-A177-3AD203B41FA5}">
                      <a16:colId xmlns:a16="http://schemas.microsoft.com/office/drawing/2014/main" val="1862959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場次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時間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+mj-ea"/>
                          <a:ea typeface="+mj-ea"/>
                        </a:rPr>
                        <a:t>主題</a:t>
                      </a:r>
                      <a:endParaRPr lang="zh-TW" sz="20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講師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參與學校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+mj-ea"/>
                          <a:ea typeface="+mj-ea"/>
                        </a:rPr>
                        <a:t>備註</a:t>
                      </a:r>
                      <a:endParaRPr lang="zh-TW" sz="20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980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場次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111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年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月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22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日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星期二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20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13:10~17:30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表現任務設計與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研發評量規準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~~</a:t>
                      </a:r>
                      <a:endParaRPr lang="zh-TW" sz="20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實作工作坊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葉興華教授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8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所活化</a:t>
                      </a:r>
                      <a:endParaRPr kumimoji="0" lang="en-US" altLang="zh-TW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學校參加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3/15(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二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前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8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所學校上傳表現任務評量規準設計</a:t>
                      </a:r>
                      <a:endParaRPr kumimoji="0" lang="en-US" altLang="zh-TW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173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場次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111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年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月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29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日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星期二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20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13:10~17:30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表現任務設計與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研發評量規準</a:t>
                      </a:r>
                      <a:r>
                        <a:rPr lang="en-US" sz="2000" dirty="0">
                          <a:effectLst/>
                          <a:latin typeface="+mj-ea"/>
                          <a:ea typeface="+mj-ea"/>
                        </a:rPr>
                        <a:t>~~</a:t>
                      </a:r>
                      <a:endParaRPr lang="zh-TW" sz="20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歷程分享與反思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+mj-ea"/>
                          <a:ea typeface="+mj-ea"/>
                        </a:rPr>
                        <a:t>葉興華教授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18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所活化學校參加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1.</a:t>
                      </a:r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製作簡報</a:t>
                      </a:r>
                      <a:endParaRPr lang="en-US" altLang="zh-TW" sz="20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</a:t>
                      </a:r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歷程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分享與反思</a:t>
                      </a:r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包含：修正歷</a:t>
                      </a:r>
                      <a:endParaRPr lang="en-US" altLang="zh-TW" sz="20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   程中的收穫、為何改變、歷程</a:t>
                      </a:r>
                      <a:endParaRPr lang="en-US" altLang="zh-TW" sz="20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   心得、修正成果等</a:t>
                      </a:r>
                      <a:endParaRPr lang="en-US" altLang="zh-TW" sz="2000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5801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505670" y="701486"/>
            <a:ext cx="10273804" cy="1049235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所國中參與活化教學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子計畫二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76323" y="1955185"/>
            <a:ext cx="10553700" cy="34506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/>
              <a:t>永吉國中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dirty="0"/>
              <a:t>懷生國中、龍門國中、長安國中、五常國中</a:t>
            </a:r>
            <a:endParaRPr lang="en-US" altLang="zh-TW" sz="2800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/>
              <a:t>螢橋國中、蘭州國中、實踐國中、景美國中、興福國中</a:t>
            </a:r>
            <a:endParaRPr lang="en-US" altLang="zh-TW" sz="2800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/>
              <a:t>          三民國中、東湖國中、至善國中、新民國中</a:t>
            </a:r>
            <a:endParaRPr lang="en-US" altLang="zh-TW" sz="2800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/>
              <a:t>               民族實驗國中、南港高中附設國中部</a:t>
            </a:r>
            <a:endParaRPr lang="en-US" altLang="zh-TW" sz="2800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/>
              <a:t>         陽明高中附設國中部、私立泰北高中附設國中</a:t>
            </a:r>
          </a:p>
          <a:p>
            <a:pPr>
              <a:lnSpc>
                <a:spcPct val="100000"/>
              </a:lnSpc>
            </a:pP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605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1524000" y="2996952"/>
            <a:ext cx="9118781" cy="9841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kumimoji="1" lang="zh-TW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1" lang="zh-TW" alt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第三次</a:t>
            </a:r>
            <a:r>
              <a:rPr kumimoji="1" lang="zh-TW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工作坊摘要 </a:t>
            </a:r>
            <a:r>
              <a:rPr kumimoji="1" lang="en-US" altLang="zh-TW" sz="4000" b="1" i="0" u="sng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Wingdings" panose="05000000000000000000" pitchFamily="2" charset="2"/>
              </a:rPr>
              <a:t></a:t>
            </a:r>
            <a:endParaRPr kumimoji="1" lang="zh-TW" altLang="en-US" sz="4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95450" y="1438808"/>
            <a:ext cx="9234218" cy="184731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表現任務與評量規準實作工作坊</a:t>
            </a:r>
            <a:r>
              <a:rPr lang="zh-TW" altLang="en-US" sz="3200" dirty="0" smtClean="0"/>
              <a:t>場次</a:t>
            </a:r>
            <a:r>
              <a:rPr lang="en-US" altLang="zh-TW" sz="3200" dirty="0"/>
              <a:t>3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770361" y="4671203"/>
            <a:ext cx="8689976" cy="1371599"/>
          </a:xfrm>
        </p:spPr>
        <p:txBody>
          <a:bodyPr/>
          <a:lstStyle/>
          <a:p>
            <a:r>
              <a:rPr lang="zh-TW" altLang="en-US" dirty="0"/>
              <a:t>葉興華教授</a:t>
            </a:r>
            <a:endParaRPr lang="en-US" altLang="zh-TW" dirty="0"/>
          </a:p>
          <a:p>
            <a:r>
              <a:rPr lang="en-US" altLang="zh-TW" dirty="0" smtClean="0"/>
              <a:t>111.03.22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87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參與學校</a:t>
            </a:r>
            <a:r>
              <a:rPr lang="en-US" altLang="zh-TW" sz="4000" dirty="0" smtClean="0"/>
              <a:t>--</a:t>
            </a:r>
            <a:r>
              <a:rPr lang="en-US" altLang="zh-TW" sz="4000" dirty="0"/>
              <a:t>8</a:t>
            </a:r>
            <a:r>
              <a:rPr lang="zh-TW" altLang="en-US" sz="4000" dirty="0" smtClean="0"/>
              <a:t>所</a:t>
            </a:r>
            <a:r>
              <a:rPr lang="zh-TW" altLang="en-US" sz="4000" dirty="0"/>
              <a:t>學校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zh-TW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永吉國中、民族實驗</a:t>
            </a:r>
            <a:r>
              <a:rPr lang="zh-TW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國中</a:t>
            </a:r>
            <a:endParaRPr lang="zh-TW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微軟正黑體" panose="020B0604030504040204" pitchFamily="34" charset="-12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zh-TW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龍門國中、長安</a:t>
            </a:r>
            <a:r>
              <a:rPr lang="zh-TW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國中</a:t>
            </a:r>
            <a:endParaRPr lang="zh-TW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微軟正黑體" panose="020B0604030504040204" pitchFamily="34" charset="-12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zh-TW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螢橋國中、南港高中附設</a:t>
            </a:r>
            <a:r>
              <a:rPr lang="zh-TW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國中</a:t>
            </a:r>
            <a:endParaRPr lang="zh-TW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微軟正黑體" panose="020B0604030504040204" pitchFamily="34" charset="-12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zh-TW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微軟正黑體" panose="020B0604030504040204" pitchFamily="34" charset="-120"/>
              </a:rPr>
              <a:t>三民國中、泰北高中附設國中</a:t>
            </a:r>
            <a:endParaRPr lang="zh-TW" altLang="en-US" sz="3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581" y="4089753"/>
            <a:ext cx="2897871" cy="19319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581" y="1935742"/>
            <a:ext cx="2897871" cy="19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2065</TotalTime>
  <Words>2189</Words>
  <Application>Microsoft Office PowerPoint</Application>
  <PresentationFormat>寬螢幕</PresentationFormat>
  <Paragraphs>318</Paragraphs>
  <Slides>36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52" baseType="lpstr">
      <vt:lpstr>SimSun</vt:lpstr>
      <vt:lpstr>微軟正黑體</vt:lpstr>
      <vt:lpstr>微軟正黑體</vt:lpstr>
      <vt:lpstr>新細明體</vt:lpstr>
      <vt:lpstr>新細明體</vt:lpstr>
      <vt:lpstr>標楷體</vt:lpstr>
      <vt:lpstr>Arial</vt:lpstr>
      <vt:lpstr>Calibri</vt:lpstr>
      <vt:lpstr>Calibri Light</vt:lpstr>
      <vt:lpstr>Times New Roman</vt:lpstr>
      <vt:lpstr>Trebuchet MS</vt:lpstr>
      <vt:lpstr>Tw Cen MT</vt:lpstr>
      <vt:lpstr>Wingdings</vt:lpstr>
      <vt:lpstr>Wingdings 3</vt:lpstr>
      <vt:lpstr>回顧</vt:lpstr>
      <vt:lpstr>1_回顧</vt:lpstr>
      <vt:lpstr>PowerPoint 簡報</vt:lpstr>
      <vt:lpstr>綱要</vt:lpstr>
      <vt:lpstr>PowerPoint 簡報</vt:lpstr>
      <vt:lpstr>工作坊的規劃</vt:lpstr>
      <vt:lpstr> 辦理二場次</vt:lpstr>
      <vt:lpstr>110學年度18所國中參與活化教學(子計畫二) </vt:lpstr>
      <vt:lpstr>PowerPoint 簡報</vt:lpstr>
      <vt:lpstr>表現任務與評量規準實作工作坊場次3</vt:lpstr>
      <vt:lpstr>參與學校--8所學校</vt:lpstr>
      <vt:lpstr>實作工作坊流程</vt:lpstr>
      <vt:lpstr>評量規準-友校互評分享</vt:lpstr>
      <vt:lpstr>評量規準-自我檢核</vt:lpstr>
      <vt:lpstr>教授修正回饋</vt:lpstr>
      <vt:lpstr>教授修正回饋</vt:lpstr>
      <vt:lpstr>PowerPoint 簡報</vt:lpstr>
      <vt:lpstr>表現任務與評量規準實作工作坊場次4</vt:lpstr>
      <vt:lpstr>                     場次4研習:111年3月29日（二）       18校表現任務設計與研發評量規準 歷程分享與反思 </vt:lpstr>
      <vt:lpstr>夥伴學校的回饋分享</vt:lpstr>
      <vt:lpstr>歷程分享與省思</vt:lpstr>
      <vt:lpstr>教授回饋</vt:lpstr>
      <vt:lpstr>教授回饋</vt:lpstr>
      <vt:lpstr>教授回饋</vt:lpstr>
      <vt:lpstr>PowerPoint 簡報</vt:lpstr>
      <vt:lpstr>臺北市110學年度學校課程評鑑暨 彈性學習課程線上發表 </vt:lpstr>
      <vt:lpstr>辦理6場次</vt:lpstr>
      <vt:lpstr>辦理6場次</vt:lpstr>
      <vt:lpstr>分享內容</vt:lpstr>
      <vt:lpstr>PowerPoint 簡報</vt:lpstr>
      <vt:lpstr>PowerPoint 簡報</vt:lpstr>
      <vt:lpstr>四次工作坊的意義</vt:lpstr>
      <vt:lpstr>精緻校訂課程之重點 </vt:lpstr>
      <vt:lpstr>評量尺規的研發</vt:lpstr>
      <vt:lpstr>教授修正回饋</vt:lpstr>
      <vt:lpstr>研習省思</vt:lpstr>
      <vt:lpstr>收穫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莊玫欣</dc:creator>
  <cp:lastModifiedBy>蔡燕娟</cp:lastModifiedBy>
  <cp:revision>149</cp:revision>
  <dcterms:created xsi:type="dcterms:W3CDTF">2021-10-26T02:17:37Z</dcterms:created>
  <dcterms:modified xsi:type="dcterms:W3CDTF">2022-07-04T03:46:13Z</dcterms:modified>
</cp:coreProperties>
</file>