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3"/>
  </p:notesMasterIdLst>
  <p:sldIdLst>
    <p:sldId id="306" r:id="rId4"/>
    <p:sldId id="307" r:id="rId5"/>
    <p:sldId id="299" r:id="rId6"/>
    <p:sldId id="300" r:id="rId7"/>
    <p:sldId id="301" r:id="rId8"/>
    <p:sldId id="303" r:id="rId9"/>
    <p:sldId id="304" r:id="rId10"/>
    <p:sldId id="262" r:id="rId11"/>
    <p:sldId id="263" r:id="rId12"/>
    <p:sldId id="264" r:id="rId13"/>
    <p:sldId id="265" r:id="rId14"/>
    <p:sldId id="266" r:id="rId15"/>
    <p:sldId id="267" r:id="rId16"/>
    <p:sldId id="292" r:id="rId17"/>
    <p:sldId id="293" r:id="rId18"/>
    <p:sldId id="294" r:id="rId19"/>
    <p:sldId id="295" r:id="rId20"/>
    <p:sldId id="296" r:id="rId21"/>
    <p:sldId id="297" r:id="rId22"/>
    <p:sldId id="288" r:id="rId23"/>
    <p:sldId id="289" r:id="rId24"/>
    <p:sldId id="290" r:id="rId25"/>
    <p:sldId id="268" r:id="rId26"/>
    <p:sldId id="271" r:id="rId27"/>
    <p:sldId id="272" r:id="rId28"/>
    <p:sldId id="277" r:id="rId29"/>
    <p:sldId id="273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70" r:id="rId41"/>
    <p:sldId id="308" r:id="rId4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7660A5-DA4C-4B81-AA4B-AD6BDA9451EC}" v="15" dt="2022-07-05T01:25:41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95"/>
  </p:normalViewPr>
  <p:slideViewPr>
    <p:cSldViewPr snapToGrid="0">
      <p:cViewPr varScale="1">
        <p:scale>
          <a:sx n="65" d="100"/>
          <a:sy n="65" d="100"/>
        </p:scale>
        <p:origin x="7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19DD1-A98B-4A00-9C7C-78790AAA74E1}" type="datetimeFigureOut">
              <a:rPr lang="zh-TW" altLang="en-US" smtClean="0"/>
              <a:t>2022/7/5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B44FB-ECEA-4A67-9089-37DEC72D73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87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69046-D62F-49D8-96B7-3C014DC234D7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694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317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41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913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810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293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246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099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480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82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843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3171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4875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5986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8286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476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5701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6769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3662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913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1761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1711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1351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452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434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138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550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479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743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0B335-F2D0-4624-AE5D-EDA3F4FE856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03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F50-BAF1-49AC-831C-3E410421BBAF}" type="datetimeFigureOut">
              <a:rPr lang="zh-TW" altLang="en-US" smtClean="0"/>
              <a:t>2022/7/5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8C34-2696-4746-96FA-1F8280E129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514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F50-BAF1-49AC-831C-3E410421BBAF}" type="datetimeFigureOut">
              <a:rPr lang="zh-TW" altLang="en-US" smtClean="0"/>
              <a:t>2022/7/5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8C34-2696-4746-96FA-1F8280E129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6935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F50-BAF1-49AC-831C-3E410421BBAF}" type="datetimeFigureOut">
              <a:rPr lang="zh-TW" altLang="en-US" smtClean="0"/>
              <a:t>2022/7/5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8C34-2696-4746-96FA-1F8280E129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1707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群組 103" descr="投影片底部的好幾朵花"/>
          <p:cNvGrpSpPr/>
          <p:nvPr/>
        </p:nvGrpSpPr>
        <p:grpSpPr bwMode="gray"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手繪多邊形 5"/>
            <p:cNvSpPr>
              <a:spLocks/>
            </p:cNvSpPr>
            <p:nvPr/>
          </p:nvSpPr>
          <p:spPr bwMode="gray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9" name="線條 6"/>
            <p:cNvSpPr>
              <a:spLocks noChangeShapeType="1"/>
            </p:cNvSpPr>
            <p:nvPr/>
          </p:nvSpPr>
          <p:spPr bwMode="gray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0" name="手繪多邊形 7"/>
            <p:cNvSpPr>
              <a:spLocks/>
            </p:cNvSpPr>
            <p:nvPr/>
          </p:nvSpPr>
          <p:spPr bwMode="gray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 bwMode="gray"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手繪多邊形 8"/>
              <p:cNvSpPr>
                <a:spLocks/>
              </p:cNvSpPr>
              <p:nvPr/>
            </p:nvSpPr>
            <p:spPr bwMode="gray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13" name="手繪多邊形 9"/>
              <p:cNvSpPr>
                <a:spLocks/>
              </p:cNvSpPr>
              <p:nvPr/>
            </p:nvSpPr>
            <p:spPr bwMode="gray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</p:grpSp>
        <p:sp>
          <p:nvSpPr>
            <p:cNvPr id="14" name="手繪多邊形 10"/>
            <p:cNvSpPr>
              <a:spLocks/>
            </p:cNvSpPr>
            <p:nvPr/>
          </p:nvSpPr>
          <p:spPr bwMode="gray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5" name="手繪多邊形 23"/>
            <p:cNvSpPr>
              <a:spLocks/>
            </p:cNvSpPr>
            <p:nvPr/>
          </p:nvSpPr>
          <p:spPr bwMode="gray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6" name="手繪多邊形 24"/>
            <p:cNvSpPr>
              <a:spLocks/>
            </p:cNvSpPr>
            <p:nvPr/>
          </p:nvSpPr>
          <p:spPr bwMode="gray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7" name="手繪多邊形 25"/>
            <p:cNvSpPr>
              <a:spLocks/>
            </p:cNvSpPr>
            <p:nvPr/>
          </p:nvSpPr>
          <p:spPr bwMode="gray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8" name="手繪多邊形 26"/>
            <p:cNvSpPr>
              <a:spLocks/>
            </p:cNvSpPr>
            <p:nvPr/>
          </p:nvSpPr>
          <p:spPr bwMode="gray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9" name="手繪多邊形 27"/>
            <p:cNvSpPr>
              <a:spLocks/>
            </p:cNvSpPr>
            <p:nvPr/>
          </p:nvSpPr>
          <p:spPr bwMode="gray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grpSp>
          <p:nvGrpSpPr>
            <p:cNvPr id="20" name="群組 19"/>
            <p:cNvGrpSpPr/>
            <p:nvPr/>
          </p:nvGrpSpPr>
          <p:grpSpPr bwMode="gray"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手繪多邊形 28"/>
              <p:cNvSpPr>
                <a:spLocks/>
              </p:cNvSpPr>
              <p:nvPr/>
            </p:nvSpPr>
            <p:spPr bwMode="gray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22" name="手繪多邊形 29"/>
              <p:cNvSpPr>
                <a:spLocks/>
              </p:cNvSpPr>
              <p:nvPr/>
            </p:nvSpPr>
            <p:spPr bwMode="gray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</p:grpSp>
        <p:sp>
          <p:nvSpPr>
            <p:cNvPr id="23" name="手繪多邊形 30"/>
            <p:cNvSpPr>
              <a:spLocks noEditPoints="1"/>
            </p:cNvSpPr>
            <p:nvPr/>
          </p:nvSpPr>
          <p:spPr bwMode="gray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24" name="手繪多邊形 31"/>
            <p:cNvSpPr>
              <a:spLocks/>
            </p:cNvSpPr>
            <p:nvPr/>
          </p:nvSpPr>
          <p:spPr bwMode="gray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25" name="手繪多邊形 32"/>
            <p:cNvSpPr>
              <a:spLocks/>
            </p:cNvSpPr>
            <p:nvPr/>
          </p:nvSpPr>
          <p:spPr bwMode="gray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26" name="手繪多邊形 33"/>
            <p:cNvSpPr>
              <a:spLocks/>
            </p:cNvSpPr>
            <p:nvPr/>
          </p:nvSpPr>
          <p:spPr bwMode="gray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27" name="手繪多邊形 34"/>
            <p:cNvSpPr>
              <a:spLocks/>
            </p:cNvSpPr>
            <p:nvPr/>
          </p:nvSpPr>
          <p:spPr bwMode="gray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28" name="手繪多邊形 73"/>
            <p:cNvSpPr>
              <a:spLocks/>
            </p:cNvSpPr>
            <p:nvPr/>
          </p:nvSpPr>
          <p:spPr bwMode="gray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29" name="手繪多邊形 74"/>
            <p:cNvSpPr>
              <a:spLocks/>
            </p:cNvSpPr>
            <p:nvPr/>
          </p:nvSpPr>
          <p:spPr bwMode="gray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30" name="手繪多邊形 75"/>
            <p:cNvSpPr>
              <a:spLocks/>
            </p:cNvSpPr>
            <p:nvPr/>
          </p:nvSpPr>
          <p:spPr bwMode="gray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31" name="線條 76"/>
            <p:cNvSpPr>
              <a:spLocks noChangeShapeType="1"/>
            </p:cNvSpPr>
            <p:nvPr/>
          </p:nvSpPr>
          <p:spPr bwMode="gray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32" name="手繪多邊形 78"/>
            <p:cNvSpPr>
              <a:spLocks/>
            </p:cNvSpPr>
            <p:nvPr/>
          </p:nvSpPr>
          <p:spPr bwMode="gray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33" name="手繪多邊形 79"/>
            <p:cNvSpPr>
              <a:spLocks/>
            </p:cNvSpPr>
            <p:nvPr/>
          </p:nvSpPr>
          <p:spPr bwMode="gray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34" name="手繪多邊形 82"/>
            <p:cNvSpPr>
              <a:spLocks/>
            </p:cNvSpPr>
            <p:nvPr/>
          </p:nvSpPr>
          <p:spPr bwMode="gray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35" name="手繪多邊形 83"/>
            <p:cNvSpPr>
              <a:spLocks/>
            </p:cNvSpPr>
            <p:nvPr/>
          </p:nvSpPr>
          <p:spPr bwMode="gray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36" name="手繪多邊形 84"/>
            <p:cNvSpPr>
              <a:spLocks/>
            </p:cNvSpPr>
            <p:nvPr/>
          </p:nvSpPr>
          <p:spPr bwMode="gray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37" name="手繪多邊形 80"/>
            <p:cNvSpPr>
              <a:spLocks/>
            </p:cNvSpPr>
            <p:nvPr/>
          </p:nvSpPr>
          <p:spPr bwMode="gray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38" name="橢圓​​ 37"/>
            <p:cNvSpPr/>
            <p:nvPr/>
          </p:nvSpPr>
          <p:spPr bwMode="gray"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39" name="橢圓​​ 38"/>
            <p:cNvSpPr/>
            <p:nvPr/>
          </p:nvSpPr>
          <p:spPr bwMode="gray"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0" name="橢圓​​ 39"/>
            <p:cNvSpPr/>
            <p:nvPr/>
          </p:nvSpPr>
          <p:spPr bwMode="gray"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grpSp>
          <p:nvGrpSpPr>
            <p:cNvPr id="41" name="群組 40"/>
            <p:cNvGrpSpPr/>
            <p:nvPr/>
          </p:nvGrpSpPr>
          <p:grpSpPr bwMode="gray"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手繪多邊形 41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43" name="手繪多邊形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44" name="手繪多邊形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45" name="手繪多邊形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46" name="手繪多邊形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</p:grpSp>
        <p:sp>
          <p:nvSpPr>
            <p:cNvPr id="47" name="手繪多邊形 32"/>
            <p:cNvSpPr>
              <a:spLocks/>
            </p:cNvSpPr>
            <p:nvPr/>
          </p:nvSpPr>
          <p:spPr bwMode="gray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8" name="手繪多邊形 80"/>
            <p:cNvSpPr>
              <a:spLocks/>
            </p:cNvSpPr>
            <p:nvPr/>
          </p:nvSpPr>
          <p:spPr bwMode="gray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9" name="手繪多邊形 80"/>
            <p:cNvSpPr>
              <a:spLocks/>
            </p:cNvSpPr>
            <p:nvPr/>
          </p:nvSpPr>
          <p:spPr bwMode="gray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50" name="手繪多邊形 84"/>
            <p:cNvSpPr>
              <a:spLocks/>
            </p:cNvSpPr>
            <p:nvPr/>
          </p:nvSpPr>
          <p:spPr bwMode="gray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51" name="手繪多邊形 84"/>
            <p:cNvSpPr>
              <a:spLocks/>
            </p:cNvSpPr>
            <p:nvPr/>
          </p:nvSpPr>
          <p:spPr bwMode="gray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52" name="橢圓​​ 51"/>
            <p:cNvSpPr/>
            <p:nvPr/>
          </p:nvSpPr>
          <p:spPr bwMode="gray"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53" name="手繪多邊形 5"/>
            <p:cNvSpPr>
              <a:spLocks/>
            </p:cNvSpPr>
            <p:nvPr/>
          </p:nvSpPr>
          <p:spPr bwMode="gray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54" name="線條 6"/>
            <p:cNvSpPr>
              <a:spLocks noChangeShapeType="1"/>
            </p:cNvSpPr>
            <p:nvPr/>
          </p:nvSpPr>
          <p:spPr bwMode="gray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55" name="手繪多邊形 7"/>
            <p:cNvSpPr>
              <a:spLocks/>
            </p:cNvSpPr>
            <p:nvPr/>
          </p:nvSpPr>
          <p:spPr bwMode="gray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grpSp>
          <p:nvGrpSpPr>
            <p:cNvPr id="56" name="群組 55"/>
            <p:cNvGrpSpPr/>
            <p:nvPr/>
          </p:nvGrpSpPr>
          <p:grpSpPr bwMode="gray"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手繪多邊形 8"/>
              <p:cNvSpPr>
                <a:spLocks/>
              </p:cNvSpPr>
              <p:nvPr/>
            </p:nvSpPr>
            <p:spPr bwMode="gray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58" name="手繪多邊形 9"/>
              <p:cNvSpPr>
                <a:spLocks/>
              </p:cNvSpPr>
              <p:nvPr/>
            </p:nvSpPr>
            <p:spPr bwMode="gray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</p:grpSp>
        <p:sp>
          <p:nvSpPr>
            <p:cNvPr id="59" name="手繪多邊形 10"/>
            <p:cNvSpPr>
              <a:spLocks/>
            </p:cNvSpPr>
            <p:nvPr/>
          </p:nvSpPr>
          <p:spPr bwMode="gray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60" name="手繪多邊形 23"/>
            <p:cNvSpPr>
              <a:spLocks/>
            </p:cNvSpPr>
            <p:nvPr/>
          </p:nvSpPr>
          <p:spPr bwMode="gray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61" name="手繪多邊形 24"/>
            <p:cNvSpPr>
              <a:spLocks/>
            </p:cNvSpPr>
            <p:nvPr/>
          </p:nvSpPr>
          <p:spPr bwMode="gray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62" name="手繪多邊形 25"/>
            <p:cNvSpPr>
              <a:spLocks/>
            </p:cNvSpPr>
            <p:nvPr/>
          </p:nvSpPr>
          <p:spPr bwMode="gray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63" name="手繪多邊形 26"/>
            <p:cNvSpPr>
              <a:spLocks/>
            </p:cNvSpPr>
            <p:nvPr/>
          </p:nvSpPr>
          <p:spPr bwMode="gray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64" name="手繪多邊形 27"/>
            <p:cNvSpPr>
              <a:spLocks/>
            </p:cNvSpPr>
            <p:nvPr/>
          </p:nvSpPr>
          <p:spPr bwMode="gray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grpSp>
          <p:nvGrpSpPr>
            <p:cNvPr id="65" name="群組 64"/>
            <p:cNvGrpSpPr/>
            <p:nvPr/>
          </p:nvGrpSpPr>
          <p:grpSpPr bwMode="gray"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手繪多邊形 28"/>
              <p:cNvSpPr>
                <a:spLocks/>
              </p:cNvSpPr>
              <p:nvPr/>
            </p:nvSpPr>
            <p:spPr bwMode="gray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67" name="手繪多邊形 29"/>
              <p:cNvSpPr>
                <a:spLocks/>
              </p:cNvSpPr>
              <p:nvPr/>
            </p:nvSpPr>
            <p:spPr bwMode="gray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</p:grpSp>
        <p:sp>
          <p:nvSpPr>
            <p:cNvPr id="68" name="手繪多邊形 30"/>
            <p:cNvSpPr>
              <a:spLocks noEditPoints="1"/>
            </p:cNvSpPr>
            <p:nvPr/>
          </p:nvSpPr>
          <p:spPr bwMode="gray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69" name="手繪多邊形 31"/>
            <p:cNvSpPr>
              <a:spLocks/>
            </p:cNvSpPr>
            <p:nvPr/>
          </p:nvSpPr>
          <p:spPr bwMode="gray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70" name="手繪多邊形 32"/>
            <p:cNvSpPr>
              <a:spLocks/>
            </p:cNvSpPr>
            <p:nvPr/>
          </p:nvSpPr>
          <p:spPr bwMode="gray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71" name="手繪多邊形 33"/>
            <p:cNvSpPr>
              <a:spLocks/>
            </p:cNvSpPr>
            <p:nvPr/>
          </p:nvSpPr>
          <p:spPr bwMode="gray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72" name="手繪多邊形 34"/>
            <p:cNvSpPr>
              <a:spLocks/>
            </p:cNvSpPr>
            <p:nvPr/>
          </p:nvSpPr>
          <p:spPr bwMode="gray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73" name="手繪多邊形 73"/>
            <p:cNvSpPr>
              <a:spLocks/>
            </p:cNvSpPr>
            <p:nvPr/>
          </p:nvSpPr>
          <p:spPr bwMode="gray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74" name="手繪多邊形 74"/>
            <p:cNvSpPr>
              <a:spLocks/>
            </p:cNvSpPr>
            <p:nvPr/>
          </p:nvSpPr>
          <p:spPr bwMode="gray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75" name="手繪多邊形 75"/>
            <p:cNvSpPr>
              <a:spLocks/>
            </p:cNvSpPr>
            <p:nvPr/>
          </p:nvSpPr>
          <p:spPr bwMode="gray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76" name="線條 76"/>
            <p:cNvSpPr>
              <a:spLocks noChangeShapeType="1"/>
            </p:cNvSpPr>
            <p:nvPr/>
          </p:nvSpPr>
          <p:spPr bwMode="gray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77" name="手繪多邊形 78"/>
            <p:cNvSpPr>
              <a:spLocks/>
            </p:cNvSpPr>
            <p:nvPr/>
          </p:nvSpPr>
          <p:spPr bwMode="gray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78" name="手繪多邊形 79"/>
            <p:cNvSpPr>
              <a:spLocks/>
            </p:cNvSpPr>
            <p:nvPr/>
          </p:nvSpPr>
          <p:spPr bwMode="gray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79" name="手繪多邊形 82"/>
            <p:cNvSpPr>
              <a:spLocks/>
            </p:cNvSpPr>
            <p:nvPr/>
          </p:nvSpPr>
          <p:spPr bwMode="gray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80" name="手繪多邊形 83"/>
            <p:cNvSpPr>
              <a:spLocks/>
            </p:cNvSpPr>
            <p:nvPr/>
          </p:nvSpPr>
          <p:spPr bwMode="gray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81" name="手繪多邊形 84"/>
            <p:cNvSpPr>
              <a:spLocks/>
            </p:cNvSpPr>
            <p:nvPr/>
          </p:nvSpPr>
          <p:spPr bwMode="gray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82" name="手繪多邊形 80"/>
            <p:cNvSpPr>
              <a:spLocks/>
            </p:cNvSpPr>
            <p:nvPr/>
          </p:nvSpPr>
          <p:spPr bwMode="gray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83" name="橢圓​​ 82"/>
            <p:cNvSpPr/>
            <p:nvPr/>
          </p:nvSpPr>
          <p:spPr bwMode="gray"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84" name="橢圓​​ 83"/>
            <p:cNvSpPr/>
            <p:nvPr/>
          </p:nvSpPr>
          <p:spPr bwMode="gray"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85" name="橢圓​​ 84"/>
            <p:cNvSpPr/>
            <p:nvPr/>
          </p:nvSpPr>
          <p:spPr bwMode="gray"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grpSp>
          <p:nvGrpSpPr>
            <p:cNvPr id="86" name="群組 85"/>
            <p:cNvGrpSpPr/>
            <p:nvPr/>
          </p:nvGrpSpPr>
          <p:grpSpPr bwMode="gray"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手繪多邊形 86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88" name="手繪多邊形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89" name="手繪多邊形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90" name="手繪多邊形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91" name="手繪多邊形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</p:grpSp>
        <p:sp>
          <p:nvSpPr>
            <p:cNvPr id="92" name="手繪多邊形 32"/>
            <p:cNvSpPr>
              <a:spLocks/>
            </p:cNvSpPr>
            <p:nvPr/>
          </p:nvSpPr>
          <p:spPr bwMode="gray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93" name="手繪多邊形 80"/>
            <p:cNvSpPr>
              <a:spLocks/>
            </p:cNvSpPr>
            <p:nvPr/>
          </p:nvSpPr>
          <p:spPr bwMode="gray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94" name="手繪多邊形 80"/>
            <p:cNvSpPr>
              <a:spLocks/>
            </p:cNvSpPr>
            <p:nvPr/>
          </p:nvSpPr>
          <p:spPr bwMode="gray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95" name="手繪多邊形 84"/>
            <p:cNvSpPr>
              <a:spLocks/>
            </p:cNvSpPr>
            <p:nvPr/>
          </p:nvSpPr>
          <p:spPr bwMode="gray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96" name="手繪多邊形 84"/>
            <p:cNvSpPr>
              <a:spLocks/>
            </p:cNvSpPr>
            <p:nvPr/>
          </p:nvSpPr>
          <p:spPr bwMode="gray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97" name="橢圓​​ 96"/>
            <p:cNvSpPr/>
            <p:nvPr/>
          </p:nvSpPr>
          <p:spPr bwMode="gray"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grpSp>
          <p:nvGrpSpPr>
            <p:cNvPr id="98" name="群組 97"/>
            <p:cNvGrpSpPr/>
            <p:nvPr/>
          </p:nvGrpSpPr>
          <p:grpSpPr bwMode="gray"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手繪多邊形 67"/>
              <p:cNvSpPr>
                <a:spLocks/>
              </p:cNvSpPr>
              <p:nvPr/>
            </p:nvSpPr>
            <p:spPr bwMode="gray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100" name="手繪多邊形 67"/>
              <p:cNvSpPr>
                <a:spLocks/>
              </p:cNvSpPr>
              <p:nvPr/>
            </p:nvSpPr>
            <p:spPr bwMode="gray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101" name="手繪多邊形 105"/>
              <p:cNvSpPr>
                <a:spLocks/>
              </p:cNvSpPr>
              <p:nvPr/>
            </p:nvSpPr>
            <p:spPr bwMode="gray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102" name="手繪多邊形 106"/>
              <p:cNvSpPr>
                <a:spLocks/>
              </p:cNvSpPr>
              <p:nvPr/>
            </p:nvSpPr>
            <p:spPr bwMode="gray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103" name="手繪多邊形 106"/>
              <p:cNvSpPr>
                <a:spLocks/>
              </p:cNvSpPr>
              <p:nvPr/>
            </p:nvSpPr>
            <p:spPr bwMode="gray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</p:grp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rtlCol="0" anchor="b">
            <a:normAutofit/>
          </a:bodyPr>
          <a:lstStyle>
            <a:lvl1pPr algn="ctr">
              <a:lnSpc>
                <a:spcPct val="100000"/>
              </a:lnSpc>
              <a:defRPr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719568"/>
            <a:ext cx="9144000" cy="1082939"/>
          </a:xfrm>
        </p:spPr>
        <p:txBody>
          <a:bodyPr rtlCol="0"/>
          <a:lstStyle>
            <a:lvl1pPr marL="0" indent="0" algn="ctr">
              <a:spcBef>
                <a:spcPts val="1000"/>
              </a:spcBef>
              <a:buNone/>
              <a:defRPr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4991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9C00114-50B6-4D94-B460-4EE705822419}" type="datetime2">
              <a:rPr lang="zh-TW" altLang="en-US" smtClean="0"/>
              <a:pPr/>
              <a:t>2022年7月5日</a:t>
            </a:fld>
            <a:endParaRPr 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9897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群組 83" descr="投影片左側的好幾朵花"/>
          <p:cNvGrpSpPr/>
          <p:nvPr/>
        </p:nvGrpSpPr>
        <p:grpSpPr bwMode="gray"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手繪多邊形 6"/>
            <p:cNvSpPr>
              <a:spLocks/>
            </p:cNvSpPr>
            <p:nvPr/>
          </p:nvSpPr>
          <p:spPr bwMode="gray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8" name="橢圓​​ 33"/>
            <p:cNvSpPr>
              <a:spLocks noChangeArrowheads="1"/>
            </p:cNvSpPr>
            <p:nvPr/>
          </p:nvSpPr>
          <p:spPr bwMode="gray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grpSp>
          <p:nvGrpSpPr>
            <p:cNvPr id="9" name="群組 8"/>
            <p:cNvGrpSpPr/>
            <p:nvPr/>
          </p:nvGrpSpPr>
          <p:grpSpPr bwMode="gray"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手繪多邊形 9"/>
              <p:cNvSpPr>
                <a:spLocks/>
              </p:cNvSpPr>
              <p:nvPr/>
            </p:nvSpPr>
            <p:spPr bwMode="gray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11" name="手繪多邊形 10"/>
              <p:cNvSpPr>
                <a:spLocks/>
              </p:cNvSpPr>
              <p:nvPr/>
            </p:nvSpPr>
            <p:spPr bwMode="gray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</p:grpSp>
        <p:sp>
          <p:nvSpPr>
            <p:cNvPr id="12" name="手繪多邊形 11"/>
            <p:cNvSpPr>
              <a:spLocks/>
            </p:cNvSpPr>
            <p:nvPr/>
          </p:nvSpPr>
          <p:spPr bwMode="gray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gray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4" name="手繪多邊形 13"/>
            <p:cNvSpPr>
              <a:spLocks/>
            </p:cNvSpPr>
            <p:nvPr/>
          </p:nvSpPr>
          <p:spPr bwMode="gray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5" name="手繪多邊形 14"/>
            <p:cNvSpPr>
              <a:spLocks/>
            </p:cNvSpPr>
            <p:nvPr/>
          </p:nvSpPr>
          <p:spPr bwMode="gray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6" name="手繪多邊形 15"/>
            <p:cNvSpPr>
              <a:spLocks/>
            </p:cNvSpPr>
            <p:nvPr/>
          </p:nvSpPr>
          <p:spPr bwMode="gray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7" name="手繪多邊形 16"/>
            <p:cNvSpPr>
              <a:spLocks/>
            </p:cNvSpPr>
            <p:nvPr/>
          </p:nvSpPr>
          <p:spPr bwMode="gray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8" name="橢圓​​ 33"/>
            <p:cNvSpPr>
              <a:spLocks noChangeArrowheads="1"/>
            </p:cNvSpPr>
            <p:nvPr/>
          </p:nvSpPr>
          <p:spPr bwMode="gray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9" name="手繪多邊形 27"/>
            <p:cNvSpPr>
              <a:spLocks/>
            </p:cNvSpPr>
            <p:nvPr/>
          </p:nvSpPr>
          <p:spPr bwMode="gray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20" name="手繪多邊形 19"/>
            <p:cNvSpPr/>
            <p:nvPr/>
          </p:nvSpPr>
          <p:spPr bwMode="gray"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21" name="手繪多邊形 49"/>
            <p:cNvSpPr>
              <a:spLocks/>
            </p:cNvSpPr>
            <p:nvPr/>
          </p:nvSpPr>
          <p:spPr bwMode="gray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22" name="手繪多邊形 21"/>
            <p:cNvSpPr/>
            <p:nvPr/>
          </p:nvSpPr>
          <p:spPr bwMode="gray"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grpSp>
          <p:nvGrpSpPr>
            <p:cNvPr id="23" name="群組 22"/>
            <p:cNvGrpSpPr/>
            <p:nvPr/>
          </p:nvGrpSpPr>
          <p:grpSpPr bwMode="gray"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手繪多邊形 5"/>
              <p:cNvSpPr>
                <a:spLocks/>
              </p:cNvSpPr>
              <p:nvPr/>
            </p:nvSpPr>
            <p:spPr bwMode="gray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25" name="線條 6"/>
              <p:cNvSpPr>
                <a:spLocks noChangeShapeType="1"/>
              </p:cNvSpPr>
              <p:nvPr/>
            </p:nvSpPr>
            <p:spPr bwMode="gray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26" name="手繪多邊形 32"/>
              <p:cNvSpPr>
                <a:spLocks/>
              </p:cNvSpPr>
              <p:nvPr/>
            </p:nvSpPr>
            <p:spPr bwMode="gray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27" name="手繪多邊形 33"/>
              <p:cNvSpPr>
                <a:spLocks/>
              </p:cNvSpPr>
              <p:nvPr/>
            </p:nvSpPr>
            <p:spPr bwMode="gray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28" name="手繪多邊形 32"/>
              <p:cNvSpPr>
                <a:spLocks/>
              </p:cNvSpPr>
              <p:nvPr/>
            </p:nvSpPr>
            <p:spPr bwMode="gray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29" name="橢圓​​ 28"/>
              <p:cNvSpPr/>
              <p:nvPr/>
            </p:nvSpPr>
            <p:spPr bwMode="gray"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</p:grpSp>
        <p:sp>
          <p:nvSpPr>
            <p:cNvPr id="30" name="手繪多邊形 29"/>
            <p:cNvSpPr>
              <a:spLocks/>
            </p:cNvSpPr>
            <p:nvPr/>
          </p:nvSpPr>
          <p:spPr bwMode="gray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31" name="手繪多邊形 30"/>
            <p:cNvSpPr/>
            <p:nvPr/>
          </p:nvSpPr>
          <p:spPr bwMode="gray"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32" name="手繪多邊形 31"/>
            <p:cNvSpPr/>
            <p:nvPr/>
          </p:nvSpPr>
          <p:spPr bwMode="gray"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grpSp>
          <p:nvGrpSpPr>
            <p:cNvPr id="33" name="群組 32"/>
            <p:cNvGrpSpPr/>
            <p:nvPr/>
          </p:nvGrpSpPr>
          <p:grpSpPr bwMode="gray"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手繪多邊形 33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35" name="手繪多邊形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36" name="手繪多邊形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37" name="手繪多邊形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38" name="手繪多邊形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</p:grpSp>
      </p:grpSp>
      <p:grpSp>
        <p:nvGrpSpPr>
          <p:cNvPr id="83" name="群組 82" descr="投影片右側的好幾朵花"/>
          <p:cNvGrpSpPr/>
          <p:nvPr/>
        </p:nvGrpSpPr>
        <p:grpSpPr bwMode="gray"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手繪多邊形 13"/>
            <p:cNvSpPr>
              <a:spLocks noEditPoints="1"/>
            </p:cNvSpPr>
            <p:nvPr/>
          </p:nvSpPr>
          <p:spPr bwMode="gray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0" name="手繪多邊形 23"/>
            <p:cNvSpPr>
              <a:spLocks/>
            </p:cNvSpPr>
            <p:nvPr/>
          </p:nvSpPr>
          <p:spPr bwMode="gray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1" name="手繪多邊形 27"/>
            <p:cNvSpPr>
              <a:spLocks/>
            </p:cNvSpPr>
            <p:nvPr/>
          </p:nvSpPr>
          <p:spPr bwMode="gray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3" name="手繪多邊形 5"/>
            <p:cNvSpPr>
              <a:spLocks/>
            </p:cNvSpPr>
            <p:nvPr/>
          </p:nvSpPr>
          <p:spPr bwMode="gray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4" name="線條 6"/>
            <p:cNvSpPr>
              <a:spLocks noChangeShapeType="1"/>
            </p:cNvSpPr>
            <p:nvPr/>
          </p:nvSpPr>
          <p:spPr bwMode="gray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5" name="手繪多邊形 10"/>
            <p:cNvSpPr>
              <a:spLocks/>
            </p:cNvSpPr>
            <p:nvPr/>
          </p:nvSpPr>
          <p:spPr bwMode="gray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6" name="手繪多邊形 25"/>
            <p:cNvSpPr>
              <a:spLocks/>
            </p:cNvSpPr>
            <p:nvPr/>
          </p:nvSpPr>
          <p:spPr bwMode="gray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7" name="手繪多邊形 26"/>
            <p:cNvSpPr>
              <a:spLocks/>
            </p:cNvSpPr>
            <p:nvPr/>
          </p:nvSpPr>
          <p:spPr bwMode="gray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8" name="手繪多邊形 31"/>
            <p:cNvSpPr>
              <a:spLocks/>
            </p:cNvSpPr>
            <p:nvPr/>
          </p:nvSpPr>
          <p:spPr bwMode="gray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9" name="手繪多邊形 34"/>
            <p:cNvSpPr>
              <a:spLocks/>
            </p:cNvSpPr>
            <p:nvPr/>
          </p:nvSpPr>
          <p:spPr bwMode="gray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50" name="手繪多邊形 49"/>
            <p:cNvSpPr>
              <a:spLocks/>
            </p:cNvSpPr>
            <p:nvPr/>
          </p:nvSpPr>
          <p:spPr bwMode="gray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51" name="手繪多邊形 50"/>
            <p:cNvSpPr>
              <a:spLocks/>
            </p:cNvSpPr>
            <p:nvPr/>
          </p:nvSpPr>
          <p:spPr bwMode="gray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52" name="線條 76"/>
            <p:cNvSpPr>
              <a:spLocks noChangeShapeType="1"/>
            </p:cNvSpPr>
            <p:nvPr/>
          </p:nvSpPr>
          <p:spPr bwMode="gray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53" name="手繪多邊形 78"/>
            <p:cNvSpPr>
              <a:spLocks/>
            </p:cNvSpPr>
            <p:nvPr/>
          </p:nvSpPr>
          <p:spPr bwMode="gray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54" name="手繪多邊形 79"/>
            <p:cNvSpPr>
              <a:spLocks/>
            </p:cNvSpPr>
            <p:nvPr/>
          </p:nvSpPr>
          <p:spPr bwMode="gray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55" name="手繪多邊形 82"/>
            <p:cNvSpPr>
              <a:spLocks/>
            </p:cNvSpPr>
            <p:nvPr/>
          </p:nvSpPr>
          <p:spPr bwMode="gray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56" name="手繪多邊形 84"/>
            <p:cNvSpPr>
              <a:spLocks/>
            </p:cNvSpPr>
            <p:nvPr/>
          </p:nvSpPr>
          <p:spPr bwMode="gray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57" name="手繪多邊形 80"/>
            <p:cNvSpPr>
              <a:spLocks/>
            </p:cNvSpPr>
            <p:nvPr/>
          </p:nvSpPr>
          <p:spPr bwMode="gray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58" name="手繪多邊形 84"/>
            <p:cNvSpPr>
              <a:spLocks/>
            </p:cNvSpPr>
            <p:nvPr/>
          </p:nvSpPr>
          <p:spPr bwMode="gray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grpSp>
          <p:nvGrpSpPr>
            <p:cNvPr id="59" name="群組 58"/>
            <p:cNvGrpSpPr/>
            <p:nvPr/>
          </p:nvGrpSpPr>
          <p:grpSpPr bwMode="gray"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手繪多邊形 83"/>
              <p:cNvSpPr>
                <a:spLocks/>
              </p:cNvSpPr>
              <p:nvPr/>
            </p:nvSpPr>
            <p:spPr bwMode="gray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66" name="手繪多邊形 80"/>
              <p:cNvSpPr>
                <a:spLocks/>
              </p:cNvSpPr>
              <p:nvPr/>
            </p:nvSpPr>
            <p:spPr bwMode="gray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67" name="手繪多邊形 84"/>
              <p:cNvSpPr>
                <a:spLocks/>
              </p:cNvSpPr>
              <p:nvPr/>
            </p:nvSpPr>
            <p:spPr bwMode="gray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 bwMode="gray"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手繪多邊形 32"/>
              <p:cNvSpPr>
                <a:spLocks/>
              </p:cNvSpPr>
              <p:nvPr/>
            </p:nvSpPr>
            <p:spPr bwMode="gray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62" name="手繪多邊形 33"/>
              <p:cNvSpPr>
                <a:spLocks/>
              </p:cNvSpPr>
              <p:nvPr/>
            </p:nvSpPr>
            <p:spPr bwMode="gray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63" name="手繪多邊形 32"/>
              <p:cNvSpPr>
                <a:spLocks/>
              </p:cNvSpPr>
              <p:nvPr/>
            </p:nvSpPr>
            <p:spPr bwMode="gray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64" name="橢圓​​ 63"/>
              <p:cNvSpPr/>
              <p:nvPr/>
            </p:nvSpPr>
            <p:spPr bwMode="gray"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</p:grp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28016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3741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24000" y="1904999"/>
            <a:ext cx="4389120" cy="41148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278880" y="1904999"/>
            <a:ext cx="4389120" cy="41148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CA5B26C-B11C-4149-8977-523B6C5B72F3}" type="datetime2">
              <a:rPr lang="zh-TW" altLang="en-US" smtClean="0"/>
              <a:pPr/>
              <a:t>2022年7月5日</a:t>
            </a:fld>
            <a:endParaRPr 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450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4000" y="1905000"/>
            <a:ext cx="4389120" cy="68310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4000" y="2588106"/>
            <a:ext cx="4389120" cy="343169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278880" y="1905000"/>
            <a:ext cx="4389120" cy="68310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278880" y="2588106"/>
            <a:ext cx="4389120" cy="343169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B3E68FC-2ED8-4194-B73C-FECA178A8F39}" type="datetime2">
              <a:rPr lang="zh-TW" altLang="en-US" smtClean="0"/>
              <a:pPr/>
              <a:t>2022年7月5日</a:t>
            </a:fld>
            <a:endParaRPr 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09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EE2BA71-FF78-468D-A405-5BDF9D738843}" type="datetime2">
              <a:rPr lang="zh-TW" altLang="en-US" smtClean="0"/>
              <a:pPr/>
              <a:t>2022年7月5日</a:t>
            </a:fld>
            <a:endParaRPr 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299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3651568-09D6-48A4-BA4E-3FAA79BD9350}" type="datetime2">
              <a:rPr lang="zh-TW" altLang="en-US" smtClean="0"/>
              <a:pPr/>
              <a:t>2022年7月5日</a:t>
            </a:fld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879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手繪多邊形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0" name="線條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1" name="手繪多邊形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2" name="手繪多邊形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3" name="手繪多邊形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4" name="手繪多邊形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5" name="手繪多邊形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6" name="手繪多邊形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7" name="手繪多邊形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99248" y="1996440"/>
            <a:ext cx="3200400" cy="219456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838200" y="838200"/>
            <a:ext cx="6400800" cy="5181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697724" y="4258426"/>
            <a:ext cx="3203448" cy="1761373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27F063D-699A-452F-9812-335BA5696767}" type="datetime2">
              <a:rPr lang="zh-TW" altLang="en-US" smtClean="0"/>
              <a:pPr/>
              <a:t>2022年7月5日</a:t>
            </a:fld>
            <a:endParaRPr 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625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F50-BAF1-49AC-831C-3E410421BBAF}" type="datetimeFigureOut">
              <a:rPr lang="zh-TW" altLang="en-US" smtClean="0"/>
              <a:t>2022/7/5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8C34-2696-4746-96FA-1F8280E129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402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手繪多邊形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0" name="線條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1" name="手繪多邊形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2" name="手繪多邊形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3" name="手繪多邊形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4" name="手繪多邊形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5" name="手繪多邊形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6" name="手繪多邊形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7" name="手繪多邊形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699248" y="4255008"/>
            <a:ext cx="3200400" cy="1764792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4B0A3D7-3227-497D-850E-902449DF8CAE}" type="datetime2">
              <a:rPr lang="zh-TW" altLang="en-US" smtClean="0"/>
              <a:pPr/>
              <a:t>2022年7月5日</a:t>
            </a:fld>
            <a:endParaRPr 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372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C5BBCD9-4569-4971-889A-BDE2777113FD}" type="datetime2">
              <a:rPr lang="zh-TW" altLang="en-US" smtClean="0"/>
              <a:pPr/>
              <a:t>2022年7月5日</a:t>
            </a:fld>
            <a:endParaRPr 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942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022080" y="567651"/>
            <a:ext cx="1645920" cy="5452149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524000" y="567652"/>
            <a:ext cx="7315200" cy="5452148"/>
          </a:xfrm>
        </p:spPr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C273697-9319-4778-8E37-737109EEF40F}" type="datetime2">
              <a:rPr lang="zh-TW" altLang="en-US" smtClean="0"/>
              <a:pPr/>
              <a:t>2022年7月5日</a:t>
            </a:fld>
            <a:endParaRPr 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193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454B1AFC-6673-4FC1-8ED1-7F1A4D546E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2022/7/5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26FD8BB-E3C9-46DF-9B94-1AF8F33E9E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91612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454B1AFC-6673-4FC1-8ED1-7F1A4D546E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2022/7/5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26FD8BB-E3C9-46DF-9B94-1AF8F33E9E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00470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454B1AFC-6673-4FC1-8ED1-7F1A4D546E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2022/7/5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26FD8BB-E3C9-46DF-9B94-1AF8F33E9E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34433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454B1AFC-6673-4FC1-8ED1-7F1A4D546E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2022/7/5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26FD8BB-E3C9-46DF-9B94-1AF8F33E9E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57298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454B1AFC-6673-4FC1-8ED1-7F1A4D546E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2022/7/5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26FD8BB-E3C9-46DF-9B94-1AF8F33E9E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435783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454B1AFC-6673-4FC1-8ED1-7F1A4D546E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2022/7/5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26FD8BB-E3C9-46DF-9B94-1AF8F33E9E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75009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454B1AFC-6673-4FC1-8ED1-7F1A4D546E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2022/7/5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26FD8BB-E3C9-46DF-9B94-1AF8F33E9E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621143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F50-BAF1-49AC-831C-3E410421BBAF}" type="datetimeFigureOut">
              <a:rPr lang="zh-TW" altLang="en-US" smtClean="0"/>
              <a:t>2022/7/5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8C34-2696-4746-96FA-1F8280E129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9610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454B1AFC-6673-4FC1-8ED1-7F1A4D546E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2022/7/5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26FD8BB-E3C9-46DF-9B94-1AF8F33E9E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41843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454B1AFC-6673-4FC1-8ED1-7F1A4D546E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2022/7/5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26FD8BB-E3C9-46DF-9B94-1AF8F33E9E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63686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454B1AFC-6673-4FC1-8ED1-7F1A4D546E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2022/7/5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26FD8BB-E3C9-46DF-9B94-1AF8F33E9E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99300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454B1AFC-6673-4FC1-8ED1-7F1A4D546E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2022/7/5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26FD8BB-E3C9-46DF-9B94-1AF8F33E9E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52498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017621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946941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272588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768429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847572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694416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F50-BAF1-49AC-831C-3E410421BBAF}" type="datetimeFigureOut">
              <a:rPr lang="zh-TW" altLang="en-US" smtClean="0"/>
              <a:t>2022/7/5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8C34-2696-4746-96FA-1F8280E129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5565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84836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875044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07173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F50-BAF1-49AC-831C-3E410421BBAF}" type="datetimeFigureOut">
              <a:rPr lang="zh-TW" altLang="en-US" smtClean="0"/>
              <a:t>2022/7/5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8C34-2696-4746-96FA-1F8280E129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4096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F50-BAF1-49AC-831C-3E410421BBAF}" type="datetimeFigureOut">
              <a:rPr lang="zh-TW" altLang="en-US" smtClean="0"/>
              <a:t>2022/7/5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8C34-2696-4746-96FA-1F8280E129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272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F50-BAF1-49AC-831C-3E410421BBAF}" type="datetimeFigureOut">
              <a:rPr lang="zh-TW" altLang="en-US" smtClean="0"/>
              <a:t>2022/7/5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8C34-2696-4746-96FA-1F8280E129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6686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F50-BAF1-49AC-831C-3E410421BBAF}" type="datetimeFigureOut">
              <a:rPr lang="zh-TW" altLang="en-US" smtClean="0"/>
              <a:t>2022/7/5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8C34-2696-4746-96FA-1F8280E129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0652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F50-BAF1-49AC-831C-3E410421BBAF}" type="datetimeFigureOut">
              <a:rPr lang="zh-TW" altLang="en-US" smtClean="0"/>
              <a:t>2022/7/5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8C34-2696-4746-96FA-1F8280E129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1108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5CF50-BAF1-49AC-831C-3E410421BBAF}" type="datetimeFigureOut">
              <a:rPr lang="zh-TW" altLang="en-US" smtClean="0"/>
              <a:t>2022/7/5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08C34-2696-4746-96FA-1F8280E129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4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群組 62" descr="投影片右側的一朵花"/>
          <p:cNvGrpSpPr/>
          <p:nvPr userDrawn="1"/>
        </p:nvGrpSpPr>
        <p:grpSpPr bwMode="gray"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38" name="手繪多邊形 44"/>
            <p:cNvSpPr>
              <a:spLocks/>
            </p:cNvSpPr>
            <p:nvPr userDrawn="1"/>
          </p:nvSpPr>
          <p:spPr bwMode="gray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39" name="線條 45"/>
            <p:cNvSpPr>
              <a:spLocks noChangeShapeType="1"/>
            </p:cNvSpPr>
            <p:nvPr userDrawn="1"/>
          </p:nvSpPr>
          <p:spPr bwMode="gray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0" name="手繪多邊形 46"/>
            <p:cNvSpPr>
              <a:spLocks/>
            </p:cNvSpPr>
            <p:nvPr userDrawn="1"/>
          </p:nvSpPr>
          <p:spPr bwMode="gray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1" name="手繪多邊形 47"/>
            <p:cNvSpPr>
              <a:spLocks/>
            </p:cNvSpPr>
            <p:nvPr userDrawn="1"/>
          </p:nvSpPr>
          <p:spPr bwMode="gray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2" name="手繪多邊形 48"/>
            <p:cNvSpPr>
              <a:spLocks/>
            </p:cNvSpPr>
            <p:nvPr userDrawn="1"/>
          </p:nvSpPr>
          <p:spPr bwMode="gray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3" name="手繪多邊形 49"/>
            <p:cNvSpPr>
              <a:spLocks/>
            </p:cNvSpPr>
            <p:nvPr userDrawn="1"/>
          </p:nvSpPr>
          <p:spPr bwMode="gray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6" name="手繪多邊形 10"/>
            <p:cNvSpPr>
              <a:spLocks/>
            </p:cNvSpPr>
            <p:nvPr userDrawn="1"/>
          </p:nvSpPr>
          <p:spPr bwMode="gray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7" name="手繪多邊形 16"/>
            <p:cNvSpPr>
              <a:spLocks/>
            </p:cNvSpPr>
            <p:nvPr userDrawn="1"/>
          </p:nvSpPr>
          <p:spPr bwMode="gray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8" name="手繪多邊形 18"/>
            <p:cNvSpPr>
              <a:spLocks/>
            </p:cNvSpPr>
            <p:nvPr userDrawn="1"/>
          </p:nvSpPr>
          <p:spPr bwMode="gray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</p:grpSp>
      <p:grpSp>
        <p:nvGrpSpPr>
          <p:cNvPr id="62" name="群組 61" descr="投影片左側的好幾朵花"/>
          <p:cNvGrpSpPr/>
          <p:nvPr userDrawn="1"/>
        </p:nvGrpSpPr>
        <p:grpSpPr bwMode="gray">
          <a:xfrm>
            <a:off x="44450" y="1370013"/>
            <a:ext cx="1198563" cy="5487987"/>
            <a:chOff x="44450" y="1370013"/>
            <a:chExt cx="1198563" cy="5487987"/>
          </a:xfrm>
        </p:grpSpPr>
        <p:sp>
          <p:nvSpPr>
            <p:cNvPr id="9" name="手繪多邊形 5"/>
            <p:cNvSpPr>
              <a:spLocks/>
            </p:cNvSpPr>
            <p:nvPr userDrawn="1"/>
          </p:nvSpPr>
          <p:spPr bwMode="gray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0" name="線條 6"/>
            <p:cNvSpPr>
              <a:spLocks noChangeShapeType="1"/>
            </p:cNvSpPr>
            <p:nvPr userDrawn="1"/>
          </p:nvSpPr>
          <p:spPr bwMode="gray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1" name="手繪多邊形 7"/>
            <p:cNvSpPr>
              <a:spLocks/>
            </p:cNvSpPr>
            <p:nvPr userDrawn="1"/>
          </p:nvSpPr>
          <p:spPr bwMode="gray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2" name="手繪多邊形 8"/>
            <p:cNvSpPr>
              <a:spLocks/>
            </p:cNvSpPr>
            <p:nvPr userDrawn="1"/>
          </p:nvSpPr>
          <p:spPr bwMode="gray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3" name="手繪多邊形 12"/>
            <p:cNvSpPr>
              <a:spLocks/>
            </p:cNvSpPr>
            <p:nvPr userDrawn="1"/>
          </p:nvSpPr>
          <p:spPr bwMode="gray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4" name="手繪多邊形 13"/>
            <p:cNvSpPr>
              <a:spLocks/>
            </p:cNvSpPr>
            <p:nvPr userDrawn="1"/>
          </p:nvSpPr>
          <p:spPr bwMode="gray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5" name="手繪多邊形 14"/>
            <p:cNvSpPr>
              <a:spLocks/>
            </p:cNvSpPr>
            <p:nvPr userDrawn="1"/>
          </p:nvSpPr>
          <p:spPr bwMode="gray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6" name="手繪多邊形 15"/>
            <p:cNvSpPr>
              <a:spLocks/>
            </p:cNvSpPr>
            <p:nvPr userDrawn="1"/>
          </p:nvSpPr>
          <p:spPr bwMode="gray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7" name="線條 14"/>
            <p:cNvSpPr>
              <a:spLocks noChangeShapeType="1"/>
            </p:cNvSpPr>
            <p:nvPr userDrawn="1"/>
          </p:nvSpPr>
          <p:spPr bwMode="gray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8" name="手繪多邊形 17"/>
            <p:cNvSpPr>
              <a:spLocks/>
            </p:cNvSpPr>
            <p:nvPr userDrawn="1"/>
          </p:nvSpPr>
          <p:spPr bwMode="gray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19" name="手繪多邊形 18"/>
            <p:cNvSpPr>
              <a:spLocks/>
            </p:cNvSpPr>
            <p:nvPr userDrawn="1"/>
          </p:nvSpPr>
          <p:spPr bwMode="gray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20" name="手繪多邊形 19"/>
            <p:cNvSpPr>
              <a:spLocks/>
            </p:cNvSpPr>
            <p:nvPr userDrawn="1"/>
          </p:nvSpPr>
          <p:spPr bwMode="gray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21" name="手繪多邊形 20"/>
            <p:cNvSpPr>
              <a:spLocks/>
            </p:cNvSpPr>
            <p:nvPr userDrawn="1"/>
          </p:nvSpPr>
          <p:spPr bwMode="gray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22" name="手繪多邊形 21"/>
            <p:cNvSpPr>
              <a:spLocks/>
            </p:cNvSpPr>
            <p:nvPr userDrawn="1"/>
          </p:nvSpPr>
          <p:spPr bwMode="gray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23" name="手繪多邊形 22"/>
            <p:cNvSpPr>
              <a:spLocks/>
            </p:cNvSpPr>
            <p:nvPr userDrawn="1"/>
          </p:nvSpPr>
          <p:spPr bwMode="gray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24" name="手繪多邊形 23"/>
            <p:cNvSpPr>
              <a:spLocks/>
            </p:cNvSpPr>
            <p:nvPr userDrawn="1"/>
          </p:nvSpPr>
          <p:spPr bwMode="gray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25" name="手繪多邊形 24"/>
            <p:cNvSpPr>
              <a:spLocks/>
            </p:cNvSpPr>
            <p:nvPr userDrawn="1"/>
          </p:nvSpPr>
          <p:spPr bwMode="gray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26" name="線條 27"/>
            <p:cNvSpPr>
              <a:spLocks noChangeShapeType="1"/>
            </p:cNvSpPr>
            <p:nvPr userDrawn="1"/>
          </p:nvSpPr>
          <p:spPr bwMode="gray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27" name="手繪多邊形 26"/>
            <p:cNvSpPr>
              <a:spLocks/>
            </p:cNvSpPr>
            <p:nvPr userDrawn="1"/>
          </p:nvSpPr>
          <p:spPr bwMode="gray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grpSp>
          <p:nvGrpSpPr>
            <p:cNvPr id="28" name="群組 27"/>
            <p:cNvGrpSpPr/>
            <p:nvPr userDrawn="1"/>
          </p:nvGrpSpPr>
          <p:grpSpPr bwMode="gray"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29" name="手繪多邊形 28"/>
              <p:cNvSpPr>
                <a:spLocks/>
              </p:cNvSpPr>
              <p:nvPr userDrawn="1"/>
            </p:nvSpPr>
            <p:spPr bwMode="gray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30" name="手繪多邊形 29"/>
              <p:cNvSpPr>
                <a:spLocks/>
              </p:cNvSpPr>
              <p:nvPr userDrawn="1"/>
            </p:nvSpPr>
            <p:spPr bwMode="gray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</p:grpSp>
        <p:sp>
          <p:nvSpPr>
            <p:cNvPr id="31" name="橢圓​​ 30"/>
            <p:cNvSpPr>
              <a:spLocks noChangeArrowheads="1"/>
            </p:cNvSpPr>
            <p:nvPr userDrawn="1"/>
          </p:nvSpPr>
          <p:spPr bwMode="gray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32" name="手繪多邊形 31"/>
            <p:cNvSpPr>
              <a:spLocks/>
            </p:cNvSpPr>
            <p:nvPr userDrawn="1"/>
          </p:nvSpPr>
          <p:spPr bwMode="gray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33" name="手繪多邊形 32"/>
            <p:cNvSpPr>
              <a:spLocks/>
            </p:cNvSpPr>
            <p:nvPr userDrawn="1"/>
          </p:nvSpPr>
          <p:spPr bwMode="gray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34" name="手繪多邊形 33"/>
            <p:cNvSpPr>
              <a:spLocks/>
            </p:cNvSpPr>
            <p:nvPr userDrawn="1"/>
          </p:nvSpPr>
          <p:spPr bwMode="gray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35" name="手繪多邊形 38"/>
            <p:cNvSpPr>
              <a:spLocks/>
            </p:cNvSpPr>
            <p:nvPr userDrawn="1"/>
          </p:nvSpPr>
          <p:spPr bwMode="gray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36" name="手繪多邊形 39"/>
            <p:cNvSpPr>
              <a:spLocks/>
            </p:cNvSpPr>
            <p:nvPr userDrawn="1"/>
          </p:nvSpPr>
          <p:spPr bwMode="gray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37" name="手繪多邊形 40"/>
            <p:cNvSpPr>
              <a:spLocks/>
            </p:cNvSpPr>
            <p:nvPr userDrawn="1"/>
          </p:nvSpPr>
          <p:spPr bwMode="gray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4" name="橢圓​​ 33"/>
            <p:cNvSpPr>
              <a:spLocks noChangeArrowheads="1"/>
            </p:cNvSpPr>
            <p:nvPr userDrawn="1"/>
          </p:nvSpPr>
          <p:spPr bwMode="gray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sp>
          <p:nvSpPr>
            <p:cNvPr id="45" name="手繪多邊形 18"/>
            <p:cNvSpPr>
              <a:spLocks/>
            </p:cNvSpPr>
            <p:nvPr userDrawn="1"/>
          </p:nvSpPr>
          <p:spPr bwMode="gray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細明體" panose="02020509000000000000" pitchFamily="49" charset="-120"/>
              </a:endParaRPr>
            </a:p>
          </p:txBody>
        </p:sp>
        <p:grpSp>
          <p:nvGrpSpPr>
            <p:cNvPr id="49" name="群組 48"/>
            <p:cNvGrpSpPr/>
            <p:nvPr userDrawn="1"/>
          </p:nvGrpSpPr>
          <p:grpSpPr bwMode="gray"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50" name="手繪多邊形 5"/>
              <p:cNvSpPr>
                <a:spLocks/>
              </p:cNvSpPr>
              <p:nvPr userDrawn="1"/>
            </p:nvSpPr>
            <p:spPr bwMode="gray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51" name="線條 6"/>
              <p:cNvSpPr>
                <a:spLocks noChangeShapeType="1"/>
              </p:cNvSpPr>
              <p:nvPr userDrawn="1"/>
            </p:nvSpPr>
            <p:spPr bwMode="gray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52" name="手繪多邊形 32"/>
              <p:cNvSpPr>
                <a:spLocks/>
              </p:cNvSpPr>
              <p:nvPr userDrawn="1"/>
            </p:nvSpPr>
            <p:spPr bwMode="gray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53" name="手繪多邊形 33"/>
              <p:cNvSpPr>
                <a:spLocks/>
              </p:cNvSpPr>
              <p:nvPr userDrawn="1"/>
            </p:nvSpPr>
            <p:spPr bwMode="gray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54" name="手繪多邊形 32"/>
              <p:cNvSpPr>
                <a:spLocks/>
              </p:cNvSpPr>
              <p:nvPr userDrawn="1"/>
            </p:nvSpPr>
            <p:spPr bwMode="gray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55" name="橢圓​​ 54"/>
              <p:cNvSpPr/>
              <p:nvPr userDrawn="1"/>
            </p:nvSpPr>
            <p:spPr bwMode="gray"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</p:grpSp>
        <p:grpSp>
          <p:nvGrpSpPr>
            <p:cNvPr id="56" name="群組 55"/>
            <p:cNvGrpSpPr/>
            <p:nvPr userDrawn="1"/>
          </p:nvGrpSpPr>
          <p:grpSpPr bwMode="gray"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57" name="手繪多邊形 56"/>
              <p:cNvSpPr>
                <a:spLocks/>
              </p:cNvSpPr>
              <p:nvPr userDrawn="1"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58" name="手繪多邊形 35"/>
              <p:cNvSpPr>
                <a:spLocks/>
              </p:cNvSpPr>
              <p:nvPr userDrawn="1"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59" name="手繪多邊形 41"/>
              <p:cNvSpPr>
                <a:spLocks/>
              </p:cNvSpPr>
              <p:nvPr userDrawn="1"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60" name="手繪多邊形 41"/>
              <p:cNvSpPr>
                <a:spLocks/>
              </p:cNvSpPr>
              <p:nvPr userDrawn="1"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  <p:sp>
            <p:nvSpPr>
              <p:cNvPr id="61" name="手繪多邊形 42"/>
              <p:cNvSpPr>
                <a:spLocks/>
              </p:cNvSpPr>
              <p:nvPr userDrawn="1"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zh-TW" altLang="en-US" dirty="0">
                  <a:latin typeface="細明體" panose="02020509000000000000" pitchFamily="49" charset="-120"/>
                </a:endParaRPr>
              </a:p>
            </p:txBody>
          </p:sp>
        </p:grpSp>
      </p:grp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547B1A02-57E7-4981-885E-B0261137D4D7}" type="datetime2">
              <a:rPr lang="zh-TW" altLang="en-US" smtClean="0"/>
              <a:pPr/>
              <a:t>2022年7月5日</a:t>
            </a:fld>
            <a:endParaRPr 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細明體" panose="02020509000000000000" pitchFamily="49" charset="-120"/>
              </a:defRPr>
            </a:lvl1pPr>
          </a:lstStyle>
          <a:p>
            <a:fld id="{484FD59D-33F1-4A76-843D-E67207CAFE54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1640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75000"/>
            </a:schemeClr>
          </a:solidFill>
          <a:latin typeface="細明體" panose="02020509000000000000" pitchFamily="49" charset="-120"/>
          <a:ea typeface="細明體" panose="02020509000000000000" pitchFamily="49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454B1AFC-6673-4FC1-8ED1-7F1A4D546E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2022/7/5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26FD8BB-E3C9-46DF-9B94-1AF8F33E9E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1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18744" y="334297"/>
            <a:ext cx="10954512" cy="3246120"/>
          </a:xfrm>
        </p:spPr>
        <p:txBody>
          <a:bodyPr rtlCol="0">
            <a:normAutofit fontScale="90000"/>
          </a:bodyPr>
          <a:lstStyle/>
          <a:p>
            <a:r>
              <a:rPr lang="en-US" altLang="zh-TW" sz="6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6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學年度第</a:t>
            </a:r>
            <a:r>
              <a:rPr lang="en-US" altLang="zh-TW" sz="6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6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學期</a:t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國中前導學校</a:t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第一群組期末報告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893304"/>
            <a:ext cx="9144000" cy="1082939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報告人：北政國中校長潘姿伶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rtl="0"/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111.07.05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67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8A16A3-4FA0-4CF6-8EC9-B75101096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9423" y="-2660145"/>
            <a:ext cx="6858002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477671" y="46531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7" y="226198"/>
            <a:ext cx="7612166" cy="8116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全市公開觀議課成果分享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—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麗山國中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BCB50D5-61FE-48E2-BE2D-8B05044C7F4C}"/>
              </a:ext>
            </a:extLst>
          </p:cNvPr>
          <p:cNvGrpSpPr/>
          <p:nvPr/>
        </p:nvGrpSpPr>
        <p:grpSpPr>
          <a:xfrm>
            <a:off x="594624" y="1368659"/>
            <a:ext cx="5785142" cy="2175889"/>
            <a:chOff x="588663" y="2158772"/>
            <a:chExt cx="4264517" cy="1603958"/>
          </a:xfrm>
        </p:grpSpPr>
        <p:sp>
          <p:nvSpPr>
            <p:cNvPr id="56" name="Rectangle 6">
              <a:extLst>
                <a:ext uri="{FF2B5EF4-FFF2-40B4-BE49-F238E27FC236}">
                  <a16:creationId xmlns:a16="http://schemas.microsoft.com/office/drawing/2014/main" id="{15D75B33-9915-463A-A464-B142E168F072}"/>
                </a:ext>
              </a:extLst>
            </p:cNvPr>
            <p:cNvSpPr/>
            <p:nvPr/>
          </p:nvSpPr>
          <p:spPr>
            <a:xfrm>
              <a:off x="588663" y="2485461"/>
              <a:ext cx="4223344" cy="157882"/>
            </a:xfrm>
            <a:prstGeom prst="rect">
              <a:avLst/>
            </a:prstGeom>
            <a:pattFill prst="dkDnDiag">
              <a:fgClr>
                <a:schemeClr val="bg1">
                  <a:lumMod val="85000"/>
                </a:schemeClr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57" name="Rectangle 7">
              <a:extLst>
                <a:ext uri="{FF2B5EF4-FFF2-40B4-BE49-F238E27FC236}">
                  <a16:creationId xmlns:a16="http://schemas.microsoft.com/office/drawing/2014/main" id="{A2FB9142-AEC8-48F3-910F-5120BD4C5F2C}"/>
                </a:ext>
              </a:extLst>
            </p:cNvPr>
            <p:cNvSpPr/>
            <p:nvPr/>
          </p:nvSpPr>
          <p:spPr>
            <a:xfrm>
              <a:off x="588663" y="2485461"/>
              <a:ext cx="2897245" cy="157882"/>
            </a:xfrm>
            <a:prstGeom prst="rect">
              <a:avLst/>
            </a:prstGeom>
            <a:solidFill>
              <a:srgbClr val="F7BF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id="{6AEADC64-F006-49B7-AE2C-6398D6A89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663" y="2236621"/>
              <a:ext cx="186011" cy="181919"/>
            </a:xfrm>
            <a:custGeom>
              <a:avLst/>
              <a:gdLst>
                <a:gd name="T0" fmla="*/ 179 w 208"/>
                <a:gd name="T1" fmla="*/ 79 h 204"/>
                <a:gd name="T2" fmla="*/ 174 w 208"/>
                <a:gd name="T3" fmla="*/ 66 h 204"/>
                <a:gd name="T4" fmla="*/ 185 w 208"/>
                <a:gd name="T5" fmla="*/ 38 h 204"/>
                <a:gd name="T6" fmla="*/ 169 w 208"/>
                <a:gd name="T7" fmla="*/ 22 h 204"/>
                <a:gd name="T8" fmla="*/ 140 w 208"/>
                <a:gd name="T9" fmla="*/ 33 h 204"/>
                <a:gd name="T10" fmla="*/ 128 w 208"/>
                <a:gd name="T11" fmla="*/ 28 h 204"/>
                <a:gd name="T12" fmla="*/ 115 w 208"/>
                <a:gd name="T13" fmla="*/ 0 h 204"/>
                <a:gd name="T14" fmla="*/ 92 w 208"/>
                <a:gd name="T15" fmla="*/ 0 h 204"/>
                <a:gd name="T16" fmla="*/ 80 w 208"/>
                <a:gd name="T17" fmla="*/ 28 h 204"/>
                <a:gd name="T18" fmla="*/ 67 w 208"/>
                <a:gd name="T19" fmla="*/ 33 h 204"/>
                <a:gd name="T20" fmla="*/ 38 w 208"/>
                <a:gd name="T21" fmla="*/ 22 h 204"/>
                <a:gd name="T22" fmla="*/ 22 w 208"/>
                <a:gd name="T23" fmla="*/ 38 h 204"/>
                <a:gd name="T24" fmla="*/ 34 w 208"/>
                <a:gd name="T25" fmla="*/ 66 h 204"/>
                <a:gd name="T26" fmla="*/ 28 w 208"/>
                <a:gd name="T27" fmla="*/ 79 h 204"/>
                <a:gd name="T28" fmla="*/ 0 w 208"/>
                <a:gd name="T29" fmla="*/ 91 h 204"/>
                <a:gd name="T30" fmla="*/ 0 w 208"/>
                <a:gd name="T31" fmla="*/ 114 h 204"/>
                <a:gd name="T32" fmla="*/ 28 w 208"/>
                <a:gd name="T33" fmla="*/ 125 h 204"/>
                <a:gd name="T34" fmla="*/ 34 w 208"/>
                <a:gd name="T35" fmla="*/ 138 h 204"/>
                <a:gd name="T36" fmla="*/ 22 w 208"/>
                <a:gd name="T37" fmla="*/ 167 h 204"/>
                <a:gd name="T38" fmla="*/ 39 w 208"/>
                <a:gd name="T39" fmla="*/ 182 h 204"/>
                <a:gd name="T40" fmla="*/ 67 w 208"/>
                <a:gd name="T41" fmla="*/ 171 h 204"/>
                <a:gd name="T42" fmla="*/ 80 w 208"/>
                <a:gd name="T43" fmla="*/ 176 h 204"/>
                <a:gd name="T44" fmla="*/ 93 w 208"/>
                <a:gd name="T45" fmla="*/ 204 h 204"/>
                <a:gd name="T46" fmla="*/ 116 w 208"/>
                <a:gd name="T47" fmla="*/ 204 h 204"/>
                <a:gd name="T48" fmla="*/ 128 w 208"/>
                <a:gd name="T49" fmla="*/ 176 h 204"/>
                <a:gd name="T50" fmla="*/ 141 w 208"/>
                <a:gd name="T51" fmla="*/ 171 h 204"/>
                <a:gd name="T52" fmla="*/ 170 w 208"/>
                <a:gd name="T53" fmla="*/ 182 h 204"/>
                <a:gd name="T54" fmla="*/ 186 w 208"/>
                <a:gd name="T55" fmla="*/ 166 h 204"/>
                <a:gd name="T56" fmla="*/ 174 w 208"/>
                <a:gd name="T57" fmla="*/ 138 h 204"/>
                <a:gd name="T58" fmla="*/ 179 w 208"/>
                <a:gd name="T59" fmla="*/ 125 h 204"/>
                <a:gd name="T60" fmla="*/ 208 w 208"/>
                <a:gd name="T61" fmla="*/ 113 h 204"/>
                <a:gd name="T62" fmla="*/ 208 w 208"/>
                <a:gd name="T63" fmla="*/ 90 h 204"/>
                <a:gd name="T64" fmla="*/ 179 w 208"/>
                <a:gd name="T65" fmla="*/ 79 h 204"/>
                <a:gd name="T66" fmla="*/ 137 w 208"/>
                <a:gd name="T67" fmla="*/ 102 h 204"/>
                <a:gd name="T68" fmla="*/ 104 w 208"/>
                <a:gd name="T69" fmla="*/ 135 h 204"/>
                <a:gd name="T70" fmla="*/ 70 w 208"/>
                <a:gd name="T71" fmla="*/ 102 h 204"/>
                <a:gd name="T72" fmla="*/ 104 w 208"/>
                <a:gd name="T73" fmla="*/ 69 h 204"/>
                <a:gd name="T74" fmla="*/ 137 w 208"/>
                <a:gd name="T75" fmla="*/ 10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8" h="204">
                  <a:moveTo>
                    <a:pt x="179" y="79"/>
                  </a:moveTo>
                  <a:cubicBezTo>
                    <a:pt x="174" y="66"/>
                    <a:pt x="174" y="66"/>
                    <a:pt x="174" y="66"/>
                  </a:cubicBezTo>
                  <a:cubicBezTo>
                    <a:pt x="174" y="66"/>
                    <a:pt x="186" y="39"/>
                    <a:pt x="185" y="38"/>
                  </a:cubicBezTo>
                  <a:cubicBezTo>
                    <a:pt x="169" y="22"/>
                    <a:pt x="169" y="22"/>
                    <a:pt x="169" y="22"/>
                  </a:cubicBezTo>
                  <a:cubicBezTo>
                    <a:pt x="168" y="21"/>
                    <a:pt x="140" y="33"/>
                    <a:pt x="140" y="33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8" y="28"/>
                    <a:pt x="116" y="0"/>
                    <a:pt x="115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0" y="0"/>
                    <a:pt x="80" y="28"/>
                    <a:pt x="80" y="28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3"/>
                    <a:pt x="39" y="21"/>
                    <a:pt x="38" y="22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1" y="39"/>
                    <a:pt x="34" y="66"/>
                    <a:pt x="34" y="66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28" y="79"/>
                    <a:pt x="0" y="90"/>
                    <a:pt x="0" y="9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5"/>
                    <a:pt x="28" y="125"/>
                    <a:pt x="28" y="125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4" y="138"/>
                    <a:pt x="21" y="166"/>
                    <a:pt x="22" y="167"/>
                  </a:cubicBezTo>
                  <a:cubicBezTo>
                    <a:pt x="39" y="182"/>
                    <a:pt x="39" y="182"/>
                    <a:pt x="39" y="182"/>
                  </a:cubicBezTo>
                  <a:cubicBezTo>
                    <a:pt x="40" y="183"/>
                    <a:pt x="67" y="171"/>
                    <a:pt x="67" y="171"/>
                  </a:cubicBezTo>
                  <a:cubicBezTo>
                    <a:pt x="80" y="176"/>
                    <a:pt x="80" y="176"/>
                    <a:pt x="80" y="176"/>
                  </a:cubicBezTo>
                  <a:cubicBezTo>
                    <a:pt x="80" y="176"/>
                    <a:pt x="91" y="204"/>
                    <a:pt x="93" y="204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17" y="204"/>
                    <a:pt x="128" y="176"/>
                    <a:pt x="128" y="176"/>
                  </a:cubicBezTo>
                  <a:cubicBezTo>
                    <a:pt x="141" y="171"/>
                    <a:pt x="141" y="171"/>
                    <a:pt x="141" y="171"/>
                  </a:cubicBezTo>
                  <a:cubicBezTo>
                    <a:pt x="141" y="171"/>
                    <a:pt x="169" y="183"/>
                    <a:pt x="170" y="182"/>
                  </a:cubicBezTo>
                  <a:cubicBezTo>
                    <a:pt x="186" y="166"/>
                    <a:pt x="186" y="166"/>
                    <a:pt x="186" y="166"/>
                  </a:cubicBezTo>
                  <a:cubicBezTo>
                    <a:pt x="187" y="165"/>
                    <a:pt x="174" y="138"/>
                    <a:pt x="174" y="138"/>
                  </a:cubicBezTo>
                  <a:cubicBezTo>
                    <a:pt x="179" y="125"/>
                    <a:pt x="179" y="125"/>
                    <a:pt x="179" y="125"/>
                  </a:cubicBezTo>
                  <a:cubicBezTo>
                    <a:pt x="179" y="125"/>
                    <a:pt x="208" y="114"/>
                    <a:pt x="208" y="113"/>
                  </a:cubicBezTo>
                  <a:cubicBezTo>
                    <a:pt x="208" y="90"/>
                    <a:pt x="208" y="90"/>
                    <a:pt x="208" y="90"/>
                  </a:cubicBezTo>
                  <a:cubicBezTo>
                    <a:pt x="208" y="89"/>
                    <a:pt x="179" y="79"/>
                    <a:pt x="179" y="79"/>
                  </a:cubicBezTo>
                  <a:moveTo>
                    <a:pt x="137" y="102"/>
                  </a:moveTo>
                  <a:cubicBezTo>
                    <a:pt x="137" y="120"/>
                    <a:pt x="122" y="135"/>
                    <a:pt x="104" y="135"/>
                  </a:cubicBezTo>
                  <a:cubicBezTo>
                    <a:pt x="85" y="135"/>
                    <a:pt x="70" y="120"/>
                    <a:pt x="70" y="102"/>
                  </a:cubicBezTo>
                  <a:cubicBezTo>
                    <a:pt x="70" y="84"/>
                    <a:pt x="85" y="69"/>
                    <a:pt x="104" y="69"/>
                  </a:cubicBezTo>
                  <a:cubicBezTo>
                    <a:pt x="122" y="69"/>
                    <a:pt x="137" y="84"/>
                    <a:pt x="137" y="102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59" name="TextBox 10">
              <a:extLst>
                <a:ext uri="{FF2B5EF4-FFF2-40B4-BE49-F238E27FC236}">
                  <a16:creationId xmlns:a16="http://schemas.microsoft.com/office/drawing/2014/main" id="{43B9A5FC-0750-4C55-8530-371EC90B8025}"/>
                </a:ext>
              </a:extLst>
            </p:cNvPr>
            <p:cNvSpPr txBox="1"/>
            <p:nvPr/>
          </p:nvSpPr>
          <p:spPr>
            <a:xfrm>
              <a:off x="772561" y="2171047"/>
              <a:ext cx="1194888" cy="385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出席人數</a:t>
              </a:r>
              <a:endPara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  <p:sp>
          <p:nvSpPr>
            <p:cNvPr id="60" name="TextBox 34">
              <a:extLst>
                <a:ext uri="{FF2B5EF4-FFF2-40B4-BE49-F238E27FC236}">
                  <a16:creationId xmlns:a16="http://schemas.microsoft.com/office/drawing/2014/main" id="{385591CA-34CC-455B-B03B-178B2D79C879}"/>
                </a:ext>
              </a:extLst>
            </p:cNvPr>
            <p:cNvSpPr txBox="1"/>
            <p:nvPr/>
          </p:nvSpPr>
          <p:spPr>
            <a:xfrm>
              <a:off x="2037285" y="2158772"/>
              <a:ext cx="715136" cy="385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25</a:t>
              </a:r>
              <a:r>
                <a:rPr lang="zh-TW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人</a:t>
              </a:r>
              <a:endParaRPr lang="id-ID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  <p:sp>
          <p:nvSpPr>
            <p:cNvPr id="63" name="TextBox 38">
              <a:extLst>
                <a:ext uri="{FF2B5EF4-FFF2-40B4-BE49-F238E27FC236}">
                  <a16:creationId xmlns:a16="http://schemas.microsoft.com/office/drawing/2014/main" id="{8C68FB05-60D6-49AA-8819-79058764D0CA}"/>
                </a:ext>
              </a:extLst>
            </p:cNvPr>
            <p:cNvSpPr txBox="1"/>
            <p:nvPr/>
          </p:nvSpPr>
          <p:spPr>
            <a:xfrm>
              <a:off x="764629" y="2799645"/>
              <a:ext cx="1459578" cy="385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滿意度分析</a:t>
              </a:r>
              <a:endPara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  <p:sp>
          <p:nvSpPr>
            <p:cNvPr id="64" name="TextBox 39">
              <a:extLst>
                <a:ext uri="{FF2B5EF4-FFF2-40B4-BE49-F238E27FC236}">
                  <a16:creationId xmlns:a16="http://schemas.microsoft.com/office/drawing/2014/main" id="{6DF70F7F-7631-46DE-A85C-287A0445130A}"/>
                </a:ext>
              </a:extLst>
            </p:cNvPr>
            <p:cNvSpPr txBox="1"/>
            <p:nvPr/>
          </p:nvSpPr>
          <p:spPr>
            <a:xfrm>
              <a:off x="4717006" y="2875622"/>
              <a:ext cx="136174" cy="22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id-ID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68" name="TextBox 44">
              <a:extLst>
                <a:ext uri="{FF2B5EF4-FFF2-40B4-BE49-F238E27FC236}">
                  <a16:creationId xmlns:a16="http://schemas.microsoft.com/office/drawing/2014/main" id="{9FFF0BA0-406A-4903-99CE-0A95941A51E2}"/>
                </a:ext>
              </a:extLst>
            </p:cNvPr>
            <p:cNvSpPr txBox="1"/>
            <p:nvPr/>
          </p:nvSpPr>
          <p:spPr>
            <a:xfrm>
              <a:off x="4717006" y="3535852"/>
              <a:ext cx="136174" cy="22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id-ID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grpSp>
          <p:nvGrpSpPr>
            <p:cNvPr id="73" name="Group 23">
              <a:extLst>
                <a:ext uri="{FF2B5EF4-FFF2-40B4-BE49-F238E27FC236}">
                  <a16:creationId xmlns:a16="http://schemas.microsoft.com/office/drawing/2014/main" id="{034F7792-BC7B-4DE8-9029-5A15B3CC7AF6}"/>
                </a:ext>
              </a:extLst>
            </p:cNvPr>
            <p:cNvGrpSpPr/>
            <p:nvPr/>
          </p:nvGrpSpPr>
          <p:grpSpPr>
            <a:xfrm>
              <a:off x="616465" y="2879838"/>
              <a:ext cx="130405" cy="199020"/>
              <a:chOff x="6553" y="1835403"/>
              <a:chExt cx="576263" cy="879476"/>
            </a:xfrm>
            <a:solidFill>
              <a:schemeClr val="bg1">
                <a:lumMod val="50000"/>
              </a:schemeClr>
            </a:solidFill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DBB27D17-B686-4AE4-B777-C9C6113DB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03" y="1835403"/>
                <a:ext cx="442913" cy="150813"/>
              </a:xfrm>
              <a:custGeom>
                <a:avLst/>
                <a:gdLst>
                  <a:gd name="T0" fmla="*/ 231 w 279"/>
                  <a:gd name="T1" fmla="*/ 95 h 95"/>
                  <a:gd name="T2" fmla="*/ 58 w 279"/>
                  <a:gd name="T3" fmla="*/ 95 h 95"/>
                  <a:gd name="T4" fmla="*/ 0 w 279"/>
                  <a:gd name="T5" fmla="*/ 0 h 95"/>
                  <a:gd name="T6" fmla="*/ 279 w 279"/>
                  <a:gd name="T7" fmla="*/ 0 h 95"/>
                  <a:gd name="T8" fmla="*/ 231 w 279"/>
                  <a:gd name="T9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9" h="95">
                    <a:moveTo>
                      <a:pt x="231" y="95"/>
                    </a:moveTo>
                    <a:lnTo>
                      <a:pt x="58" y="95"/>
                    </a:lnTo>
                    <a:lnTo>
                      <a:pt x="0" y="0"/>
                    </a:lnTo>
                    <a:lnTo>
                      <a:pt x="279" y="0"/>
                    </a:lnTo>
                    <a:lnTo>
                      <a:pt x="231" y="95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67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32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98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664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3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994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16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327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d-ID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79" name="Freeform 31">
                <a:extLst>
                  <a:ext uri="{FF2B5EF4-FFF2-40B4-BE49-F238E27FC236}">
                    <a16:creationId xmlns:a16="http://schemas.microsoft.com/office/drawing/2014/main" id="{9F05E6FA-E6CB-4F6D-857C-8D9CCC46D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3" y="1986216"/>
                <a:ext cx="576263" cy="728663"/>
              </a:xfrm>
              <a:custGeom>
                <a:avLst/>
                <a:gdLst>
                  <a:gd name="T0" fmla="*/ 219 w 363"/>
                  <a:gd name="T1" fmla="*/ 459 h 459"/>
                  <a:gd name="T2" fmla="*/ 142 w 363"/>
                  <a:gd name="T3" fmla="*/ 459 h 459"/>
                  <a:gd name="T4" fmla="*/ 0 w 363"/>
                  <a:gd name="T5" fmla="*/ 158 h 459"/>
                  <a:gd name="T6" fmla="*/ 94 w 363"/>
                  <a:gd name="T7" fmla="*/ 0 h 459"/>
                  <a:gd name="T8" fmla="*/ 267 w 363"/>
                  <a:gd name="T9" fmla="*/ 0 h 459"/>
                  <a:gd name="T10" fmla="*/ 363 w 363"/>
                  <a:gd name="T11" fmla="*/ 158 h 459"/>
                  <a:gd name="T12" fmla="*/ 219 w 363"/>
                  <a:gd name="T13" fmla="*/ 459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3" h="459">
                    <a:moveTo>
                      <a:pt x="219" y="459"/>
                    </a:moveTo>
                    <a:lnTo>
                      <a:pt x="142" y="459"/>
                    </a:lnTo>
                    <a:lnTo>
                      <a:pt x="0" y="158"/>
                    </a:lnTo>
                    <a:lnTo>
                      <a:pt x="94" y="0"/>
                    </a:lnTo>
                    <a:lnTo>
                      <a:pt x="267" y="0"/>
                    </a:lnTo>
                    <a:lnTo>
                      <a:pt x="363" y="158"/>
                    </a:lnTo>
                    <a:lnTo>
                      <a:pt x="219" y="459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67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32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98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664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3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994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16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327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d-ID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80" name="Line 52">
                <a:extLst>
                  <a:ext uri="{FF2B5EF4-FFF2-40B4-BE49-F238E27FC236}">
                    <a16:creationId xmlns:a16="http://schemas.microsoft.com/office/drawing/2014/main" id="{35AB356C-A733-4000-A61B-18CA902729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303" y="2291016"/>
                <a:ext cx="0" cy="423863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67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32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98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664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3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994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16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327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d-ID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81" name="Oval 33">
                <a:extLst>
                  <a:ext uri="{FF2B5EF4-FFF2-40B4-BE49-F238E27FC236}">
                    <a16:creationId xmlns:a16="http://schemas.microsoft.com/office/drawing/2014/main" id="{1D7C6DF2-A36C-4434-A9A4-485C09B97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103" y="2138616"/>
                <a:ext cx="152400" cy="152400"/>
              </a:xfrm>
              <a:prstGeom prst="ellipse">
                <a:avLst/>
              </a:prstGeom>
              <a:grp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67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32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98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664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3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994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16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327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d-ID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</p:grp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77671" y="2713959"/>
          <a:ext cx="11324397" cy="392710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7833471">
                  <a:extLst>
                    <a:ext uri="{9D8B030D-6E8A-4147-A177-3AD203B41FA5}">
                      <a16:colId xmlns:a16="http://schemas.microsoft.com/office/drawing/2014/main" val="4049292038"/>
                    </a:ext>
                  </a:extLst>
                </a:gridCol>
                <a:gridCol w="1163642">
                  <a:extLst>
                    <a:ext uri="{9D8B030D-6E8A-4147-A177-3AD203B41FA5}">
                      <a16:colId xmlns:a16="http://schemas.microsoft.com/office/drawing/2014/main" val="960913893"/>
                    </a:ext>
                  </a:extLst>
                </a:gridCol>
                <a:gridCol w="1163642">
                  <a:extLst>
                    <a:ext uri="{9D8B030D-6E8A-4147-A177-3AD203B41FA5}">
                      <a16:colId xmlns:a16="http://schemas.microsoft.com/office/drawing/2014/main" val="2969276265"/>
                    </a:ext>
                  </a:extLst>
                </a:gridCol>
                <a:gridCol w="1163642">
                  <a:extLst>
                    <a:ext uri="{9D8B030D-6E8A-4147-A177-3AD203B41FA5}">
                      <a16:colId xmlns:a16="http://schemas.microsoft.com/office/drawing/2014/main" val="396670545"/>
                    </a:ext>
                  </a:extLst>
                </a:gridCol>
              </a:tblGrid>
              <a:tr h="3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向度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滿意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普通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不滿意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962779896"/>
                  </a:ext>
                </a:extLst>
              </a:tr>
              <a:tr h="308902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1.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公開觀議課的「場次時間」分配得宜</a:t>
                      </a:r>
                      <a:endParaRPr lang="zh-TW" altLang="en-US" dirty="0">
                        <a:effectLst/>
                      </a:endParaRPr>
                    </a:p>
                  </a:txBody>
                  <a:tcPr marL="12700" marR="127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dirty="0">
                          <a:effectLst/>
                        </a:rPr>
                        <a:t>84%</a:t>
                      </a:r>
                      <a:endParaRPr lang="zh-TW" altLang="en-US" dirty="0">
                        <a:effectLst/>
                      </a:endParaRPr>
                    </a:p>
                  </a:txBody>
                  <a:tcPr marL="12700" marR="127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879657228"/>
                  </a:ext>
                </a:extLst>
              </a:tr>
              <a:tr h="308902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2.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公開觀議課的「場地」安排適當</a:t>
                      </a:r>
                      <a:endParaRPr lang="zh-TW" altLang="en-US">
                        <a:effectLst/>
                      </a:endParaRPr>
                    </a:p>
                  </a:txBody>
                  <a:tcPr marL="12700" marR="127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dirty="0">
                          <a:effectLst/>
                        </a:rPr>
                        <a:t>92%</a:t>
                      </a:r>
                      <a:endParaRPr lang="zh-TW" altLang="en-US" dirty="0">
                        <a:effectLst/>
                      </a:endParaRPr>
                    </a:p>
                  </a:txBody>
                  <a:tcPr marL="12700" marR="127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838190725"/>
                  </a:ext>
                </a:extLst>
              </a:tr>
              <a:tr h="308902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3.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能理解「 素養導向教學設計 」的基本內涵</a:t>
                      </a:r>
                      <a:endParaRPr lang="zh-TW" altLang="en-US">
                        <a:effectLst/>
                      </a:endParaRPr>
                    </a:p>
                  </a:txBody>
                  <a:tcPr marL="12700" marR="127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dirty="0">
                          <a:effectLst/>
                        </a:rPr>
                        <a:t>76%</a:t>
                      </a:r>
                      <a:endParaRPr lang="zh-TW" altLang="en-US" dirty="0">
                        <a:effectLst/>
                      </a:endParaRPr>
                    </a:p>
                  </a:txBody>
                  <a:tcPr marL="12700" marR="127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888941247"/>
                  </a:ext>
                </a:extLst>
              </a:tr>
              <a:tr h="308902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4.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教案設計內容能兼顧「學習表現」與「學習內容 」</a:t>
                      </a:r>
                      <a:endParaRPr lang="zh-TW" altLang="en-US" dirty="0">
                        <a:effectLst/>
                      </a:endParaRPr>
                    </a:p>
                  </a:txBody>
                  <a:tcPr marL="12700" marR="127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dirty="0">
                          <a:effectLst/>
                        </a:rPr>
                        <a:t>56%</a:t>
                      </a:r>
                      <a:endParaRPr lang="zh-TW" altLang="en-US" dirty="0">
                        <a:effectLst/>
                      </a:endParaRPr>
                    </a:p>
                  </a:txBody>
                  <a:tcPr marL="12700" marR="127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36%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033041919"/>
                  </a:ext>
                </a:extLst>
              </a:tr>
              <a:tr h="553793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5.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透過公開觀課，能夠瞭解「學生課堂參與與討論 」的情形</a:t>
                      </a:r>
                      <a:endParaRPr lang="zh-TW" altLang="en-US">
                        <a:effectLst/>
                      </a:endParaRPr>
                    </a:p>
                  </a:txBody>
                  <a:tcPr marL="12700" marR="127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dirty="0">
                          <a:effectLst/>
                        </a:rPr>
                        <a:t>76%</a:t>
                      </a:r>
                      <a:endParaRPr lang="zh-TW" altLang="en-US" dirty="0">
                        <a:effectLst/>
                      </a:endParaRPr>
                    </a:p>
                  </a:txBody>
                  <a:tcPr marL="12700" marR="127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24%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136020153"/>
                  </a:ext>
                </a:extLst>
              </a:tr>
              <a:tr h="308902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6.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經過集體議課，能夠更加理解「學生學習的樣態 」</a:t>
                      </a:r>
                      <a:endParaRPr lang="zh-TW" altLang="en-US">
                        <a:effectLst/>
                      </a:endParaRPr>
                    </a:p>
                  </a:txBody>
                  <a:tcPr marL="12700" marR="127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dirty="0">
                          <a:effectLst/>
                        </a:rPr>
                        <a:t>80%</a:t>
                      </a:r>
                      <a:endParaRPr lang="zh-TW" altLang="en-US" dirty="0">
                        <a:effectLst/>
                      </a:endParaRPr>
                    </a:p>
                  </a:txBody>
                  <a:tcPr marL="12700" marR="127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506736621"/>
                  </a:ext>
                </a:extLst>
              </a:tr>
              <a:tr h="617804">
                <a:tc>
                  <a:txBody>
                    <a:bodyPr/>
                    <a:lstStyle/>
                    <a:p>
                      <a:pPr indent="-19812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7.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此次的研習，對於自己未來「 實施素養導向的教學設計」有幫助</a:t>
                      </a:r>
                      <a:endParaRPr lang="zh-TW" altLang="en-US" dirty="0">
                        <a:effectLst/>
                      </a:endParaRPr>
                    </a:p>
                  </a:txBody>
                  <a:tcPr marL="12700" marR="127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dirty="0">
                          <a:effectLst/>
                        </a:rPr>
                        <a:t>92%</a:t>
                      </a:r>
                      <a:endParaRPr lang="zh-TW" altLang="en-US" dirty="0">
                        <a:effectLst/>
                      </a:endParaRPr>
                    </a:p>
                  </a:txBody>
                  <a:tcPr marL="12700" marR="127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828765246"/>
                  </a:ext>
                </a:extLst>
              </a:tr>
              <a:tr h="617804">
                <a:tc>
                  <a:txBody>
                    <a:bodyPr/>
                    <a:lstStyle/>
                    <a:p>
                      <a:pPr indent="-19812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8.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對於參加本次素養導向公開觀議課的增能研習「整體感到滿意」</a:t>
                      </a:r>
                      <a:endParaRPr lang="zh-TW" altLang="en-US" dirty="0">
                        <a:effectLst/>
                      </a:endParaRPr>
                    </a:p>
                  </a:txBody>
                  <a:tcPr marL="12700" marR="127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dirty="0">
                          <a:effectLst/>
                        </a:rPr>
                        <a:t>88%</a:t>
                      </a:r>
                      <a:endParaRPr lang="zh-TW" altLang="en-US" dirty="0">
                        <a:effectLst/>
                      </a:endParaRPr>
                    </a:p>
                  </a:txBody>
                  <a:tcPr marL="12700" marR="127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419966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225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477671" y="46531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7" y="226198"/>
            <a:ext cx="7612166" cy="8116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全市公開觀議課成果分享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—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麗山國中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BCB50D5-61FE-48E2-BE2D-8B05044C7F4C}"/>
              </a:ext>
            </a:extLst>
          </p:cNvPr>
          <p:cNvGrpSpPr/>
          <p:nvPr/>
        </p:nvGrpSpPr>
        <p:grpSpPr>
          <a:xfrm>
            <a:off x="594624" y="1385311"/>
            <a:ext cx="5785142" cy="2159237"/>
            <a:chOff x="588663" y="2171047"/>
            <a:chExt cx="4264517" cy="1591683"/>
          </a:xfrm>
        </p:grpSpPr>
        <p:sp>
          <p:nvSpPr>
            <p:cNvPr id="56" name="Rectangle 6">
              <a:extLst>
                <a:ext uri="{FF2B5EF4-FFF2-40B4-BE49-F238E27FC236}">
                  <a16:creationId xmlns:a16="http://schemas.microsoft.com/office/drawing/2014/main" id="{15D75B33-9915-463A-A464-B142E168F072}"/>
                </a:ext>
              </a:extLst>
            </p:cNvPr>
            <p:cNvSpPr/>
            <p:nvPr/>
          </p:nvSpPr>
          <p:spPr>
            <a:xfrm>
              <a:off x="588663" y="2485461"/>
              <a:ext cx="4223344" cy="157882"/>
            </a:xfrm>
            <a:prstGeom prst="rect">
              <a:avLst/>
            </a:prstGeom>
            <a:pattFill prst="dkDnDiag">
              <a:fgClr>
                <a:schemeClr val="bg1">
                  <a:lumMod val="85000"/>
                </a:schemeClr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57" name="Rectangle 7">
              <a:extLst>
                <a:ext uri="{FF2B5EF4-FFF2-40B4-BE49-F238E27FC236}">
                  <a16:creationId xmlns:a16="http://schemas.microsoft.com/office/drawing/2014/main" id="{A2FB9142-AEC8-48F3-910F-5120BD4C5F2C}"/>
                </a:ext>
              </a:extLst>
            </p:cNvPr>
            <p:cNvSpPr/>
            <p:nvPr/>
          </p:nvSpPr>
          <p:spPr>
            <a:xfrm>
              <a:off x="588663" y="2485461"/>
              <a:ext cx="2897245" cy="157882"/>
            </a:xfrm>
            <a:prstGeom prst="rect">
              <a:avLst/>
            </a:prstGeom>
            <a:solidFill>
              <a:srgbClr val="F7BF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id="{6AEADC64-F006-49B7-AE2C-6398D6A89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663" y="2236621"/>
              <a:ext cx="186011" cy="181919"/>
            </a:xfrm>
            <a:custGeom>
              <a:avLst/>
              <a:gdLst>
                <a:gd name="T0" fmla="*/ 179 w 208"/>
                <a:gd name="T1" fmla="*/ 79 h 204"/>
                <a:gd name="T2" fmla="*/ 174 w 208"/>
                <a:gd name="T3" fmla="*/ 66 h 204"/>
                <a:gd name="T4" fmla="*/ 185 w 208"/>
                <a:gd name="T5" fmla="*/ 38 h 204"/>
                <a:gd name="T6" fmla="*/ 169 w 208"/>
                <a:gd name="T7" fmla="*/ 22 h 204"/>
                <a:gd name="T8" fmla="*/ 140 w 208"/>
                <a:gd name="T9" fmla="*/ 33 h 204"/>
                <a:gd name="T10" fmla="*/ 128 w 208"/>
                <a:gd name="T11" fmla="*/ 28 h 204"/>
                <a:gd name="T12" fmla="*/ 115 w 208"/>
                <a:gd name="T13" fmla="*/ 0 h 204"/>
                <a:gd name="T14" fmla="*/ 92 w 208"/>
                <a:gd name="T15" fmla="*/ 0 h 204"/>
                <a:gd name="T16" fmla="*/ 80 w 208"/>
                <a:gd name="T17" fmla="*/ 28 h 204"/>
                <a:gd name="T18" fmla="*/ 67 w 208"/>
                <a:gd name="T19" fmla="*/ 33 h 204"/>
                <a:gd name="T20" fmla="*/ 38 w 208"/>
                <a:gd name="T21" fmla="*/ 22 h 204"/>
                <a:gd name="T22" fmla="*/ 22 w 208"/>
                <a:gd name="T23" fmla="*/ 38 h 204"/>
                <a:gd name="T24" fmla="*/ 34 w 208"/>
                <a:gd name="T25" fmla="*/ 66 h 204"/>
                <a:gd name="T26" fmla="*/ 28 w 208"/>
                <a:gd name="T27" fmla="*/ 79 h 204"/>
                <a:gd name="T28" fmla="*/ 0 w 208"/>
                <a:gd name="T29" fmla="*/ 91 h 204"/>
                <a:gd name="T30" fmla="*/ 0 w 208"/>
                <a:gd name="T31" fmla="*/ 114 h 204"/>
                <a:gd name="T32" fmla="*/ 28 w 208"/>
                <a:gd name="T33" fmla="*/ 125 h 204"/>
                <a:gd name="T34" fmla="*/ 34 w 208"/>
                <a:gd name="T35" fmla="*/ 138 h 204"/>
                <a:gd name="T36" fmla="*/ 22 w 208"/>
                <a:gd name="T37" fmla="*/ 167 h 204"/>
                <a:gd name="T38" fmla="*/ 39 w 208"/>
                <a:gd name="T39" fmla="*/ 182 h 204"/>
                <a:gd name="T40" fmla="*/ 67 w 208"/>
                <a:gd name="T41" fmla="*/ 171 h 204"/>
                <a:gd name="T42" fmla="*/ 80 w 208"/>
                <a:gd name="T43" fmla="*/ 176 h 204"/>
                <a:gd name="T44" fmla="*/ 93 w 208"/>
                <a:gd name="T45" fmla="*/ 204 h 204"/>
                <a:gd name="T46" fmla="*/ 116 w 208"/>
                <a:gd name="T47" fmla="*/ 204 h 204"/>
                <a:gd name="T48" fmla="*/ 128 w 208"/>
                <a:gd name="T49" fmla="*/ 176 h 204"/>
                <a:gd name="T50" fmla="*/ 141 w 208"/>
                <a:gd name="T51" fmla="*/ 171 h 204"/>
                <a:gd name="T52" fmla="*/ 170 w 208"/>
                <a:gd name="T53" fmla="*/ 182 h 204"/>
                <a:gd name="T54" fmla="*/ 186 w 208"/>
                <a:gd name="T55" fmla="*/ 166 h 204"/>
                <a:gd name="T56" fmla="*/ 174 w 208"/>
                <a:gd name="T57" fmla="*/ 138 h 204"/>
                <a:gd name="T58" fmla="*/ 179 w 208"/>
                <a:gd name="T59" fmla="*/ 125 h 204"/>
                <a:gd name="T60" fmla="*/ 208 w 208"/>
                <a:gd name="T61" fmla="*/ 113 h 204"/>
                <a:gd name="T62" fmla="*/ 208 w 208"/>
                <a:gd name="T63" fmla="*/ 90 h 204"/>
                <a:gd name="T64" fmla="*/ 179 w 208"/>
                <a:gd name="T65" fmla="*/ 79 h 204"/>
                <a:gd name="T66" fmla="*/ 137 w 208"/>
                <a:gd name="T67" fmla="*/ 102 h 204"/>
                <a:gd name="T68" fmla="*/ 104 w 208"/>
                <a:gd name="T69" fmla="*/ 135 h 204"/>
                <a:gd name="T70" fmla="*/ 70 w 208"/>
                <a:gd name="T71" fmla="*/ 102 h 204"/>
                <a:gd name="T72" fmla="*/ 104 w 208"/>
                <a:gd name="T73" fmla="*/ 69 h 204"/>
                <a:gd name="T74" fmla="*/ 137 w 208"/>
                <a:gd name="T75" fmla="*/ 10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8" h="204">
                  <a:moveTo>
                    <a:pt x="179" y="79"/>
                  </a:moveTo>
                  <a:cubicBezTo>
                    <a:pt x="174" y="66"/>
                    <a:pt x="174" y="66"/>
                    <a:pt x="174" y="66"/>
                  </a:cubicBezTo>
                  <a:cubicBezTo>
                    <a:pt x="174" y="66"/>
                    <a:pt x="186" y="39"/>
                    <a:pt x="185" y="38"/>
                  </a:cubicBezTo>
                  <a:cubicBezTo>
                    <a:pt x="169" y="22"/>
                    <a:pt x="169" y="22"/>
                    <a:pt x="169" y="22"/>
                  </a:cubicBezTo>
                  <a:cubicBezTo>
                    <a:pt x="168" y="21"/>
                    <a:pt x="140" y="33"/>
                    <a:pt x="140" y="33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8" y="28"/>
                    <a:pt x="116" y="0"/>
                    <a:pt x="115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0" y="0"/>
                    <a:pt x="80" y="28"/>
                    <a:pt x="80" y="28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3"/>
                    <a:pt x="39" y="21"/>
                    <a:pt x="38" y="22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1" y="39"/>
                    <a:pt x="34" y="66"/>
                    <a:pt x="34" y="66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28" y="79"/>
                    <a:pt x="0" y="90"/>
                    <a:pt x="0" y="9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5"/>
                    <a:pt x="28" y="125"/>
                    <a:pt x="28" y="125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4" y="138"/>
                    <a:pt x="21" y="166"/>
                    <a:pt x="22" y="167"/>
                  </a:cubicBezTo>
                  <a:cubicBezTo>
                    <a:pt x="39" y="182"/>
                    <a:pt x="39" y="182"/>
                    <a:pt x="39" y="182"/>
                  </a:cubicBezTo>
                  <a:cubicBezTo>
                    <a:pt x="40" y="183"/>
                    <a:pt x="67" y="171"/>
                    <a:pt x="67" y="171"/>
                  </a:cubicBezTo>
                  <a:cubicBezTo>
                    <a:pt x="80" y="176"/>
                    <a:pt x="80" y="176"/>
                    <a:pt x="80" y="176"/>
                  </a:cubicBezTo>
                  <a:cubicBezTo>
                    <a:pt x="80" y="176"/>
                    <a:pt x="91" y="204"/>
                    <a:pt x="93" y="204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17" y="204"/>
                    <a:pt x="128" y="176"/>
                    <a:pt x="128" y="176"/>
                  </a:cubicBezTo>
                  <a:cubicBezTo>
                    <a:pt x="141" y="171"/>
                    <a:pt x="141" y="171"/>
                    <a:pt x="141" y="171"/>
                  </a:cubicBezTo>
                  <a:cubicBezTo>
                    <a:pt x="141" y="171"/>
                    <a:pt x="169" y="183"/>
                    <a:pt x="170" y="182"/>
                  </a:cubicBezTo>
                  <a:cubicBezTo>
                    <a:pt x="186" y="166"/>
                    <a:pt x="186" y="166"/>
                    <a:pt x="186" y="166"/>
                  </a:cubicBezTo>
                  <a:cubicBezTo>
                    <a:pt x="187" y="165"/>
                    <a:pt x="174" y="138"/>
                    <a:pt x="174" y="138"/>
                  </a:cubicBezTo>
                  <a:cubicBezTo>
                    <a:pt x="179" y="125"/>
                    <a:pt x="179" y="125"/>
                    <a:pt x="179" y="125"/>
                  </a:cubicBezTo>
                  <a:cubicBezTo>
                    <a:pt x="179" y="125"/>
                    <a:pt x="208" y="114"/>
                    <a:pt x="208" y="113"/>
                  </a:cubicBezTo>
                  <a:cubicBezTo>
                    <a:pt x="208" y="90"/>
                    <a:pt x="208" y="90"/>
                    <a:pt x="208" y="90"/>
                  </a:cubicBezTo>
                  <a:cubicBezTo>
                    <a:pt x="208" y="89"/>
                    <a:pt x="179" y="79"/>
                    <a:pt x="179" y="79"/>
                  </a:cubicBezTo>
                  <a:moveTo>
                    <a:pt x="137" y="102"/>
                  </a:moveTo>
                  <a:cubicBezTo>
                    <a:pt x="137" y="120"/>
                    <a:pt x="122" y="135"/>
                    <a:pt x="104" y="135"/>
                  </a:cubicBezTo>
                  <a:cubicBezTo>
                    <a:pt x="85" y="135"/>
                    <a:pt x="70" y="120"/>
                    <a:pt x="70" y="102"/>
                  </a:cubicBezTo>
                  <a:cubicBezTo>
                    <a:pt x="70" y="84"/>
                    <a:pt x="85" y="69"/>
                    <a:pt x="104" y="69"/>
                  </a:cubicBezTo>
                  <a:cubicBezTo>
                    <a:pt x="122" y="69"/>
                    <a:pt x="137" y="84"/>
                    <a:pt x="137" y="102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59" name="TextBox 10">
              <a:extLst>
                <a:ext uri="{FF2B5EF4-FFF2-40B4-BE49-F238E27FC236}">
                  <a16:creationId xmlns:a16="http://schemas.microsoft.com/office/drawing/2014/main" id="{43B9A5FC-0750-4C55-8530-371EC90B8025}"/>
                </a:ext>
              </a:extLst>
            </p:cNvPr>
            <p:cNvSpPr txBox="1"/>
            <p:nvPr/>
          </p:nvSpPr>
          <p:spPr>
            <a:xfrm>
              <a:off x="772561" y="2171047"/>
              <a:ext cx="1194888" cy="385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回饋意見</a:t>
              </a:r>
              <a:endPara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  <p:sp>
          <p:nvSpPr>
            <p:cNvPr id="64" name="TextBox 39">
              <a:extLst>
                <a:ext uri="{FF2B5EF4-FFF2-40B4-BE49-F238E27FC236}">
                  <a16:creationId xmlns:a16="http://schemas.microsoft.com/office/drawing/2014/main" id="{6DF70F7F-7631-46DE-A85C-287A0445130A}"/>
                </a:ext>
              </a:extLst>
            </p:cNvPr>
            <p:cNvSpPr txBox="1"/>
            <p:nvPr/>
          </p:nvSpPr>
          <p:spPr>
            <a:xfrm>
              <a:off x="4717006" y="2875622"/>
              <a:ext cx="136174" cy="22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id-ID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68" name="TextBox 44">
              <a:extLst>
                <a:ext uri="{FF2B5EF4-FFF2-40B4-BE49-F238E27FC236}">
                  <a16:creationId xmlns:a16="http://schemas.microsoft.com/office/drawing/2014/main" id="{9FFF0BA0-406A-4903-99CE-0A95941A51E2}"/>
                </a:ext>
              </a:extLst>
            </p:cNvPr>
            <p:cNvSpPr txBox="1"/>
            <p:nvPr/>
          </p:nvSpPr>
          <p:spPr>
            <a:xfrm>
              <a:off x="4717006" y="3535852"/>
              <a:ext cx="136174" cy="22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id-ID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80" name="Line 52">
              <a:extLst>
                <a:ext uri="{FF2B5EF4-FFF2-40B4-BE49-F238E27FC236}">
                  <a16:creationId xmlns:a16="http://schemas.microsoft.com/office/drawing/2014/main" id="{35AB356C-A733-4000-A61B-18CA902729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285" y="2982943"/>
              <a:ext cx="0" cy="95918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022600" y="35480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098100"/>
              </p:ext>
            </p:extLst>
          </p:nvPr>
        </p:nvGraphicFramePr>
        <p:xfrm>
          <a:off x="477670" y="2330298"/>
          <a:ext cx="11089490" cy="364719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631960">
                  <a:extLst>
                    <a:ext uri="{9D8B030D-6E8A-4147-A177-3AD203B41FA5}">
                      <a16:colId xmlns:a16="http://schemas.microsoft.com/office/drawing/2014/main" val="191303364"/>
                    </a:ext>
                  </a:extLst>
                </a:gridCol>
                <a:gridCol w="5457530">
                  <a:extLst>
                    <a:ext uri="{9D8B030D-6E8A-4147-A177-3AD203B41FA5}">
                      <a16:colId xmlns:a16="http://schemas.microsoft.com/office/drawing/2014/main" val="3619918766"/>
                    </a:ext>
                  </a:extLst>
                </a:gridCol>
              </a:tblGrid>
              <a:tr h="791929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9.</a:t>
                      </a:r>
                      <a:r>
                        <a:rPr lang="zh-TW" sz="2400" kern="0" dirty="0">
                          <a:effectLst/>
                        </a:rPr>
                        <a:t>對於＜本次＞工作圈課程領導組辦理「素養導向公開觀議課」增能研習的意見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675451164"/>
                  </a:ext>
                </a:extLst>
              </a:tr>
              <a:tr h="79192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4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有去年疫情的經驗，本次採直播公開觀課，使用收音麥克風，改善去年直播收音不足的問題。</a:t>
                      </a: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304922238"/>
                  </a:ext>
                </a:extLst>
              </a:tr>
              <a:tr h="9643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若能有攝影鏡頭多角度觀課，也許能更完善。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73612951"/>
                  </a:ext>
                </a:extLst>
              </a:tr>
              <a:tr h="79360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164598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62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8A16A3-4FA0-4CF6-8EC9-B75101096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9703" y="-2747681"/>
            <a:ext cx="6858002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477671" y="46531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6" y="226198"/>
            <a:ext cx="7056783" cy="92589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觀課教師回饋意見重點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2" name="七边形 1">
            <a:extLst>
              <a:ext uri="{FF2B5EF4-FFF2-40B4-BE49-F238E27FC236}">
                <a16:creationId xmlns:a16="http://schemas.microsoft.com/office/drawing/2014/main" id="{A5566716-6E33-4AEE-AF89-093AACE510E1}"/>
              </a:ext>
            </a:extLst>
          </p:cNvPr>
          <p:cNvSpPr/>
          <p:nvPr/>
        </p:nvSpPr>
        <p:spPr>
          <a:xfrm>
            <a:off x="-26512552" y="-169274"/>
            <a:ext cx="229407" cy="487993"/>
          </a:xfrm>
          <a:prstGeom prst="hept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6105BE7-F914-4036-9156-CA2DF94BA8CF}"/>
              </a:ext>
            </a:extLst>
          </p:cNvPr>
          <p:cNvSpPr/>
          <p:nvPr/>
        </p:nvSpPr>
        <p:spPr>
          <a:xfrm>
            <a:off x="478252" y="1358325"/>
            <a:ext cx="11231479" cy="4138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藉由小組活動方式，讓各組有機會了解不同的風土民情，相當有趣且富教育意義。</a:t>
            </a:r>
          </a:p>
          <a:p>
            <a:pPr>
              <a:lnSpc>
                <a:spcPts val="4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透過各組口頭報告不同的節慶習俗，幫助學生增進國際視野，認識文化間的異同。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當教師發現學生報告時，有不知道如何發音或是不確定讀音是否正確的同學，會給予口語提示與引導。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教師會走到學生面前，根據學生不明白的地方進行指導。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教師透過各組報告前所撰寫的逐字稿，評量各組在文法上、句型結構上與內容安排上的優缺點與待改進之處。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利用小組口頭報告的方式，分析各組的口語表達與文字運用能力。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02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8A16A3-4FA0-4CF6-8EC9-B75101096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9703" y="-2747681"/>
            <a:ext cx="6858002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395248" y="31146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8" y="121286"/>
            <a:ext cx="8472599" cy="8234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專家回饋意見重點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—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鄧景文老師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2" name="七边形 1">
            <a:extLst>
              <a:ext uri="{FF2B5EF4-FFF2-40B4-BE49-F238E27FC236}">
                <a16:creationId xmlns:a16="http://schemas.microsoft.com/office/drawing/2014/main" id="{A5566716-6E33-4AEE-AF89-093AACE510E1}"/>
              </a:ext>
            </a:extLst>
          </p:cNvPr>
          <p:cNvSpPr/>
          <p:nvPr/>
        </p:nvSpPr>
        <p:spPr>
          <a:xfrm>
            <a:off x="-26512552" y="-169274"/>
            <a:ext cx="229407" cy="487993"/>
          </a:xfrm>
          <a:prstGeom prst="hept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E80D865-F05E-433B-9D5C-2937058FCC3F}"/>
              </a:ext>
            </a:extLst>
          </p:cNvPr>
          <p:cNvSpPr/>
          <p:nvPr/>
        </p:nvSpPr>
        <p:spPr>
          <a:xfrm>
            <a:off x="478252" y="1175640"/>
            <a:ext cx="11231479" cy="4674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各組口頭報告不同的節慶習俗，期待認識文化間的異同，課程發想很好，因為是彈性學習課程，可以不用糾結於自身英文教師的期待，若能用中文上課，增加學生聽完報告後的比較，對於學習上能更切合設計理念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彈性學習課程本身就是跨領域的課程，英文會是學生在蒐集資料中的助力。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藉由全班投票的同儕互評，相互觀摩彼此的優劣勢，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若能有時間帶領學生歸納，將會更可以連結部定課程或是校訂課程在報告規準上的依據。</a:t>
            </a:r>
          </a:p>
        </p:txBody>
      </p:sp>
    </p:spTree>
    <p:extLst>
      <p:ext uri="{BB962C8B-B14F-4D97-AF65-F5344CB8AC3E}">
        <p14:creationId xmlns:p14="http://schemas.microsoft.com/office/powerpoint/2010/main" val="36380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6999" y="-2666998"/>
            <a:ext cx="6858002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3"/>
            <a:ext cx="4270748" cy="93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1465" y="5522583"/>
            <a:ext cx="4306520" cy="133541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1774158" y="-3"/>
            <a:ext cx="8566484" cy="6858001"/>
          </a:xfrm>
          <a:prstGeom prst="rect">
            <a:avLst/>
          </a:prstGeom>
          <a:blipFill rotWithShape="1">
            <a:blip r:embed="rId6">
              <a:alphaModFix amt="54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 txBox="1">
            <a:spLocks noGrp="1"/>
          </p:cNvSpPr>
          <p:nvPr>
            <p:ph type="title"/>
          </p:nvPr>
        </p:nvSpPr>
        <p:spPr>
          <a:xfrm>
            <a:off x="2135374" y="2696069"/>
            <a:ext cx="847466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Microsoft JhengHei"/>
              <a:buNone/>
            </a:pPr>
            <a:r>
              <a:rPr lang="zh-TW" sz="7200" b="1">
                <a:latin typeface="Microsoft JhengHei"/>
                <a:ea typeface="Microsoft JhengHei"/>
                <a:cs typeface="Microsoft JhengHei"/>
                <a:sym typeface="Microsoft JhengHei"/>
              </a:rPr>
              <a:t>內湖國中110-2</a:t>
            </a:r>
            <a:br>
              <a:rPr lang="zh-TW" sz="7200" b="1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lang="zh-TW" sz="7200" b="1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7200" b="1">
                <a:latin typeface="Microsoft JhengHei"/>
                <a:ea typeface="Microsoft JhengHei"/>
                <a:cs typeface="Microsoft JhengHei"/>
                <a:sym typeface="Microsoft JhengHei"/>
              </a:rPr>
              <a:t>全市公開觀課</a:t>
            </a:r>
            <a:br>
              <a:rPr lang="zh-TW" sz="7200" b="1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lang="zh-TW" sz="7200" b="1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7200" b="1">
                <a:latin typeface="Microsoft JhengHei"/>
                <a:ea typeface="Microsoft JhengHei"/>
                <a:cs typeface="Microsoft JhengHei"/>
                <a:sym typeface="Microsoft JhengHei"/>
              </a:rPr>
              <a:t>成果分享</a:t>
            </a:r>
            <a:endParaRPr sz="7200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96" name="Google Shape;96;p1"/>
          <p:cNvGrpSpPr/>
          <p:nvPr/>
        </p:nvGrpSpPr>
        <p:grpSpPr>
          <a:xfrm>
            <a:off x="723680" y="3228729"/>
            <a:ext cx="1266151" cy="537218"/>
            <a:chOff x="2119312" y="1260814"/>
            <a:chExt cx="8017062" cy="3401575"/>
          </a:xfrm>
        </p:grpSpPr>
        <p:pic>
          <p:nvPicPr>
            <p:cNvPr id="97" name="Google Shape;97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19312" y="3109811"/>
              <a:ext cx="7953376" cy="15525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35374" y="1260814"/>
              <a:ext cx="8001000" cy="1647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9" name="Google Shape;99;p1"/>
          <p:cNvGrpSpPr/>
          <p:nvPr/>
        </p:nvGrpSpPr>
        <p:grpSpPr>
          <a:xfrm flipH="1">
            <a:off x="10430914" y="3237093"/>
            <a:ext cx="1266151" cy="537218"/>
            <a:chOff x="2119312" y="1260814"/>
            <a:chExt cx="8017062" cy="3401575"/>
          </a:xfrm>
        </p:grpSpPr>
        <p:pic>
          <p:nvPicPr>
            <p:cNvPr id="100" name="Google Shape;100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19312" y="3109811"/>
              <a:ext cx="7953376" cy="15525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35374" y="1260814"/>
              <a:ext cx="8001000" cy="1647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"/>
            <a:ext cx="4270748" cy="93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1465" y="5522583"/>
            <a:ext cx="4306520" cy="133541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477671" y="46531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 txBox="1"/>
          <p:nvPr/>
        </p:nvSpPr>
        <p:spPr>
          <a:xfrm flipH="1">
            <a:off x="1119400" y="296775"/>
            <a:ext cx="10149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3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全市公開觀議課成果分享—內湖國中</a:t>
            </a:r>
            <a:endParaRPr sz="3200" b="1" i="0" u="none" strike="noStrike" cap="none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551880" y="1162522"/>
            <a:ext cx="5709129" cy="567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授課教師：鄭弘義老師</a:t>
            </a:r>
            <a:endParaRPr sz="2800" b="1" i="0" u="none" strike="noStrike" cap="none">
              <a:solidFill>
                <a:srgbClr val="3F3F3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551881" y="1753680"/>
            <a:ext cx="8790348" cy="567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發表課程：111年5月19日(星期四)                  </a:t>
            </a:r>
            <a:endParaRPr sz="2800" b="1" i="0" u="none" strike="noStrike" cap="none">
              <a:solidFill>
                <a:srgbClr val="3F3F3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588563" y="3109837"/>
            <a:ext cx="5766621" cy="567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發表時間：13：00 - 16：00 </a:t>
            </a:r>
            <a:endParaRPr sz="2800" b="1" i="0" u="none" strike="noStrike" cap="none">
              <a:solidFill>
                <a:srgbClr val="3F3F3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1010821" y="3893615"/>
            <a:ext cx="4237167" cy="2455523"/>
          </a:xfrm>
          <a:prstGeom prst="rect">
            <a:avLst/>
          </a:prstGeom>
          <a:noFill/>
          <a:ln w="5715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1978561" y="4736387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照片</a:t>
            </a:r>
            <a:endParaRPr/>
          </a:p>
        </p:txBody>
      </p:sp>
      <p:sp>
        <p:nvSpPr>
          <p:cNvPr id="118" name="Google Shape;118;p2"/>
          <p:cNvSpPr/>
          <p:nvPr/>
        </p:nvSpPr>
        <p:spPr>
          <a:xfrm>
            <a:off x="7060029" y="1162522"/>
            <a:ext cx="4237167" cy="2455523"/>
          </a:xfrm>
          <a:prstGeom prst="rect">
            <a:avLst/>
          </a:prstGeom>
          <a:noFill/>
          <a:ln w="5715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"/>
          <p:cNvSpPr txBox="1"/>
          <p:nvPr/>
        </p:nvSpPr>
        <p:spPr>
          <a:xfrm>
            <a:off x="8027769" y="2005294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照片</a:t>
            </a:r>
            <a:endParaRPr/>
          </a:p>
        </p:txBody>
      </p:sp>
      <p:sp>
        <p:nvSpPr>
          <p:cNvPr id="120" name="Google Shape;120;p2"/>
          <p:cNvSpPr/>
          <p:nvPr/>
        </p:nvSpPr>
        <p:spPr>
          <a:xfrm>
            <a:off x="7060029" y="3922447"/>
            <a:ext cx="4237167" cy="2455523"/>
          </a:xfrm>
          <a:prstGeom prst="rect">
            <a:avLst/>
          </a:prstGeom>
          <a:noFill/>
          <a:ln w="5715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 txBox="1"/>
          <p:nvPr/>
        </p:nvSpPr>
        <p:spPr>
          <a:xfrm>
            <a:off x="8027769" y="4765219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照片</a:t>
            </a:r>
            <a:endParaRPr/>
          </a:p>
        </p:txBody>
      </p:sp>
      <p:pic>
        <p:nvPicPr>
          <p:cNvPr id="122" name="Google Shape;12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0029" y="1153388"/>
            <a:ext cx="2095287" cy="2407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37282" y="1153523"/>
            <a:ext cx="2021756" cy="240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821" y="3922447"/>
            <a:ext cx="4237167" cy="238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/>
          <p:cNvPicPr preferRelativeResize="0"/>
          <p:nvPr/>
        </p:nvPicPr>
        <p:blipFill rotWithShape="1">
          <a:blip r:embed="rId8">
            <a:alphaModFix/>
          </a:blip>
          <a:srcRect r="5087"/>
          <a:stretch/>
        </p:blipFill>
        <p:spPr>
          <a:xfrm>
            <a:off x="7060029" y="3921022"/>
            <a:ext cx="4237167" cy="2428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559423" y="-2660145"/>
            <a:ext cx="6858002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3"/>
            <a:ext cx="4270748" cy="93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1465" y="5522583"/>
            <a:ext cx="4306520" cy="133541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"/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"/>
          <p:cNvSpPr/>
          <p:nvPr/>
        </p:nvSpPr>
        <p:spPr>
          <a:xfrm>
            <a:off x="477671" y="46531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"/>
          <p:cNvSpPr txBox="1"/>
          <p:nvPr/>
        </p:nvSpPr>
        <p:spPr>
          <a:xfrm flipH="1">
            <a:off x="1119425" y="296775"/>
            <a:ext cx="7612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3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全市公開觀議課成果分享—內湖國中</a:t>
            </a:r>
            <a:endParaRPr sz="3200" b="1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38" name="Google Shape;138;p3"/>
          <p:cNvGrpSpPr/>
          <p:nvPr/>
        </p:nvGrpSpPr>
        <p:grpSpPr>
          <a:xfrm>
            <a:off x="594624" y="1368659"/>
            <a:ext cx="5785142" cy="2175889"/>
            <a:chOff x="588663" y="2158772"/>
            <a:chExt cx="4264517" cy="1603958"/>
          </a:xfrm>
        </p:grpSpPr>
        <p:sp>
          <p:nvSpPr>
            <p:cNvPr id="139" name="Google Shape;139;p3"/>
            <p:cNvSpPr/>
            <p:nvPr/>
          </p:nvSpPr>
          <p:spPr>
            <a:xfrm>
              <a:off x="588663" y="2485461"/>
              <a:ext cx="4223344" cy="157882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88663" y="2485461"/>
              <a:ext cx="2897245" cy="157882"/>
            </a:xfrm>
            <a:prstGeom prst="rect">
              <a:avLst/>
            </a:prstGeom>
            <a:solidFill>
              <a:srgbClr val="F7BF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8663" y="2236621"/>
              <a:ext cx="186011" cy="181919"/>
            </a:xfrm>
            <a:custGeom>
              <a:avLst/>
              <a:gdLst/>
              <a:ahLst/>
              <a:cxnLst/>
              <a:rect l="l" t="t" r="r" b="b"/>
              <a:pathLst>
                <a:path w="208" h="204" extrusionOk="0">
                  <a:moveTo>
                    <a:pt x="179" y="79"/>
                  </a:moveTo>
                  <a:cubicBezTo>
                    <a:pt x="174" y="66"/>
                    <a:pt x="174" y="66"/>
                    <a:pt x="174" y="66"/>
                  </a:cubicBezTo>
                  <a:cubicBezTo>
                    <a:pt x="174" y="66"/>
                    <a:pt x="186" y="39"/>
                    <a:pt x="185" y="38"/>
                  </a:cubicBezTo>
                  <a:cubicBezTo>
                    <a:pt x="169" y="22"/>
                    <a:pt x="169" y="22"/>
                    <a:pt x="169" y="22"/>
                  </a:cubicBezTo>
                  <a:cubicBezTo>
                    <a:pt x="168" y="21"/>
                    <a:pt x="140" y="33"/>
                    <a:pt x="140" y="33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8" y="28"/>
                    <a:pt x="116" y="0"/>
                    <a:pt x="115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0" y="0"/>
                    <a:pt x="80" y="28"/>
                    <a:pt x="80" y="28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3"/>
                    <a:pt x="39" y="21"/>
                    <a:pt x="38" y="22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1" y="39"/>
                    <a:pt x="34" y="66"/>
                    <a:pt x="34" y="66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28" y="79"/>
                    <a:pt x="0" y="90"/>
                    <a:pt x="0" y="9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5"/>
                    <a:pt x="28" y="125"/>
                    <a:pt x="28" y="125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4" y="138"/>
                    <a:pt x="21" y="166"/>
                    <a:pt x="22" y="167"/>
                  </a:cubicBezTo>
                  <a:cubicBezTo>
                    <a:pt x="39" y="182"/>
                    <a:pt x="39" y="182"/>
                    <a:pt x="39" y="182"/>
                  </a:cubicBezTo>
                  <a:cubicBezTo>
                    <a:pt x="40" y="183"/>
                    <a:pt x="67" y="171"/>
                    <a:pt x="67" y="171"/>
                  </a:cubicBezTo>
                  <a:cubicBezTo>
                    <a:pt x="80" y="176"/>
                    <a:pt x="80" y="176"/>
                    <a:pt x="80" y="176"/>
                  </a:cubicBezTo>
                  <a:cubicBezTo>
                    <a:pt x="80" y="176"/>
                    <a:pt x="91" y="204"/>
                    <a:pt x="93" y="204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17" y="204"/>
                    <a:pt x="128" y="176"/>
                    <a:pt x="128" y="176"/>
                  </a:cubicBezTo>
                  <a:cubicBezTo>
                    <a:pt x="141" y="171"/>
                    <a:pt x="141" y="171"/>
                    <a:pt x="141" y="171"/>
                  </a:cubicBezTo>
                  <a:cubicBezTo>
                    <a:pt x="141" y="171"/>
                    <a:pt x="169" y="183"/>
                    <a:pt x="170" y="182"/>
                  </a:cubicBezTo>
                  <a:cubicBezTo>
                    <a:pt x="186" y="166"/>
                    <a:pt x="186" y="166"/>
                    <a:pt x="186" y="166"/>
                  </a:cubicBezTo>
                  <a:cubicBezTo>
                    <a:pt x="187" y="165"/>
                    <a:pt x="174" y="138"/>
                    <a:pt x="174" y="138"/>
                  </a:cubicBezTo>
                  <a:cubicBezTo>
                    <a:pt x="179" y="125"/>
                    <a:pt x="179" y="125"/>
                    <a:pt x="179" y="125"/>
                  </a:cubicBezTo>
                  <a:cubicBezTo>
                    <a:pt x="179" y="125"/>
                    <a:pt x="208" y="114"/>
                    <a:pt x="208" y="113"/>
                  </a:cubicBezTo>
                  <a:cubicBezTo>
                    <a:pt x="208" y="90"/>
                    <a:pt x="208" y="90"/>
                    <a:pt x="208" y="90"/>
                  </a:cubicBezTo>
                  <a:cubicBezTo>
                    <a:pt x="208" y="89"/>
                    <a:pt x="179" y="79"/>
                    <a:pt x="179" y="79"/>
                  </a:cubicBezTo>
                  <a:moveTo>
                    <a:pt x="137" y="102"/>
                  </a:moveTo>
                  <a:cubicBezTo>
                    <a:pt x="137" y="120"/>
                    <a:pt x="122" y="135"/>
                    <a:pt x="104" y="135"/>
                  </a:cubicBezTo>
                  <a:cubicBezTo>
                    <a:pt x="85" y="135"/>
                    <a:pt x="70" y="120"/>
                    <a:pt x="70" y="102"/>
                  </a:cubicBezTo>
                  <a:cubicBezTo>
                    <a:pt x="70" y="84"/>
                    <a:pt x="85" y="69"/>
                    <a:pt x="104" y="69"/>
                  </a:cubicBezTo>
                  <a:cubicBezTo>
                    <a:pt x="122" y="69"/>
                    <a:pt x="137" y="84"/>
                    <a:pt x="137" y="102"/>
                  </a:cubicBezTo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 txBox="1"/>
            <p:nvPr/>
          </p:nvSpPr>
          <p:spPr>
            <a:xfrm>
              <a:off x="772561" y="2171047"/>
              <a:ext cx="1194888" cy="385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出席人數</a:t>
              </a:r>
              <a:endParaRPr sz="2800" b="1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3" name="Google Shape;143;p3"/>
            <p:cNvSpPr txBox="1"/>
            <p:nvPr/>
          </p:nvSpPr>
          <p:spPr>
            <a:xfrm>
              <a:off x="2037285" y="2158772"/>
              <a:ext cx="833302" cy="385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10人</a:t>
              </a:r>
              <a:endParaRPr sz="2800" b="1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4" name="Google Shape;144;p3"/>
            <p:cNvSpPr txBox="1"/>
            <p:nvPr/>
          </p:nvSpPr>
          <p:spPr>
            <a:xfrm>
              <a:off x="764629" y="2799645"/>
              <a:ext cx="1459578" cy="385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滿意度分析</a:t>
              </a:r>
              <a:endParaRPr sz="2800" b="1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5" name="Google Shape;145;p3"/>
            <p:cNvSpPr txBox="1"/>
            <p:nvPr/>
          </p:nvSpPr>
          <p:spPr>
            <a:xfrm>
              <a:off x="4717006" y="2875622"/>
              <a:ext cx="136174" cy="2268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 txBox="1"/>
            <p:nvPr/>
          </p:nvSpPr>
          <p:spPr>
            <a:xfrm>
              <a:off x="4717006" y="3535852"/>
              <a:ext cx="136174" cy="2268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" name="Google Shape;147;p3"/>
            <p:cNvGrpSpPr/>
            <p:nvPr/>
          </p:nvGrpSpPr>
          <p:grpSpPr>
            <a:xfrm>
              <a:off x="616465" y="2879838"/>
              <a:ext cx="130405" cy="199020"/>
              <a:chOff x="6553" y="1835403"/>
              <a:chExt cx="576263" cy="879476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63703" y="1835403"/>
                <a:ext cx="442913" cy="15081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95" extrusionOk="0">
                    <a:moveTo>
                      <a:pt x="231" y="95"/>
                    </a:moveTo>
                    <a:lnTo>
                      <a:pt x="58" y="95"/>
                    </a:lnTo>
                    <a:lnTo>
                      <a:pt x="0" y="0"/>
                    </a:lnTo>
                    <a:lnTo>
                      <a:pt x="279" y="0"/>
                    </a:lnTo>
                    <a:lnTo>
                      <a:pt x="231" y="95"/>
                    </a:lnTo>
                    <a:close/>
                  </a:path>
                </a:pathLst>
              </a:custGeom>
              <a:solidFill>
                <a:srgbClr val="7F7F7F"/>
              </a:solidFill>
              <a:ln w="127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6553" y="1986216"/>
                <a:ext cx="576263" cy="728663"/>
              </a:xfrm>
              <a:custGeom>
                <a:avLst/>
                <a:gdLst/>
                <a:ahLst/>
                <a:cxnLst/>
                <a:rect l="l" t="t" r="r" b="b"/>
                <a:pathLst>
                  <a:path w="363" h="459" extrusionOk="0">
                    <a:moveTo>
                      <a:pt x="219" y="459"/>
                    </a:moveTo>
                    <a:lnTo>
                      <a:pt x="142" y="459"/>
                    </a:lnTo>
                    <a:lnTo>
                      <a:pt x="0" y="158"/>
                    </a:lnTo>
                    <a:lnTo>
                      <a:pt x="94" y="0"/>
                    </a:lnTo>
                    <a:lnTo>
                      <a:pt x="267" y="0"/>
                    </a:lnTo>
                    <a:lnTo>
                      <a:pt x="363" y="158"/>
                    </a:lnTo>
                    <a:lnTo>
                      <a:pt x="219" y="459"/>
                    </a:lnTo>
                    <a:close/>
                  </a:path>
                </a:pathLst>
              </a:custGeom>
              <a:solidFill>
                <a:srgbClr val="7F7F7F"/>
              </a:solidFill>
              <a:ln w="127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50" name="Google Shape;150;p3"/>
              <p:cNvCxnSpPr/>
              <p:nvPr/>
            </p:nvCxnSpPr>
            <p:spPr>
              <a:xfrm>
                <a:off x="292303" y="2291016"/>
                <a:ext cx="0" cy="423863"/>
              </a:xfrm>
              <a:prstGeom prst="straightConnector1">
                <a:avLst/>
              </a:prstGeom>
              <a:solidFill>
                <a:srgbClr val="7F7F7F"/>
              </a:solidFill>
              <a:ln w="127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51" name="Google Shape;151;p3"/>
              <p:cNvSpPr/>
              <p:nvPr/>
            </p:nvSpPr>
            <p:spPr>
              <a:xfrm>
                <a:off x="216103" y="2138616"/>
                <a:ext cx="152400" cy="152400"/>
              </a:xfrm>
              <a:prstGeom prst="ellipse">
                <a:avLst/>
              </a:prstGeom>
              <a:solidFill>
                <a:srgbClr val="7F7F7F"/>
              </a:solidFill>
              <a:ln w="127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aphicFrame>
        <p:nvGraphicFramePr>
          <p:cNvPr id="152" name="Google Shape;152;p3"/>
          <p:cNvGraphicFramePr/>
          <p:nvPr/>
        </p:nvGraphicFramePr>
        <p:xfrm>
          <a:off x="431793" y="2926430"/>
          <a:ext cx="11324425" cy="3462000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783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3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3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3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6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向度</a:t>
                      </a:r>
                      <a:endParaRPr sz="18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滿意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普通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不滿意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1.</a:t>
                      </a:r>
                      <a:r>
                        <a:rPr lang="zh-TW" sz="1800" b="1">
                          <a:solidFill>
                            <a:srgbClr val="202124"/>
                          </a:solidFill>
                          <a:highlight>
                            <a:srgbClr val="FFFFFF"/>
                          </a:highlight>
                        </a:rPr>
                        <a:t>我覺得講師對於課程的準備充足</a:t>
                      </a:r>
                      <a:endParaRPr sz="18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83.3%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16.7%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2.</a:t>
                      </a:r>
                      <a:r>
                        <a:rPr lang="zh-TW" sz="1800" b="1">
                          <a:solidFill>
                            <a:srgbClr val="202124"/>
                          </a:solidFill>
                          <a:highlight>
                            <a:srgbClr val="FFFFFF"/>
                          </a:highlight>
                        </a:rPr>
                        <a:t>我覺得講師授課方法適合本次課程</a:t>
                      </a:r>
                      <a:endParaRPr sz="18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83.3%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16.7%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3.</a:t>
                      </a:r>
                      <a:r>
                        <a:rPr lang="zh-TW" sz="1800" b="1">
                          <a:solidFill>
                            <a:srgbClr val="202124"/>
                          </a:solidFill>
                          <a:highlight>
                            <a:srgbClr val="FFFFFF"/>
                          </a:highlight>
                        </a:rPr>
                        <a:t>我覺得研習教材編製適宜</a:t>
                      </a:r>
                      <a:endParaRPr sz="18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83.3%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16.7%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4.</a:t>
                      </a:r>
                      <a:r>
                        <a:rPr lang="zh-TW" sz="1800" b="1">
                          <a:solidFill>
                            <a:srgbClr val="202124"/>
                          </a:solidFill>
                          <a:highlight>
                            <a:srgbClr val="FFFFFF"/>
                          </a:highlight>
                        </a:rPr>
                        <a:t>我覺得研習時間安排得宜</a:t>
                      </a:r>
                      <a:endParaRPr sz="18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83.3%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16.7%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5.</a:t>
                      </a:r>
                      <a:r>
                        <a:rPr lang="zh-TW" sz="1800" b="1">
                          <a:solidFill>
                            <a:srgbClr val="202124"/>
                          </a:solidFill>
                          <a:highlight>
                            <a:srgbClr val="FFFFFF"/>
                          </a:highlight>
                        </a:rPr>
                        <a:t>研習內容對於學科專業知識有幫助</a:t>
                      </a:r>
                      <a:endParaRPr sz="18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6.</a:t>
                      </a:r>
                      <a:r>
                        <a:rPr lang="zh-TW" sz="1800" b="1">
                          <a:solidFill>
                            <a:srgbClr val="202124"/>
                          </a:solidFill>
                          <a:highlight>
                            <a:srgbClr val="FFFFFF"/>
                          </a:highlight>
                        </a:rPr>
                        <a:t>研習內容能應用於教學現場</a:t>
                      </a:r>
                      <a:endParaRPr sz="18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83.3%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16.7%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200">
                <a:tc>
                  <a:txBody>
                    <a:bodyPr/>
                    <a:lstStyle/>
                    <a:p>
                      <a:pPr marL="198120" marR="0" lvl="0" indent="-19812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7.</a:t>
                      </a:r>
                      <a:r>
                        <a:rPr lang="zh-TW" sz="1800" b="1">
                          <a:solidFill>
                            <a:srgbClr val="202124"/>
                          </a:solidFill>
                          <a:highlight>
                            <a:srgbClr val="FFFFFF"/>
                          </a:highlight>
                        </a:rPr>
                        <a:t>我會回校推廣或分享本次研習內容</a:t>
                      </a:r>
                      <a:endParaRPr sz="18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83.3%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16.7%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8.</a:t>
                      </a:r>
                      <a:r>
                        <a:rPr lang="zh-TW" sz="1800" b="1">
                          <a:solidFill>
                            <a:srgbClr val="202124"/>
                          </a:solidFill>
                          <a:highlight>
                            <a:srgbClr val="FFFFFF"/>
                          </a:highlight>
                        </a:rPr>
                        <a:t>我願意再參與相關的研習課程</a:t>
                      </a:r>
                      <a:endParaRPr sz="1800" b="1">
                        <a:solidFill>
                          <a:srgbClr val="202124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83.3%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16.7%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6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9.</a:t>
                      </a:r>
                      <a:r>
                        <a:rPr lang="zh-TW" sz="1800" b="1">
                          <a:solidFill>
                            <a:srgbClr val="202124"/>
                          </a:solidFill>
                          <a:highlight>
                            <a:srgbClr val="FFFFFF"/>
                          </a:highlight>
                        </a:rPr>
                        <a:t>我會將研習心得放入個人教學檔案</a:t>
                      </a:r>
                      <a:endParaRPr sz="18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83.3%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16.7%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0%</a:t>
                      </a:r>
                      <a:endParaRPr sz="16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"/>
            <a:ext cx="4270748" cy="93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1465" y="5522583"/>
            <a:ext cx="4306520" cy="133541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4"/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/>
          <p:nvPr/>
        </p:nvSpPr>
        <p:spPr>
          <a:xfrm>
            <a:off x="477671" y="46531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"/>
          <p:cNvSpPr txBox="1"/>
          <p:nvPr/>
        </p:nvSpPr>
        <p:spPr>
          <a:xfrm flipH="1">
            <a:off x="1119400" y="296775"/>
            <a:ext cx="8545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3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全市公開觀議課成果分享—內湖國中</a:t>
            </a:r>
            <a:endParaRPr sz="3200" b="1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64" name="Google Shape;164;p4"/>
          <p:cNvGrpSpPr/>
          <p:nvPr/>
        </p:nvGrpSpPr>
        <p:grpSpPr>
          <a:xfrm>
            <a:off x="594624" y="1385311"/>
            <a:ext cx="5785142" cy="2159237"/>
            <a:chOff x="588663" y="2171047"/>
            <a:chExt cx="4264517" cy="1591683"/>
          </a:xfrm>
        </p:grpSpPr>
        <p:sp>
          <p:nvSpPr>
            <p:cNvPr id="165" name="Google Shape;165;p4"/>
            <p:cNvSpPr/>
            <p:nvPr/>
          </p:nvSpPr>
          <p:spPr>
            <a:xfrm>
              <a:off x="588663" y="2485461"/>
              <a:ext cx="4223344" cy="157882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588663" y="2485461"/>
              <a:ext cx="2897245" cy="157882"/>
            </a:xfrm>
            <a:prstGeom prst="rect">
              <a:avLst/>
            </a:prstGeom>
            <a:solidFill>
              <a:srgbClr val="F7BF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588663" y="2236621"/>
              <a:ext cx="186011" cy="181919"/>
            </a:xfrm>
            <a:custGeom>
              <a:avLst/>
              <a:gdLst/>
              <a:ahLst/>
              <a:cxnLst/>
              <a:rect l="l" t="t" r="r" b="b"/>
              <a:pathLst>
                <a:path w="208" h="204" extrusionOk="0">
                  <a:moveTo>
                    <a:pt x="179" y="79"/>
                  </a:moveTo>
                  <a:cubicBezTo>
                    <a:pt x="174" y="66"/>
                    <a:pt x="174" y="66"/>
                    <a:pt x="174" y="66"/>
                  </a:cubicBezTo>
                  <a:cubicBezTo>
                    <a:pt x="174" y="66"/>
                    <a:pt x="186" y="39"/>
                    <a:pt x="185" y="38"/>
                  </a:cubicBezTo>
                  <a:cubicBezTo>
                    <a:pt x="169" y="22"/>
                    <a:pt x="169" y="22"/>
                    <a:pt x="169" y="22"/>
                  </a:cubicBezTo>
                  <a:cubicBezTo>
                    <a:pt x="168" y="21"/>
                    <a:pt x="140" y="33"/>
                    <a:pt x="140" y="33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8" y="28"/>
                    <a:pt x="116" y="0"/>
                    <a:pt x="115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0" y="0"/>
                    <a:pt x="80" y="28"/>
                    <a:pt x="80" y="28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3"/>
                    <a:pt x="39" y="21"/>
                    <a:pt x="38" y="22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1" y="39"/>
                    <a:pt x="34" y="66"/>
                    <a:pt x="34" y="66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28" y="79"/>
                    <a:pt x="0" y="90"/>
                    <a:pt x="0" y="9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5"/>
                    <a:pt x="28" y="125"/>
                    <a:pt x="28" y="125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4" y="138"/>
                    <a:pt x="21" y="166"/>
                    <a:pt x="22" y="167"/>
                  </a:cubicBezTo>
                  <a:cubicBezTo>
                    <a:pt x="39" y="182"/>
                    <a:pt x="39" y="182"/>
                    <a:pt x="39" y="182"/>
                  </a:cubicBezTo>
                  <a:cubicBezTo>
                    <a:pt x="40" y="183"/>
                    <a:pt x="67" y="171"/>
                    <a:pt x="67" y="171"/>
                  </a:cubicBezTo>
                  <a:cubicBezTo>
                    <a:pt x="80" y="176"/>
                    <a:pt x="80" y="176"/>
                    <a:pt x="80" y="176"/>
                  </a:cubicBezTo>
                  <a:cubicBezTo>
                    <a:pt x="80" y="176"/>
                    <a:pt x="91" y="204"/>
                    <a:pt x="93" y="204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17" y="204"/>
                    <a:pt x="128" y="176"/>
                    <a:pt x="128" y="176"/>
                  </a:cubicBezTo>
                  <a:cubicBezTo>
                    <a:pt x="141" y="171"/>
                    <a:pt x="141" y="171"/>
                    <a:pt x="141" y="171"/>
                  </a:cubicBezTo>
                  <a:cubicBezTo>
                    <a:pt x="141" y="171"/>
                    <a:pt x="169" y="183"/>
                    <a:pt x="170" y="182"/>
                  </a:cubicBezTo>
                  <a:cubicBezTo>
                    <a:pt x="186" y="166"/>
                    <a:pt x="186" y="166"/>
                    <a:pt x="186" y="166"/>
                  </a:cubicBezTo>
                  <a:cubicBezTo>
                    <a:pt x="187" y="165"/>
                    <a:pt x="174" y="138"/>
                    <a:pt x="174" y="138"/>
                  </a:cubicBezTo>
                  <a:cubicBezTo>
                    <a:pt x="179" y="125"/>
                    <a:pt x="179" y="125"/>
                    <a:pt x="179" y="125"/>
                  </a:cubicBezTo>
                  <a:cubicBezTo>
                    <a:pt x="179" y="125"/>
                    <a:pt x="208" y="114"/>
                    <a:pt x="208" y="113"/>
                  </a:cubicBezTo>
                  <a:cubicBezTo>
                    <a:pt x="208" y="90"/>
                    <a:pt x="208" y="90"/>
                    <a:pt x="208" y="90"/>
                  </a:cubicBezTo>
                  <a:cubicBezTo>
                    <a:pt x="208" y="89"/>
                    <a:pt x="179" y="79"/>
                    <a:pt x="179" y="79"/>
                  </a:cubicBezTo>
                  <a:moveTo>
                    <a:pt x="137" y="102"/>
                  </a:moveTo>
                  <a:cubicBezTo>
                    <a:pt x="137" y="120"/>
                    <a:pt x="122" y="135"/>
                    <a:pt x="104" y="135"/>
                  </a:cubicBezTo>
                  <a:cubicBezTo>
                    <a:pt x="85" y="135"/>
                    <a:pt x="70" y="120"/>
                    <a:pt x="70" y="102"/>
                  </a:cubicBezTo>
                  <a:cubicBezTo>
                    <a:pt x="70" y="84"/>
                    <a:pt x="85" y="69"/>
                    <a:pt x="104" y="69"/>
                  </a:cubicBezTo>
                  <a:cubicBezTo>
                    <a:pt x="122" y="69"/>
                    <a:pt x="137" y="84"/>
                    <a:pt x="137" y="102"/>
                  </a:cubicBezTo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"/>
            <p:cNvSpPr txBox="1"/>
            <p:nvPr/>
          </p:nvSpPr>
          <p:spPr>
            <a:xfrm>
              <a:off x="772561" y="2171047"/>
              <a:ext cx="1194888" cy="385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回饋意見</a:t>
              </a:r>
              <a:endParaRPr sz="2800" b="1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9" name="Google Shape;169;p4"/>
            <p:cNvSpPr txBox="1"/>
            <p:nvPr/>
          </p:nvSpPr>
          <p:spPr>
            <a:xfrm>
              <a:off x="4717006" y="2875622"/>
              <a:ext cx="136174" cy="2268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 txBox="1"/>
            <p:nvPr/>
          </p:nvSpPr>
          <p:spPr>
            <a:xfrm>
              <a:off x="4717006" y="3535852"/>
              <a:ext cx="136174" cy="2268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1" name="Google Shape;171;p4"/>
            <p:cNvCxnSpPr/>
            <p:nvPr/>
          </p:nvCxnSpPr>
          <p:spPr>
            <a:xfrm>
              <a:off x="907285" y="2982943"/>
              <a:ext cx="0" cy="95918"/>
            </a:xfrm>
            <a:prstGeom prst="straightConnector1">
              <a:avLst/>
            </a:prstGeom>
            <a:solidFill>
              <a:srgbClr val="7F7F7F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aphicFrame>
        <p:nvGraphicFramePr>
          <p:cNvPr id="172" name="Google Shape;172;p4"/>
          <p:cNvGraphicFramePr/>
          <p:nvPr/>
        </p:nvGraphicFramePr>
        <p:xfrm>
          <a:off x="477670" y="4707455"/>
          <a:ext cx="11089500" cy="1630250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554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4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51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 u="none" strike="noStrike" cap="none"/>
                        <a:t>10.對於＜未來＞工作圈課程領導組規劃「素養導向公開觀議課」相關增能研習的建議</a:t>
                      </a:r>
                      <a:endParaRPr sz="24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tc>
                  <a:txBody>
                    <a:bodyPr/>
                    <a:lstStyle/>
                    <a:p>
                      <a:pPr marL="101600" marR="101600" lvl="0" indent="0" algn="l" rtl="0">
                        <a:lnSpc>
                          <a:spcPct val="142857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2000" b="1">
                          <a:solidFill>
                            <a:srgbClr val="0000FF"/>
                          </a:solidFill>
                          <a:highlight>
                            <a:srgbClr val="F8F9FA"/>
                          </a:highlight>
                        </a:rPr>
                        <a:t>希望未來可以繼續辦理！</a:t>
                      </a:r>
                      <a:endParaRPr sz="2000" b="1" u="none" strike="noStrike" cap="none">
                        <a:solidFill>
                          <a:srgbClr val="0000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1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7775" marR="177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3" name="Google Shape;173;p4"/>
          <p:cNvSpPr/>
          <p:nvPr/>
        </p:nvSpPr>
        <p:spPr>
          <a:xfrm>
            <a:off x="3022600" y="3548063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74" name="Google Shape;174;p4"/>
          <p:cNvGraphicFramePr/>
          <p:nvPr/>
        </p:nvGraphicFramePr>
        <p:xfrm>
          <a:off x="477670" y="2330298"/>
          <a:ext cx="11089475" cy="2145600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563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450">
                <a:tc rowSpan="4"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/>
                        <a:t>9.對於＜本次＞工作圈課程領導組辦理「素養導向公開觀議課」增能研習的意見</a:t>
                      </a:r>
                      <a:endParaRPr sz="2400" b="1"/>
                    </a:p>
                    <a:p>
                      <a:pPr marL="101600" marR="101600" lvl="0" indent="0" algn="l" rtl="0">
                        <a:lnSpc>
                          <a:spcPct val="142857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b="1">
                          <a:solidFill>
                            <a:srgbClr val="0000FF"/>
                          </a:solidFill>
                          <a:highlight>
                            <a:srgbClr val="F8F9FA"/>
                          </a:highlight>
                        </a:rPr>
                        <a:t>感謝內湖行政和老師的用心準備</a:t>
                      </a:r>
                      <a:endParaRPr sz="2000" b="1">
                        <a:solidFill>
                          <a:srgbClr val="0000FF"/>
                        </a:solidFill>
                        <a:highlight>
                          <a:srgbClr val="F8F9FA"/>
                        </a:highlight>
                      </a:endParaRPr>
                    </a:p>
                    <a:p>
                      <a:pPr marL="101600" marR="101600" lvl="0" indent="0" algn="l" rtl="0">
                        <a:lnSpc>
                          <a:spcPct val="142857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b="1">
                          <a:solidFill>
                            <a:srgbClr val="0000FF"/>
                          </a:solidFill>
                          <a:highlight>
                            <a:srgbClr val="F8F9FA"/>
                          </a:highlight>
                        </a:rPr>
                        <a:t>感謝弘義老師，辛苦了～學校行政也辛苦了！！</a:t>
                      </a:r>
                      <a:endParaRPr sz="2000" b="1">
                        <a:solidFill>
                          <a:srgbClr val="0000FF"/>
                        </a:solidFill>
                        <a:highlight>
                          <a:srgbClr val="F8F9FA"/>
                        </a:highlight>
                      </a:endParaRPr>
                    </a:p>
                    <a:p>
                      <a:pPr marL="101600" marR="101600" lvl="0" indent="0" algn="l" rtl="0">
                        <a:lnSpc>
                          <a:spcPct val="142857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b="1">
                          <a:solidFill>
                            <a:srgbClr val="0000FF"/>
                          </a:solidFill>
                          <a:highlight>
                            <a:srgbClr val="F8F9FA"/>
                          </a:highlight>
                        </a:rPr>
                        <a:t>感謝內湖國中以線上公開觀議課方式進行，老師、學生操作熟練，表達優異，是很棒的一堂課。</a:t>
                      </a:r>
                      <a:endParaRPr sz="2000" b="1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7775" marR="17775" marT="0" marB="0" anchor="ctr"/>
                </a:tc>
                <a:tc rowSpan="4"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450">
                <a:tc gridSpan="2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175">
                <a:tc gridSpan="2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525">
                <a:tc gridSpan="2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489703" y="-2747681"/>
            <a:ext cx="6858002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3"/>
            <a:ext cx="4270748" cy="93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1465" y="5522583"/>
            <a:ext cx="4306520" cy="133541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5"/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5"/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5"/>
          <p:cNvSpPr/>
          <p:nvPr/>
        </p:nvSpPr>
        <p:spPr>
          <a:xfrm>
            <a:off x="477671" y="46531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5"/>
          <p:cNvSpPr txBox="1"/>
          <p:nvPr/>
        </p:nvSpPr>
        <p:spPr>
          <a:xfrm flipH="1">
            <a:off x="1119350" y="296774"/>
            <a:ext cx="7056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80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觀課教師回饋意見重點</a:t>
            </a:r>
            <a:endParaRPr sz="3600" b="1">
              <a:solidFill>
                <a:srgbClr val="3F3F3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7" name="Google Shape;187;p5"/>
          <p:cNvSpPr/>
          <p:nvPr/>
        </p:nvSpPr>
        <p:spPr>
          <a:xfrm>
            <a:off x="-26512552" y="-169274"/>
            <a:ext cx="229407" cy="487993"/>
          </a:xfrm>
          <a:prstGeom prst="heptagon">
            <a:avLst>
              <a:gd name="hf" fmla="val 102572"/>
              <a:gd name="vf" fmla="val 105210"/>
            </a:avLst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5"/>
          <p:cNvSpPr/>
          <p:nvPr/>
        </p:nvSpPr>
        <p:spPr>
          <a:xfrm>
            <a:off x="384050" y="1276302"/>
            <a:ext cx="11491200" cy="49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AutoNum type="arabicPeriod"/>
            </a:pPr>
            <a:r>
              <a:rPr lang="zh-TW" sz="24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本次教學模式以學生分組上台報告，分享實驗成果，結合學校願景與學生核心能力</a:t>
            </a:r>
            <a:r>
              <a:rPr lang="zh-TW" sz="24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(學習力、思辨力及表達力)</a:t>
            </a:r>
            <a:r>
              <a:rPr lang="zh-TW" sz="24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sz="2400" b="1">
              <a:solidFill>
                <a:schemeClr val="dk1"/>
              </a:solidFill>
            </a:endParaRPr>
          </a:p>
          <a:p>
            <a:pPr marL="457200" marR="0" lvl="0" indent="-38100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AutoNum type="arabicPeriod"/>
            </a:pPr>
            <a:r>
              <a:rPr lang="zh-TW" sz="24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授課教師會提醒學生在給予他組的報告回饋時，要從他人的優點中學習，並給予</a:t>
            </a:r>
            <a:r>
              <a:rPr lang="zh-TW" sz="24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正向回饋</a:t>
            </a:r>
            <a:r>
              <a:rPr lang="zh-TW" sz="24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，營造良好的學氣氛。</a:t>
            </a:r>
            <a:endParaRPr b="1"/>
          </a:p>
          <a:p>
            <a:pPr marL="457200" marR="0" lvl="0" indent="-38100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AutoNum type="arabicPeriod"/>
            </a:pPr>
            <a:r>
              <a:rPr lang="zh-TW" sz="24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從學生的報告中，可以發現對於這堂課的實作部分有濃厚的興趣，各組均展現不同的成果，也可以看見學生對這堂課的</a:t>
            </a:r>
            <a:r>
              <a:rPr lang="zh-TW" sz="24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省思</a:t>
            </a:r>
            <a:r>
              <a:rPr lang="zh-TW" sz="24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sz="24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8100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AutoNum type="arabicPeriod"/>
            </a:pPr>
            <a:r>
              <a:rPr lang="zh-TW" sz="24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可讓學生在成果報告中註明</a:t>
            </a:r>
            <a:r>
              <a:rPr lang="zh-TW" sz="24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每位組員具體貢獻的部分</a:t>
            </a:r>
            <a:r>
              <a:rPr lang="zh-TW" sz="24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，上台報告可由老師直接指定組員，</a:t>
            </a:r>
            <a:r>
              <a:rPr lang="zh-TW" sz="24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以確保每位組員都了解學習內容。</a:t>
            </a:r>
            <a:endParaRPr sz="24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489703" y="-2747681"/>
            <a:ext cx="6858002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3"/>
            <a:ext cx="4270748" cy="93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1465" y="5522583"/>
            <a:ext cx="4306520" cy="133541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6"/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6"/>
          <p:cNvSpPr/>
          <p:nvPr/>
        </p:nvSpPr>
        <p:spPr>
          <a:xfrm>
            <a:off x="312825" y="1437350"/>
            <a:ext cx="11562300" cy="5132100"/>
          </a:xfrm>
          <a:prstGeom prst="rect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9144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zh-TW" sz="2400" b="1" dirty="0">
                <a:solidFill>
                  <a:schemeClr val="dk1"/>
                </a:solidFill>
              </a:rPr>
              <a:t>教師能在每週一節執行專題課程實為不易。</a:t>
            </a:r>
            <a:endParaRPr sz="2400" b="1" dirty="0">
              <a:solidFill>
                <a:schemeClr val="dk1"/>
              </a:solidFill>
            </a:endParaRPr>
          </a:p>
          <a:p>
            <a:pPr marL="9144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zh-TW" sz="2400" b="1" dirty="0">
                <a:solidFill>
                  <a:schemeClr val="dk1"/>
                </a:solidFill>
              </a:rPr>
              <a:t>學生在活動探究中連結到學科知識(重心、浮力、合力的概念)。</a:t>
            </a:r>
            <a:endParaRPr sz="2400" b="1" dirty="0">
              <a:solidFill>
                <a:schemeClr val="dk1"/>
              </a:solidFill>
            </a:endParaRPr>
          </a:p>
          <a:p>
            <a:pPr marL="9144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zh-TW" sz="2400" b="1" dirty="0">
                <a:solidFill>
                  <a:schemeClr val="dk1"/>
                </a:solidFill>
              </a:rPr>
              <a:t>後續可以發展</a:t>
            </a:r>
            <a:endParaRPr sz="2400" b="1" dirty="0">
              <a:solidFill>
                <a:schemeClr val="dk1"/>
              </a:solidFill>
            </a:endParaRPr>
          </a:p>
          <a:p>
            <a:pPr marL="18288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lphaLcParenBoth"/>
            </a:pPr>
            <a:r>
              <a:rPr lang="zh-TW" sz="2400" b="1" dirty="0">
                <a:solidFill>
                  <a:schemeClr val="dk1"/>
                </a:solidFill>
              </a:rPr>
              <a:t>前面如有知識引導可以做探究前的預備</a:t>
            </a:r>
            <a:endParaRPr sz="2400" b="1" dirty="0">
              <a:solidFill>
                <a:schemeClr val="dk1"/>
              </a:solidFill>
            </a:endParaRPr>
          </a:p>
          <a:p>
            <a:pPr marL="18288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lphaLcParenBoth"/>
            </a:pPr>
            <a:r>
              <a:rPr lang="zh-TW" sz="2400" b="1" dirty="0">
                <a:solidFill>
                  <a:schemeClr val="dk1"/>
                </a:solidFill>
              </a:rPr>
              <a:t>校訂課程與部定課程的知識連結會有更好的效果。</a:t>
            </a:r>
            <a:endParaRPr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6"/>
          <p:cNvSpPr/>
          <p:nvPr/>
        </p:nvSpPr>
        <p:spPr>
          <a:xfrm>
            <a:off x="395248" y="31146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6"/>
          <p:cNvSpPr txBox="1"/>
          <p:nvPr/>
        </p:nvSpPr>
        <p:spPr>
          <a:xfrm flipH="1">
            <a:off x="1119375" y="216575"/>
            <a:ext cx="9712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80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專家回饋意見重點—黃振祐主任(金華國中)</a:t>
            </a:r>
            <a:endParaRPr sz="3600" b="1">
              <a:solidFill>
                <a:srgbClr val="3F3F3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1" name="Google Shape;201;p6"/>
          <p:cNvSpPr/>
          <p:nvPr/>
        </p:nvSpPr>
        <p:spPr>
          <a:xfrm>
            <a:off x="-26512552" y="-169274"/>
            <a:ext cx="229407" cy="487993"/>
          </a:xfrm>
          <a:prstGeom prst="heptagon">
            <a:avLst>
              <a:gd name="hf" fmla="val 102572"/>
              <a:gd name="vf" fmla="val 105210"/>
            </a:avLst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FAA11F21-3A6C-E42A-99D8-932A05E5ADC7}"/>
              </a:ext>
            </a:extLst>
          </p:cNvPr>
          <p:cNvGrpSpPr/>
          <p:nvPr/>
        </p:nvGrpSpPr>
        <p:grpSpPr>
          <a:xfrm>
            <a:off x="6476346" y="2344428"/>
            <a:ext cx="4657700" cy="661502"/>
            <a:chOff x="6482247" y="2062267"/>
            <a:chExt cx="4657700" cy="661502"/>
          </a:xfrm>
        </p:grpSpPr>
        <p:sp>
          <p:nvSpPr>
            <p:cNvPr id="8" name="圆角矩形 7"/>
            <p:cNvSpPr/>
            <p:nvPr/>
          </p:nvSpPr>
          <p:spPr>
            <a:xfrm>
              <a:off x="6482247" y="2075664"/>
              <a:ext cx="4657700" cy="648105"/>
            </a:xfrm>
            <a:prstGeom prst="roundRect">
              <a:avLst/>
            </a:prstGeom>
            <a:solidFill>
              <a:srgbClr val="F3A3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6604342" y="2100990"/>
              <a:ext cx="583295" cy="5832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656431" y="2062267"/>
              <a:ext cx="479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altLang="zh-CN" sz="3600" dirty="0">
                  <a:solidFill>
                    <a:prstClr val="black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cs typeface="Arial"/>
                  <a:sym typeface="Arial"/>
                </a:rPr>
                <a:t>1</a:t>
              </a:r>
              <a:endParaRPr lang="zh-CN" altLang="en-US" sz="3600" dirty="0">
                <a:solidFill>
                  <a:prstClr val="black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317628" y="2134519"/>
              <a:ext cx="30343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 defTabSz="914377"/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公開觀課</a:t>
              </a:r>
              <a:endParaRPr lang="zh-CN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1FF9B757-54CE-A38D-242A-5EAEA7574314}"/>
              </a:ext>
            </a:extLst>
          </p:cNvPr>
          <p:cNvGrpSpPr/>
          <p:nvPr/>
        </p:nvGrpSpPr>
        <p:grpSpPr>
          <a:xfrm>
            <a:off x="6476346" y="3513648"/>
            <a:ext cx="4657701" cy="652236"/>
            <a:chOff x="6482246" y="2997396"/>
            <a:chExt cx="4657701" cy="652236"/>
          </a:xfrm>
        </p:grpSpPr>
        <p:sp>
          <p:nvSpPr>
            <p:cNvPr id="13" name="圆角矩形 12"/>
            <p:cNvSpPr/>
            <p:nvPr/>
          </p:nvSpPr>
          <p:spPr>
            <a:xfrm>
              <a:off x="6482246" y="2997396"/>
              <a:ext cx="4657701" cy="648105"/>
            </a:xfrm>
            <a:prstGeom prst="roundRect">
              <a:avLst/>
            </a:prstGeom>
            <a:solidFill>
              <a:srgbClr val="F3A3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6604342" y="3022722"/>
              <a:ext cx="583295" cy="5832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656431" y="3003301"/>
              <a:ext cx="479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altLang="zh-CN" sz="3600" dirty="0">
                  <a:solidFill>
                    <a:prstClr val="black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cs typeface="Arial"/>
                  <a:sym typeface="Arial"/>
                </a:rPr>
                <a:t>2</a:t>
              </a:r>
              <a:endParaRPr lang="zh-CN" altLang="en-US" sz="3600" dirty="0">
                <a:solidFill>
                  <a:prstClr val="black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317628" y="3056251"/>
              <a:ext cx="36869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 defTabSz="914377"/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素養導向評量研習</a:t>
              </a:r>
              <a:endParaRPr lang="zh-CN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575FA804-E435-4F0C-67E9-94797E77E437}"/>
              </a:ext>
            </a:extLst>
          </p:cNvPr>
          <p:cNvGrpSpPr/>
          <p:nvPr/>
        </p:nvGrpSpPr>
        <p:grpSpPr>
          <a:xfrm>
            <a:off x="6479154" y="4669471"/>
            <a:ext cx="4654892" cy="689946"/>
            <a:chOff x="6482246" y="3885099"/>
            <a:chExt cx="4654892" cy="689946"/>
          </a:xfrm>
        </p:grpSpPr>
        <p:sp>
          <p:nvSpPr>
            <p:cNvPr id="18" name="圆角矩形 17"/>
            <p:cNvSpPr/>
            <p:nvPr/>
          </p:nvSpPr>
          <p:spPr>
            <a:xfrm>
              <a:off x="6482246" y="3885099"/>
              <a:ext cx="4654892" cy="648105"/>
            </a:xfrm>
            <a:prstGeom prst="roundRect">
              <a:avLst/>
            </a:prstGeom>
            <a:solidFill>
              <a:srgbClr val="F3A3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6607150" y="3956739"/>
              <a:ext cx="583295" cy="5832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656431" y="3928714"/>
              <a:ext cx="479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altLang="zh-CN" sz="3600" dirty="0">
                  <a:solidFill>
                    <a:prstClr val="black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cs typeface="Arial"/>
                  <a:sym typeface="Arial"/>
                </a:rPr>
                <a:t>3</a:t>
              </a:r>
              <a:endParaRPr lang="zh-CN" altLang="en-US" sz="3600" dirty="0">
                <a:solidFill>
                  <a:prstClr val="black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320436" y="3990269"/>
              <a:ext cx="36841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 defTabSz="914377"/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彈性課程成果發表</a:t>
              </a:r>
              <a:endParaRPr lang="zh-CN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-178006" y="987752"/>
            <a:ext cx="6329303" cy="5060877"/>
            <a:chOff x="773222" y="-278124"/>
            <a:chExt cx="8494029" cy="6791780"/>
          </a:xfrm>
        </p:grpSpPr>
        <p:sp>
          <p:nvSpPr>
            <p:cNvPr id="27" name="图文框 26"/>
            <p:cNvSpPr/>
            <p:nvPr/>
          </p:nvSpPr>
          <p:spPr>
            <a:xfrm>
              <a:off x="3768011" y="1181869"/>
              <a:ext cx="4650475" cy="4650475"/>
            </a:xfrm>
            <a:prstGeom prst="frame">
              <a:avLst>
                <a:gd name="adj1" fmla="val 240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  <a:sym typeface="Arial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98"/>
            <a:stretch>
              <a:fillRect/>
            </a:stretch>
          </p:blipFill>
          <p:spPr>
            <a:xfrm rot="5400000">
              <a:off x="1624347" y="-1129249"/>
              <a:ext cx="6791780" cy="8494029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2384503" y="2912357"/>
            <a:ext cx="2702187" cy="1832285"/>
            <a:chOff x="3443738" y="373896"/>
            <a:chExt cx="2123128" cy="1439638"/>
          </a:xfrm>
        </p:grpSpPr>
        <p:sp>
          <p:nvSpPr>
            <p:cNvPr id="31" name="文本框 30"/>
            <p:cNvSpPr txBox="1"/>
            <p:nvPr/>
          </p:nvSpPr>
          <p:spPr>
            <a:xfrm>
              <a:off x="3443738" y="373896"/>
              <a:ext cx="2123128" cy="1233292"/>
            </a:xfrm>
            <a:prstGeom prst="rect">
              <a:avLst/>
            </a:prstGeom>
            <a:noFill/>
            <a:scene3d>
              <a:camera prst="orthographicFront">
                <a:rot lat="0" lon="21599987" rev="0"/>
              </a:camera>
              <a:lightRig rig="threePt" dir="t"/>
            </a:scene3d>
            <a:sp3d/>
          </p:spPr>
          <p:txBody>
            <a:bodyPr wrap="square" rtlCol="0">
              <a:spAutoFit/>
            </a:bodyPr>
            <a:lstStyle/>
            <a:p>
              <a:pPr algn="dist" defTabSz="914377"/>
              <a:r>
                <a:rPr lang="zh-CN" altLang="en-US" sz="9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目</a:t>
              </a:r>
              <a:r>
                <a:rPr lang="zh-TW" altLang="en-US" sz="9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錄</a:t>
              </a:r>
              <a:endParaRPr lang="zh-CN" altLang="en-US" sz="9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549997" y="1499165"/>
              <a:ext cx="1964618" cy="314369"/>
            </a:xfrm>
            <a:prstGeom prst="rect">
              <a:avLst/>
            </a:prstGeom>
            <a:noFill/>
            <a:scene3d>
              <a:camera prst="orthographicFront">
                <a:rot lat="0" lon="21599987" rev="0"/>
              </a:camera>
              <a:lightRig rig="threePt" dir="t"/>
            </a:scene3d>
            <a:sp3d/>
          </p:spPr>
          <p:txBody>
            <a:bodyPr wrap="square" rtlCol="0">
              <a:spAutoFit/>
            </a:bodyPr>
            <a:lstStyle/>
            <a:p>
              <a:pPr algn="dist" defTabSz="914377"/>
              <a:r>
                <a:rPr lang="en-US" altLang="zh-CN" sz="2000" dirty="0">
                  <a:solidFill>
                    <a:prstClr val="black"/>
                  </a:solidFill>
                  <a:latin typeface="Vegas" panose="020B0500000000000000" pitchFamily="34" charset="2"/>
                  <a:ea typeface="方正兰亭粗黑简体" panose="02000000000000000000" pitchFamily="2" charset="-122"/>
                  <a:cs typeface="Arial"/>
                  <a:sym typeface="Arial"/>
                </a:rPr>
                <a:t>CONTENTS</a:t>
              </a:r>
              <a:endParaRPr lang="zh-CN" altLang="en-US" sz="2000" dirty="0">
                <a:solidFill>
                  <a:prstClr val="black"/>
                </a:solidFill>
                <a:latin typeface="Vegas" panose="020B0500000000000000" pitchFamily="34" charset="2"/>
                <a:ea typeface="方正兰亭粗黑简体" panose="02000000000000000000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219646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048EE49-51CB-4F7D-B288-129FD1287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8"/>
            <a:ext cx="6858002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754AA3-0420-4588-B495-FE2364321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F21926A-6F97-4AD3-B6DB-FCC3C22702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5B97DDD-FB91-4917-A104-25C68B0DE5D9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CC66F5B-D4A8-4943-BC24-3781172F8073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F77F747-26F6-49AB-98C2-838398FC2A0E}"/>
              </a:ext>
            </a:extLst>
          </p:cNvPr>
          <p:cNvSpPr/>
          <p:nvPr/>
        </p:nvSpPr>
        <p:spPr>
          <a:xfrm>
            <a:off x="1774158" y="-3"/>
            <a:ext cx="8566484" cy="6858001"/>
          </a:xfrm>
          <a:prstGeom prst="rect">
            <a:avLst/>
          </a:prstGeom>
          <a:blipFill dpi="0" rotWithShape="1">
            <a:blip r:embed="rId6">
              <a:alphaModFix amt="5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36F2DE6-6CE3-4C36-B7C7-5262B0447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374" y="2858610"/>
            <a:ext cx="8474661" cy="1745474"/>
          </a:xfrm>
        </p:spPr>
        <p:txBody>
          <a:bodyPr>
            <a:noAutofit/>
          </a:bodyPr>
          <a:lstStyle/>
          <a:p>
            <a:pPr algn="ctr"/>
            <a:br>
              <a:rPr lang="en-US" altLang="zh-TW" sz="7200" spc="6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7200" spc="60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7200" spc="60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學年度素養導向評量規準研習</a:t>
            </a:r>
            <a:br>
              <a:rPr lang="en-US" altLang="zh-TW" sz="7200" spc="6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CN" altLang="en-US" sz="7200" spc="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6149B32-B38A-4288-B1C6-67DF1629A67F}"/>
              </a:ext>
            </a:extLst>
          </p:cNvPr>
          <p:cNvGrpSpPr/>
          <p:nvPr/>
        </p:nvGrpSpPr>
        <p:grpSpPr>
          <a:xfrm>
            <a:off x="723680" y="3228729"/>
            <a:ext cx="1266151" cy="537218"/>
            <a:chOff x="2119312" y="1260814"/>
            <a:chExt cx="8017062" cy="3401575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867FE81-18DC-425F-95AC-4DF43AA58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312" y="3109811"/>
              <a:ext cx="7953376" cy="1552578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6485AAB-B029-4D96-AE50-BD20CA54D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374" y="1260814"/>
              <a:ext cx="8001000" cy="1647825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C6C0111-82B9-4549-85B0-A4F4A7F7F6C6}"/>
              </a:ext>
            </a:extLst>
          </p:cNvPr>
          <p:cNvGrpSpPr/>
          <p:nvPr/>
        </p:nvGrpSpPr>
        <p:grpSpPr>
          <a:xfrm flipH="1">
            <a:off x="10430914" y="3237093"/>
            <a:ext cx="1266151" cy="537218"/>
            <a:chOff x="2119312" y="1260814"/>
            <a:chExt cx="8017062" cy="3401575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5B2D54E-9AA8-40D0-B5F6-763DCD28B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312" y="3109811"/>
              <a:ext cx="7953376" cy="1552578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45A0C6A0-9A20-4826-BC00-84F833E73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374" y="1260814"/>
              <a:ext cx="8001000" cy="1647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08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8A16A3-4FA0-4CF6-8EC9-B75101096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5964" y="435186"/>
            <a:ext cx="4410747" cy="78413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638" y="5522584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395248" y="31146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" name="七边形 1">
            <a:extLst>
              <a:ext uri="{FF2B5EF4-FFF2-40B4-BE49-F238E27FC236}">
                <a16:creationId xmlns:a16="http://schemas.microsoft.com/office/drawing/2014/main" id="{A5566716-6E33-4AEE-AF89-093AACE510E1}"/>
              </a:ext>
            </a:extLst>
          </p:cNvPr>
          <p:cNvSpPr/>
          <p:nvPr/>
        </p:nvSpPr>
        <p:spPr>
          <a:xfrm>
            <a:off x="-26512552" y="-169274"/>
            <a:ext cx="229407" cy="487993"/>
          </a:xfrm>
          <a:prstGeom prst="hept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0501772-40B6-413B-B969-8F2098530A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248" y="1205956"/>
            <a:ext cx="5058468" cy="288708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32D4BC2-A0C3-43E8-9FA5-08AE0B1D7657}"/>
              </a:ext>
            </a:extLst>
          </p:cNvPr>
          <p:cNvSpPr txBox="1"/>
          <p:nvPr/>
        </p:nvSpPr>
        <p:spPr>
          <a:xfrm>
            <a:off x="1157347" y="389366"/>
            <a:ext cx="4296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/>
              <a:t>4/29</a:t>
            </a:r>
            <a:r>
              <a:rPr lang="zh-TW" altLang="en-US" sz="3600"/>
              <a:t>邀請吳璧純教授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2C789C27-4DE5-49E9-8753-158DB150D4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3716" y="3088122"/>
            <a:ext cx="6738284" cy="357618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28F6E51-8CE8-4196-9506-46C04401BCAC}"/>
              </a:ext>
            </a:extLst>
          </p:cNvPr>
          <p:cNvSpPr/>
          <p:nvPr/>
        </p:nvSpPr>
        <p:spPr>
          <a:xfrm>
            <a:off x="3423211" y="-496750"/>
            <a:ext cx="6442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/>
              <a:t>規準表類型：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0FA7454-879F-4FB9-A821-6BFCFCF7EA20}"/>
              </a:ext>
            </a:extLst>
          </p:cNvPr>
          <p:cNvSpPr/>
          <p:nvPr/>
        </p:nvSpPr>
        <p:spPr>
          <a:xfrm>
            <a:off x="5639025" y="1502509"/>
            <a:ext cx="61577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/>
              <a:t>規準表類型：特定型、通用型、分析型、整合型</a:t>
            </a:r>
            <a:endParaRPr lang="en-US" altLang="zh-TW" sz="3600"/>
          </a:p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72F9E21-4FCF-4295-93A2-E84B4BA48D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422" y="4173254"/>
            <a:ext cx="3929539" cy="226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0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8A16A3-4FA0-4CF6-8EC9-B75101096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4301" y="435186"/>
            <a:ext cx="4410747" cy="78413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638" y="5522584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395248" y="31146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" name="七边形 1">
            <a:extLst>
              <a:ext uri="{FF2B5EF4-FFF2-40B4-BE49-F238E27FC236}">
                <a16:creationId xmlns:a16="http://schemas.microsoft.com/office/drawing/2014/main" id="{A5566716-6E33-4AEE-AF89-093AACE510E1}"/>
              </a:ext>
            </a:extLst>
          </p:cNvPr>
          <p:cNvSpPr/>
          <p:nvPr/>
        </p:nvSpPr>
        <p:spPr>
          <a:xfrm>
            <a:off x="-26512552" y="-169274"/>
            <a:ext cx="229407" cy="487993"/>
          </a:xfrm>
          <a:prstGeom prst="hept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32D4BC2-A0C3-43E8-9FA5-08AE0B1D7657}"/>
              </a:ext>
            </a:extLst>
          </p:cNvPr>
          <p:cNvSpPr txBox="1"/>
          <p:nvPr/>
        </p:nvSpPr>
        <p:spPr>
          <a:xfrm>
            <a:off x="1157347" y="389366"/>
            <a:ext cx="4296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/>
              <a:t>4/29</a:t>
            </a:r>
            <a:r>
              <a:rPr lang="zh-TW" altLang="en-US" sz="3600"/>
              <a:t>邀請吳璧純教授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28F6E51-8CE8-4196-9506-46C04401BCAC}"/>
              </a:ext>
            </a:extLst>
          </p:cNvPr>
          <p:cNvSpPr/>
          <p:nvPr/>
        </p:nvSpPr>
        <p:spPr>
          <a:xfrm>
            <a:off x="3423211" y="-496750"/>
            <a:ext cx="6442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/>
              <a:t>規準表類型：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BD7F843-59B5-49CB-BA82-C64CCFAD0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24" y="1465075"/>
            <a:ext cx="6163315" cy="347095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5E09D44-4740-4603-808E-BF0C02C186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4928" y="169586"/>
            <a:ext cx="6421453" cy="374520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473650A-0686-44E0-B1E5-FD379365C9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2371" y="4048895"/>
            <a:ext cx="4537185" cy="255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5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048EE49-51CB-4F7D-B288-129FD1287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8"/>
            <a:ext cx="6858002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754AA3-0420-4588-B495-FE2364321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F21926A-6F97-4AD3-B6DB-FCC3C22702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5B97DDD-FB91-4917-A104-25C68B0DE5D9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CC66F5B-D4A8-4943-BC24-3781172F8073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F77F747-26F6-49AB-98C2-838398FC2A0E}"/>
              </a:ext>
            </a:extLst>
          </p:cNvPr>
          <p:cNvSpPr/>
          <p:nvPr/>
        </p:nvSpPr>
        <p:spPr>
          <a:xfrm>
            <a:off x="1774158" y="-3"/>
            <a:ext cx="8566484" cy="6858001"/>
          </a:xfrm>
          <a:prstGeom prst="rect">
            <a:avLst/>
          </a:prstGeom>
          <a:blipFill dpi="0" rotWithShape="1">
            <a:blip r:embed="rId6">
              <a:alphaModFix amt="5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36F2DE6-6CE3-4C36-B7C7-5262B0447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374" y="2858610"/>
            <a:ext cx="8474661" cy="1500326"/>
          </a:xfrm>
        </p:spPr>
        <p:txBody>
          <a:bodyPr>
            <a:noAutofit/>
          </a:bodyPr>
          <a:lstStyle/>
          <a:p>
            <a:pPr algn="ctr"/>
            <a:br>
              <a:rPr lang="en-US" altLang="zh-TW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br>
              <a:rPr lang="en-US" altLang="zh-TW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彈性課程成果發表</a:t>
            </a:r>
            <a:br>
              <a:rPr lang="en-US" altLang="zh-TW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成果分享</a:t>
            </a:r>
            <a:endParaRPr lang="zh-CN" altLang="en-US" sz="7200" spc="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6149B32-B38A-4288-B1C6-67DF1629A67F}"/>
              </a:ext>
            </a:extLst>
          </p:cNvPr>
          <p:cNvGrpSpPr/>
          <p:nvPr/>
        </p:nvGrpSpPr>
        <p:grpSpPr>
          <a:xfrm>
            <a:off x="723680" y="3228729"/>
            <a:ext cx="1266151" cy="537218"/>
            <a:chOff x="2119312" y="1260814"/>
            <a:chExt cx="8017062" cy="3401575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867FE81-18DC-425F-95AC-4DF43AA58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312" y="3109811"/>
              <a:ext cx="7953376" cy="1552578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6485AAB-B029-4D96-AE50-BD20CA54D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374" y="1260814"/>
              <a:ext cx="8001000" cy="1647825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C6C0111-82B9-4549-85B0-A4F4A7F7F6C6}"/>
              </a:ext>
            </a:extLst>
          </p:cNvPr>
          <p:cNvGrpSpPr/>
          <p:nvPr/>
        </p:nvGrpSpPr>
        <p:grpSpPr>
          <a:xfrm flipH="1">
            <a:off x="10430914" y="3237093"/>
            <a:ext cx="1266151" cy="537218"/>
            <a:chOff x="2119312" y="1260814"/>
            <a:chExt cx="8017062" cy="3401575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5B2D54E-9AA8-40D0-B5F6-763DCD28B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312" y="3109811"/>
              <a:ext cx="7953376" cy="1552578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45A0C6A0-9A20-4826-BC00-84F833E73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374" y="1260814"/>
              <a:ext cx="8001000" cy="1647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714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8A16A3-4FA0-4CF6-8EC9-B75101096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5950" y="391916"/>
            <a:ext cx="4410747" cy="78413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638" y="5522584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395248" y="31146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" name="七边形 1">
            <a:extLst>
              <a:ext uri="{FF2B5EF4-FFF2-40B4-BE49-F238E27FC236}">
                <a16:creationId xmlns:a16="http://schemas.microsoft.com/office/drawing/2014/main" id="{A5566716-6E33-4AEE-AF89-093AACE510E1}"/>
              </a:ext>
            </a:extLst>
          </p:cNvPr>
          <p:cNvSpPr/>
          <p:nvPr/>
        </p:nvSpPr>
        <p:spPr>
          <a:xfrm>
            <a:off x="-26512552" y="-169274"/>
            <a:ext cx="229407" cy="487993"/>
          </a:xfrm>
          <a:prstGeom prst="hept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AAE072F-E699-40AF-AF86-78DCE968C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477" y="1108414"/>
            <a:ext cx="11181030" cy="2290294"/>
          </a:xfrm>
          <a:prstGeom prst="rect">
            <a:avLst/>
          </a:prstGeom>
        </p:spPr>
      </p:pic>
      <p:pic>
        <p:nvPicPr>
          <p:cNvPr id="1026" name="Picture 2" descr="https://lh3.googleusercontent.com/9S0-VBZISY46uVjoNdDqBx4r75V_qA7zvSTb6KBiQWAJH8HLlEizwGCJlCky6fyV0-D3dvw3I9L7tAtX5GZg_tRONREEWRcVciKPkDR_cDS_GBB1QAhF8Hp_OZv_y4o9OpTBkjJHFbLsMEV_6g">
            <a:extLst>
              <a:ext uri="{FF2B5EF4-FFF2-40B4-BE49-F238E27FC236}">
                <a16:creationId xmlns:a16="http://schemas.microsoft.com/office/drawing/2014/main" id="{A08C9F51-CEEB-4808-B302-4B3E05F57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506" y="3543106"/>
            <a:ext cx="340620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315A058-5EC1-4A46-A1AB-869FCB8B59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43" y="3594397"/>
            <a:ext cx="6414066" cy="288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E6C4C92-7A1D-446A-B84A-457AE03E8A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25" y="3584045"/>
            <a:ext cx="5336829" cy="288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66970CA-F457-4E8E-AD9A-76A3519486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599" y="3569475"/>
            <a:ext cx="5502857" cy="2880000"/>
          </a:xfrm>
          <a:prstGeom prst="rect">
            <a:avLst/>
          </a:prstGeom>
        </p:spPr>
      </p:pic>
      <p:sp>
        <p:nvSpPr>
          <p:cNvPr id="20" name="文本框 18">
            <a:extLst>
              <a:ext uri="{FF2B5EF4-FFF2-40B4-BE49-F238E27FC236}">
                <a16:creationId xmlns:a16="http://schemas.microsoft.com/office/drawing/2014/main" id="{C0D73749-C9C6-4A57-BCDA-CAB7BF0EA2EF}"/>
              </a:ext>
            </a:extLst>
          </p:cNvPr>
          <p:cNvSpPr txBox="1"/>
          <p:nvPr/>
        </p:nvSpPr>
        <p:spPr>
          <a:xfrm flipH="1">
            <a:off x="1037035" y="212559"/>
            <a:ext cx="2702046" cy="8234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en-US" altLang="zh-TW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5/25</a:t>
            </a:r>
            <a:r>
              <a:rPr lang="zh-TW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場次</a:t>
            </a:r>
            <a:r>
              <a:rPr lang="en-US" altLang="zh-TW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1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21" name="文本框 18">
            <a:extLst>
              <a:ext uri="{FF2B5EF4-FFF2-40B4-BE49-F238E27FC236}">
                <a16:creationId xmlns:a16="http://schemas.microsoft.com/office/drawing/2014/main" id="{FFC7B415-4F1B-4039-B8F6-057E51054CD0}"/>
              </a:ext>
            </a:extLst>
          </p:cNvPr>
          <p:cNvSpPr txBox="1"/>
          <p:nvPr/>
        </p:nvSpPr>
        <p:spPr>
          <a:xfrm flipH="1">
            <a:off x="2509740" y="5708753"/>
            <a:ext cx="2073306" cy="8234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>
              <a:lnSpc>
                <a:spcPts val="6500"/>
              </a:lnSpc>
            </a:pP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鼎元股長</a:t>
            </a:r>
            <a:endParaRPr lang="en-US" altLang="zh-CN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22" name="文本框 18">
            <a:extLst>
              <a:ext uri="{FF2B5EF4-FFF2-40B4-BE49-F238E27FC236}">
                <a16:creationId xmlns:a16="http://schemas.microsoft.com/office/drawing/2014/main" id="{45B0ACE2-F46B-4D72-A57A-7B4758E9DDBC}"/>
              </a:ext>
            </a:extLst>
          </p:cNvPr>
          <p:cNvSpPr txBox="1"/>
          <p:nvPr/>
        </p:nvSpPr>
        <p:spPr>
          <a:xfrm flipH="1">
            <a:off x="5026180" y="5716608"/>
            <a:ext cx="2073306" cy="8234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>
              <a:lnSpc>
                <a:spcPts val="6500"/>
              </a:lnSpc>
            </a:pP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來淑校長</a:t>
            </a:r>
            <a:endParaRPr lang="en-US" altLang="zh-CN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6986A208-A9A9-4FE6-8DC0-CDAADE5345BE}"/>
              </a:ext>
            </a:extLst>
          </p:cNvPr>
          <p:cNvSpPr txBox="1"/>
          <p:nvPr/>
        </p:nvSpPr>
        <p:spPr>
          <a:xfrm flipH="1">
            <a:off x="7456016" y="5716609"/>
            <a:ext cx="2073306" cy="8234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>
              <a:lnSpc>
                <a:spcPts val="6500"/>
              </a:lnSpc>
            </a:pP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式寬教授</a:t>
            </a:r>
            <a:endParaRPr lang="en-US" altLang="zh-CN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24" name="文本框 18">
            <a:extLst>
              <a:ext uri="{FF2B5EF4-FFF2-40B4-BE49-F238E27FC236}">
                <a16:creationId xmlns:a16="http://schemas.microsoft.com/office/drawing/2014/main" id="{FECB045E-7149-4390-8DE1-A0F1314285C1}"/>
              </a:ext>
            </a:extLst>
          </p:cNvPr>
          <p:cNvSpPr txBox="1"/>
          <p:nvPr/>
        </p:nvSpPr>
        <p:spPr>
          <a:xfrm flipH="1">
            <a:off x="9885852" y="5737727"/>
            <a:ext cx="2073306" cy="8234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>
              <a:lnSpc>
                <a:spcPts val="6500"/>
              </a:lnSpc>
            </a:pP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詠善主任</a:t>
            </a:r>
            <a:endParaRPr lang="en-US" altLang="zh-CN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155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395248" y="374838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037035" y="212559"/>
            <a:ext cx="8472599" cy="8234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大合照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2" name="七边形 1">
            <a:extLst>
              <a:ext uri="{FF2B5EF4-FFF2-40B4-BE49-F238E27FC236}">
                <a16:creationId xmlns:a16="http://schemas.microsoft.com/office/drawing/2014/main" id="{A5566716-6E33-4AEE-AF89-093AACE510E1}"/>
              </a:ext>
            </a:extLst>
          </p:cNvPr>
          <p:cNvSpPr/>
          <p:nvPr/>
        </p:nvSpPr>
        <p:spPr>
          <a:xfrm>
            <a:off x="-26512552" y="-169274"/>
            <a:ext cx="229407" cy="487993"/>
          </a:xfrm>
          <a:prstGeom prst="heptagon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內容版面配置區 4">
            <a:extLst>
              <a:ext uri="{FF2B5EF4-FFF2-40B4-BE49-F238E27FC236}">
                <a16:creationId xmlns:a16="http://schemas.microsoft.com/office/drawing/2014/main" id="{FD187C9B-F448-42AB-8390-F638A3103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26" y="1215240"/>
            <a:ext cx="10646748" cy="5267922"/>
          </a:xfrm>
        </p:spPr>
      </p:pic>
    </p:spTree>
    <p:extLst>
      <p:ext uri="{BB962C8B-B14F-4D97-AF65-F5344CB8AC3E}">
        <p14:creationId xmlns:p14="http://schemas.microsoft.com/office/powerpoint/2010/main" val="11470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477671" y="46531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8" y="173371"/>
            <a:ext cx="10149233" cy="8116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成果分享</a:t>
            </a:r>
            <a:r>
              <a:rPr lang="en-US" altLang="zh-TW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—</a:t>
            </a:r>
            <a:r>
              <a:rPr lang="zh-TW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興福國中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159" name="Rectangle 24">
            <a:extLst>
              <a:ext uri="{FF2B5EF4-FFF2-40B4-BE49-F238E27FC236}">
                <a16:creationId xmlns:a16="http://schemas.microsoft.com/office/drawing/2014/main" id="{8EBDEEE5-4EDB-404E-9B13-550757A61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80" y="1162522"/>
            <a:ext cx="5709129" cy="5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分享者：楊芳瑋主任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63" name="Rectangle 24">
            <a:extLst>
              <a:ext uri="{FF2B5EF4-FFF2-40B4-BE49-F238E27FC236}">
                <a16:creationId xmlns:a16="http://schemas.microsoft.com/office/drawing/2014/main" id="{6CA6CAA2-8967-4A4D-BF9F-502F75E50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81" y="1753680"/>
            <a:ext cx="8790348" cy="126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發表內容：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看圖說故事的七年級彈性課程分享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                 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1DF02532-35F0-47DF-A7B8-4F3E39C989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79" y="334236"/>
            <a:ext cx="3706950" cy="1892596"/>
          </a:xfrm>
          <a:prstGeom prst="rect">
            <a:avLst/>
          </a:prstGeom>
        </p:spPr>
      </p:pic>
      <p:pic>
        <p:nvPicPr>
          <p:cNvPr id="2050" name="Picture 2" descr="https://lh5.googleusercontent.com/jt4XGTKxRE2lzFAAWeIQkTTzHmWn8sDvSk7_2l6mo84PiNJaxUDJeapacf2D9o2By3VS60aj7mTltbJKw8KUF_9Eu7n-Yyi_oGBCqhv58LKZowDxMlwd7K0oQKIgw-6mFT7ZQ6Ds-0CbVXHNvQ">
            <a:extLst>
              <a:ext uri="{FF2B5EF4-FFF2-40B4-BE49-F238E27FC236}">
                <a16:creationId xmlns:a16="http://schemas.microsoft.com/office/drawing/2014/main" id="{976C2AC4-5AA0-4107-B7C4-40690A2D1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84" y="3737938"/>
            <a:ext cx="3653088" cy="278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5.googleusercontent.com/jte8GOOhL_8uzm-bTuHLQRuJK5OOcWH5Xkv11m-dh4NVoybFwCYX6ecmTJQeWA9lRuyZlA2Zft37cdmkn5nFcmhcCBPYSFE0WWT2lUzyUEhwQW37gHBmwdu67enW4smK-uMx_emZdALRJyn4RA">
            <a:extLst>
              <a:ext uri="{FF2B5EF4-FFF2-40B4-BE49-F238E27FC236}">
                <a16:creationId xmlns:a16="http://schemas.microsoft.com/office/drawing/2014/main" id="{E787DC1A-CA0D-47E5-8366-C6889E76F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496" y="2573081"/>
            <a:ext cx="3902599" cy="29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5.googleusercontent.com/sT3F40V2-a0xaEeEFz_zp2uV5czyale1VX9EXGWFqfTi1gDN9UG5LVFfo51omLiDlck9zZdWNS_R8X71n34hozyBag8icG6_6wS7IkSxcLxpnSN124lk7-eMJ1uITAK2iN0HP4jAGu0VE99ARA">
            <a:extLst>
              <a:ext uri="{FF2B5EF4-FFF2-40B4-BE49-F238E27FC236}">
                <a16:creationId xmlns:a16="http://schemas.microsoft.com/office/drawing/2014/main" id="{4607E0C9-9B5E-4C99-B1D1-CE8686FBC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64" y="3408477"/>
            <a:ext cx="4149865" cy="328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9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8A16A3-4FA0-4CF6-8EC9-B75101096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9703" y="-2747681"/>
            <a:ext cx="6858002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395248" y="31146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8" y="121286"/>
            <a:ext cx="8472599" cy="8234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專家回饋意見重點</a:t>
            </a:r>
            <a:r>
              <a:rPr lang="en-US" altLang="zh-TW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—</a:t>
            </a:r>
            <a:r>
              <a:rPr lang="zh-TW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徐式寬教授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2" name="七边形 1">
            <a:extLst>
              <a:ext uri="{FF2B5EF4-FFF2-40B4-BE49-F238E27FC236}">
                <a16:creationId xmlns:a16="http://schemas.microsoft.com/office/drawing/2014/main" id="{A5566716-6E33-4AEE-AF89-093AACE510E1}"/>
              </a:ext>
            </a:extLst>
          </p:cNvPr>
          <p:cNvSpPr/>
          <p:nvPr/>
        </p:nvSpPr>
        <p:spPr>
          <a:xfrm>
            <a:off x="-26512552" y="-169274"/>
            <a:ext cx="229407" cy="487993"/>
          </a:xfrm>
          <a:prstGeom prst="hept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92147BE-3CA7-4F66-A04A-1DA54EB72912}"/>
              </a:ext>
            </a:extLst>
          </p:cNvPr>
          <p:cNvSpPr/>
          <p:nvPr/>
        </p:nvSpPr>
        <p:spPr>
          <a:xfrm>
            <a:off x="575722" y="1342212"/>
            <a:ext cx="1129944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圖表繪製課程，地理老師和閱推老師的結合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學生對於認識這麼多的圖表，反應為何</a:t>
            </a:r>
            <a:r>
              <a:rPr lang="en-US" altLang="zh-TW" sz="3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學生在理解的困難及掌握度是如何</a:t>
            </a:r>
            <a:r>
              <a:rPr lang="en-US" altLang="zh-TW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理解與分析，後來要做創作的過程，</a:t>
            </a:r>
            <a:r>
              <a:rPr lang="zh-TW" altLang="en-US" sz="3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中間如何克服銜接的問題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文章和圖表的配對問題，從資料到圖表的理解，圖表代表的意義、範圍，如何從資料產生出來，銜接的更緊密一點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尺規希望能夠理解學生的特質，</a:t>
            </a:r>
            <a:r>
              <a:rPr lang="zh-TW" altLang="en-US" sz="3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分別診斷學生是哪個部分是比較需要加強的</a:t>
            </a:r>
          </a:p>
        </p:txBody>
      </p:sp>
    </p:spTree>
    <p:extLst>
      <p:ext uri="{BB962C8B-B14F-4D97-AF65-F5344CB8AC3E}">
        <p14:creationId xmlns:p14="http://schemas.microsoft.com/office/powerpoint/2010/main" val="149606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8A16A3-4FA0-4CF6-8EC9-B75101096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9703" y="-2747681"/>
            <a:ext cx="6858002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395248" y="31146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8" y="121286"/>
            <a:ext cx="8472599" cy="8234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專家回饋意見重點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—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洪詠善主任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2" name="七边形 1">
            <a:extLst>
              <a:ext uri="{FF2B5EF4-FFF2-40B4-BE49-F238E27FC236}">
                <a16:creationId xmlns:a16="http://schemas.microsoft.com/office/drawing/2014/main" id="{A5566716-6E33-4AEE-AF89-093AACE510E1}"/>
              </a:ext>
            </a:extLst>
          </p:cNvPr>
          <p:cNvSpPr/>
          <p:nvPr/>
        </p:nvSpPr>
        <p:spPr>
          <a:xfrm>
            <a:off x="-26512552" y="-169274"/>
            <a:ext cx="229407" cy="487993"/>
          </a:xfrm>
          <a:prstGeom prst="hept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594B135-2024-46C4-B325-DFC8F12C8A0A}"/>
              </a:ext>
            </a:extLst>
          </p:cNvPr>
          <p:cNvSpPr/>
          <p:nvPr/>
        </p:nvSpPr>
        <p:spPr>
          <a:xfrm>
            <a:off x="395248" y="1345600"/>
            <a:ext cx="112513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設計如何在歷程中透過評鑑來知道學生得學習在教學目標的設定上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對應的關係，互相對應與校準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解讀、詮釋和繪製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，在生活中很常見，把她設計成任務時，就會是由老師做決定，這個生活化有關的是老師選擇的，學生試著去解讀和詮釋，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有沒有可能，在老師對應目標的時候，老師的角色和學生的角色在學習上的責任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，希望學生能在老師的引導之下，蒐集資料去分析與自評，未來在發表的時候，優的學生什麼叫做優，學生的表現是屬於不同層級，提供的參考範例與分析。解釋為什麼是這個任務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65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477671" y="46531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8" y="173371"/>
            <a:ext cx="10149233" cy="8116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成果分享</a:t>
            </a:r>
            <a:r>
              <a:rPr lang="en-US" altLang="zh-TW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—</a:t>
            </a:r>
            <a:r>
              <a:rPr lang="zh-TW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北政國中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159" name="Rectangle 24">
            <a:extLst>
              <a:ext uri="{FF2B5EF4-FFF2-40B4-BE49-F238E27FC236}">
                <a16:creationId xmlns:a16="http://schemas.microsoft.com/office/drawing/2014/main" id="{8EBDEEE5-4EDB-404E-9B13-550757A61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80" y="1162522"/>
            <a:ext cx="5709129" cy="5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分享者：蕭景文主任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63" name="Rectangle 24">
            <a:extLst>
              <a:ext uri="{FF2B5EF4-FFF2-40B4-BE49-F238E27FC236}">
                <a16:creationId xmlns:a16="http://schemas.microsoft.com/office/drawing/2014/main" id="{6CA6CAA2-8967-4A4D-BF9F-502F75E50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81" y="1753680"/>
            <a:ext cx="8790348" cy="126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發表內容：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從學校課程談課程評鑑實施之成果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分享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                 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7ADF1F8-5DF3-4173-B6F3-200E926B51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063" y="395495"/>
            <a:ext cx="3517230" cy="1990601"/>
          </a:xfrm>
          <a:prstGeom prst="rect">
            <a:avLst/>
          </a:prstGeom>
        </p:spPr>
      </p:pic>
      <p:pic>
        <p:nvPicPr>
          <p:cNvPr id="3074" name="Picture 2" descr="https://lh5.googleusercontent.com/oNLcoAohXg10OjvC64c3pbTWRakysAdvCkG3DHn7HtL0DpYsK2FkXxCJ3qvByecrmq_uPEDoHLIll4pvFRd3dfG8gmIV4inEmh3-lJopWpjy2jP6qf8WseSdWPkEt9tAe2JkGWWeeNNMXRGKNQ">
            <a:extLst>
              <a:ext uri="{FF2B5EF4-FFF2-40B4-BE49-F238E27FC236}">
                <a16:creationId xmlns:a16="http://schemas.microsoft.com/office/drawing/2014/main" id="{26E3A7C9-B3BF-4EE2-AEBB-A1CFD53C2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42" y="4127602"/>
            <a:ext cx="4716058" cy="237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6.googleusercontent.com/x-WvLYfI7C9wppMj_IezF6Fcy8Ze41Dq7eUF-5pLSg1VNXucBxr6MZmsdykvZl-jzNetUp50729P8KAdrNZxeHgZTnbYcBy2T7AHO9UKEMv6SHmbFOsA9JcNyCsqe3G-hu-1pu3VwygqO85aDA">
            <a:extLst>
              <a:ext uri="{FF2B5EF4-FFF2-40B4-BE49-F238E27FC236}">
                <a16:creationId xmlns:a16="http://schemas.microsoft.com/office/drawing/2014/main" id="{AB0D3C27-D89F-4B12-92EF-A6532370F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706" y="2817818"/>
            <a:ext cx="5039461" cy="237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5.googleusercontent.com/5MsoPzC2sDfNn6UjUg8kq2Xronnxlc3XzelUJqrjVYsOtkjsq1f0sjFzK1wPmUSxHZbf9DN2Q5uraM1-5jm5YkSOyHuZ-bYiJwHq5M3WERqF-e8VOZlRwXlvQHC8ySCFo0VqQ-ABqRiPiIhi9w">
            <a:extLst>
              <a:ext uri="{FF2B5EF4-FFF2-40B4-BE49-F238E27FC236}">
                <a16:creationId xmlns:a16="http://schemas.microsoft.com/office/drawing/2014/main" id="{3A8AF716-2F6F-430A-B21D-A27C2C1ED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856" y="4233933"/>
            <a:ext cx="4786645" cy="237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15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048EE49-51CB-4F7D-B288-129FD1287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8"/>
            <a:ext cx="6858002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754AA3-0420-4588-B495-FE2364321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F21926A-6F97-4AD3-B6DB-FCC3C22702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5B97DDD-FB91-4917-A104-25C68B0DE5D9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CC66F5B-D4A8-4943-BC24-3781172F8073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F77F747-26F6-49AB-98C2-838398FC2A0E}"/>
              </a:ext>
            </a:extLst>
          </p:cNvPr>
          <p:cNvSpPr/>
          <p:nvPr/>
        </p:nvSpPr>
        <p:spPr>
          <a:xfrm>
            <a:off x="1774158" y="-3"/>
            <a:ext cx="8566484" cy="6858001"/>
          </a:xfrm>
          <a:prstGeom prst="rect">
            <a:avLst/>
          </a:prstGeom>
          <a:blipFill dpi="0" rotWithShape="1">
            <a:blip r:embed="rId6">
              <a:alphaModFix amt="5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36F2DE6-6CE3-4C36-B7C7-5262B0447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374" y="2696069"/>
            <a:ext cx="8474661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北政國中</a:t>
            </a:r>
            <a:r>
              <a:rPr lang="en-US" altLang="zh-TW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110-2</a:t>
            </a:r>
            <a:br>
              <a:rPr lang="en-US" altLang="zh-TW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全市公開觀課</a:t>
            </a:r>
            <a:br>
              <a:rPr lang="en-US" altLang="zh-TW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成果分享</a:t>
            </a:r>
            <a:endParaRPr lang="zh-CN" altLang="en-US" sz="7200" spc="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6149B32-B38A-4288-B1C6-67DF1629A67F}"/>
              </a:ext>
            </a:extLst>
          </p:cNvPr>
          <p:cNvGrpSpPr/>
          <p:nvPr/>
        </p:nvGrpSpPr>
        <p:grpSpPr>
          <a:xfrm>
            <a:off x="723680" y="3228729"/>
            <a:ext cx="1266151" cy="537218"/>
            <a:chOff x="2119312" y="1260814"/>
            <a:chExt cx="8017062" cy="3401575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867FE81-18DC-425F-95AC-4DF43AA58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312" y="3109811"/>
              <a:ext cx="7953376" cy="1552578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6485AAB-B029-4D96-AE50-BD20CA54D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374" y="1260814"/>
              <a:ext cx="8001000" cy="1647825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C6C0111-82B9-4549-85B0-A4F4A7F7F6C6}"/>
              </a:ext>
            </a:extLst>
          </p:cNvPr>
          <p:cNvGrpSpPr/>
          <p:nvPr/>
        </p:nvGrpSpPr>
        <p:grpSpPr>
          <a:xfrm flipH="1">
            <a:off x="10430914" y="3237093"/>
            <a:ext cx="1266151" cy="537218"/>
            <a:chOff x="2119312" y="1260814"/>
            <a:chExt cx="8017062" cy="3401575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5B2D54E-9AA8-40D0-B5F6-763DCD28B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312" y="3109811"/>
              <a:ext cx="7953376" cy="1552578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45A0C6A0-9A20-4826-BC00-84F833E73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374" y="1260814"/>
              <a:ext cx="8001000" cy="1647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79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8A16A3-4FA0-4CF6-8EC9-B75101096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6416" y="-2647199"/>
            <a:ext cx="6858002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395248" y="31146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8" y="121286"/>
            <a:ext cx="8472599" cy="8234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專家回饋意見重點</a:t>
            </a:r>
            <a:r>
              <a:rPr lang="en-US" altLang="zh-TW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—</a:t>
            </a:r>
            <a:r>
              <a:rPr lang="zh-TW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徐式寬教授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2" name="七边形 1">
            <a:extLst>
              <a:ext uri="{FF2B5EF4-FFF2-40B4-BE49-F238E27FC236}">
                <a16:creationId xmlns:a16="http://schemas.microsoft.com/office/drawing/2014/main" id="{A5566716-6E33-4AEE-AF89-093AACE510E1}"/>
              </a:ext>
            </a:extLst>
          </p:cNvPr>
          <p:cNvSpPr/>
          <p:nvPr/>
        </p:nvSpPr>
        <p:spPr>
          <a:xfrm>
            <a:off x="-26512552" y="-169274"/>
            <a:ext cx="229407" cy="487993"/>
          </a:xfrm>
          <a:prstGeom prst="hept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68308B-CF8B-43E0-B795-7703F7E4A385}"/>
              </a:ext>
            </a:extLst>
          </p:cNvPr>
          <p:cNvSpPr/>
          <p:nvPr/>
        </p:nvSpPr>
        <p:spPr>
          <a:xfrm>
            <a:off x="216568" y="1096863"/>
            <a:ext cx="1156234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發展的課程，不是只有彈性課程，是全校的課程嗎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彈性課程重新發展，部定課程也結合學校的活動去結合與發展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一個學校做整個教育部的事情，非常大量工作，很厲害也很辛苦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一種能力的發展需要經歷怎樣的歷程，最後要有行動力，但在行動力之前，學生需要具備哪些能力，縱向的部分比較不清楚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很多活動上，會一直重複類似的能力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脈絡 總結性評量 能力的檢核點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層次上的不同 意識到問題，然後再調整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批判 做成文稿 影片的規劃與設計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依據能力的脈絡 再把課程放上去</a:t>
            </a:r>
          </a:p>
        </p:txBody>
      </p:sp>
    </p:spTree>
    <p:extLst>
      <p:ext uri="{BB962C8B-B14F-4D97-AF65-F5344CB8AC3E}">
        <p14:creationId xmlns:p14="http://schemas.microsoft.com/office/powerpoint/2010/main" val="392502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395248" y="31146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8" y="121286"/>
            <a:ext cx="8472599" cy="8234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專家回饋意見重點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—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洪詠善主任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2" name="七边形 1">
            <a:extLst>
              <a:ext uri="{FF2B5EF4-FFF2-40B4-BE49-F238E27FC236}">
                <a16:creationId xmlns:a16="http://schemas.microsoft.com/office/drawing/2014/main" id="{A5566716-6E33-4AEE-AF89-093AACE510E1}"/>
              </a:ext>
            </a:extLst>
          </p:cNvPr>
          <p:cNvSpPr/>
          <p:nvPr/>
        </p:nvSpPr>
        <p:spPr>
          <a:xfrm>
            <a:off x="-26512552" y="-169274"/>
            <a:ext cx="229407" cy="487993"/>
          </a:xfrm>
          <a:prstGeom prst="heptagon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594B135-2024-46C4-B325-DFC8F12C8A0A}"/>
              </a:ext>
            </a:extLst>
          </p:cNvPr>
          <p:cNvSpPr/>
          <p:nvPr/>
        </p:nvSpPr>
        <p:spPr>
          <a:xfrm>
            <a:off x="216567" y="1073569"/>
            <a:ext cx="1175484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發展過程當中的人，組織的運作，讓人可以在某種運作中，持續的對話</a:t>
            </a:r>
            <a:b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海報牆，說課，看到彈性課程中對準的關係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哪個地方可以尋找合作的機會，透過人的鋪排與引導，目前發展的課程去說說課，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部定和校定的關係，跟學校的願景、素養與課程的關係</a:t>
            </a:r>
            <a:b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彼此都看到彼此的課程</a:t>
            </a:r>
            <a:b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學年度解構上的調整，經由大家討論與凝聚共識，在過程中，可以多說一些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自我領導力的定義，社區的服務學習，議題的探究，國中選修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社團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，對於學生自我的認知，執行的表現如何，學生的回饋，質性的量化</a:t>
            </a:r>
            <a:b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孩子是否有如我們的預期，達到我們希望他們要的能力</a:t>
            </a:r>
            <a:b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某些課程，給孩子開放的空間</a:t>
            </a:r>
            <a:b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讓思考和執行變得可見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774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477671" y="46531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8" y="173371"/>
            <a:ext cx="10149233" cy="8116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成果分享</a:t>
            </a:r>
            <a:r>
              <a:rPr lang="en-US" altLang="zh-TW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—</a:t>
            </a:r>
            <a:r>
              <a:rPr lang="zh-TW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信義國中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159" name="Rectangle 24">
            <a:extLst>
              <a:ext uri="{FF2B5EF4-FFF2-40B4-BE49-F238E27FC236}">
                <a16:creationId xmlns:a16="http://schemas.microsoft.com/office/drawing/2014/main" id="{8EBDEEE5-4EDB-404E-9B13-550757A61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80" y="1162522"/>
            <a:ext cx="5709129" cy="5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分享者：李千慧老師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63" name="Rectangle 24">
            <a:extLst>
              <a:ext uri="{FF2B5EF4-FFF2-40B4-BE49-F238E27FC236}">
                <a16:creationId xmlns:a16="http://schemas.microsoft.com/office/drawing/2014/main" id="{6CA6CAA2-8967-4A4D-BF9F-502F75E50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81" y="1753680"/>
            <a:ext cx="8790348" cy="126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發表內容：</a:t>
            </a:r>
            <a:r>
              <a:rPr lang="zh-TW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課程評鑑案例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分享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                 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4098" name="Picture 2" descr="https://lh4.googleusercontent.com/GcfE9CD0tWN4NR7R9wJExWcR7a9qdJyr1MM4iBs_cNDI-OxCwZ1sLCVjEd_QgC-8lwj02aFnEIC8qae2S1iXQAwKVmfkiv-QKKZCT1fQfPjuhR-ngK-dD9xrJlpybohV8fGXu7z748kyMQ3vLA">
            <a:extLst>
              <a:ext uri="{FF2B5EF4-FFF2-40B4-BE49-F238E27FC236}">
                <a16:creationId xmlns:a16="http://schemas.microsoft.com/office/drawing/2014/main" id="{82908BB2-9285-457B-8E88-716197A1E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479" y="198402"/>
            <a:ext cx="4051045" cy="243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5.googleusercontent.com/ScwfyuMf0bPWK8wSdrD1SHU-vfQcJeB5S12XCpcD-I-trz6hNSn8gUdrZCPhM9HJXWoeP_dC8j8nPD7D2jHB2SQNVNHEEk9sKM6ZhWuo5sJjltjwD6Nuo2MeucID7GOX4548BjlnsD4n03DMXw">
            <a:extLst>
              <a:ext uri="{FF2B5EF4-FFF2-40B4-BE49-F238E27FC236}">
                <a16:creationId xmlns:a16="http://schemas.microsoft.com/office/drawing/2014/main" id="{5C3F17FD-BECD-48E0-9A2E-C32ECBCC9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4" y="3787125"/>
            <a:ext cx="4830072" cy="282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6.googleusercontent.com/cdN862nspNExsJxONPD6xtD7yl3peHSbbW9tL1k68QMTfX_nki1okijUOGweLt5EI9BbCq5WwjVngDt92NW19ONNblnmfs136bw4hxKA3vFBF8_d_hTH6_XfN7WIfDxP4FfjSbMtM0xU-K5lPg">
            <a:extLst>
              <a:ext uri="{FF2B5EF4-FFF2-40B4-BE49-F238E27FC236}">
                <a16:creationId xmlns:a16="http://schemas.microsoft.com/office/drawing/2014/main" id="{1A400DE6-9E1F-404F-A84C-2EE6BCF40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747" y="2744522"/>
            <a:ext cx="4652490" cy="314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lh4.googleusercontent.com/rVuGIjwg38-yRftk4-1Y5hJUb3uWXJsLmvMOVn4CgTq_PEV1MxrAdyO1d-G-AUjdFDU07TWQR_tYxnBPA_qHpZP4BWzr7C_lvWkr-bDLziUCTEBGZEZTp68DC6AGCHpLohDJ1Ch6dLc6ekRXIw">
            <a:extLst>
              <a:ext uri="{FF2B5EF4-FFF2-40B4-BE49-F238E27FC236}">
                <a16:creationId xmlns:a16="http://schemas.microsoft.com/office/drawing/2014/main" id="{77A2367D-D6FD-4DD4-A407-2606FBF03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20" y="3453941"/>
            <a:ext cx="4562760" cy="33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17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8A16A3-4FA0-4CF6-8EC9-B75101096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9703" y="-2747681"/>
            <a:ext cx="6858002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395248" y="31146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8" y="121286"/>
            <a:ext cx="8472599" cy="8234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專家回饋意見重點</a:t>
            </a:r>
            <a:r>
              <a:rPr lang="en-US" altLang="zh-TW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—</a:t>
            </a:r>
            <a:r>
              <a:rPr lang="zh-TW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徐式寬教授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2" name="七边形 1">
            <a:extLst>
              <a:ext uri="{FF2B5EF4-FFF2-40B4-BE49-F238E27FC236}">
                <a16:creationId xmlns:a16="http://schemas.microsoft.com/office/drawing/2014/main" id="{A5566716-6E33-4AEE-AF89-093AACE510E1}"/>
              </a:ext>
            </a:extLst>
          </p:cNvPr>
          <p:cNvSpPr/>
          <p:nvPr/>
        </p:nvSpPr>
        <p:spPr>
          <a:xfrm>
            <a:off x="-26512552" y="-169274"/>
            <a:ext cx="229407" cy="487993"/>
          </a:xfrm>
          <a:prstGeom prst="hept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64100EB-7629-4684-A8E3-C9F834A5129D}"/>
              </a:ext>
            </a:extLst>
          </p:cNvPr>
          <p:cNvSpPr/>
          <p:nvPr/>
        </p:nvSpPr>
        <p:spPr>
          <a:xfrm>
            <a:off x="557788" y="1172483"/>
            <a:ext cx="107218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整和紮實，發想到指標的設定，到內涵的設定發展，老師的專業成長，互相觀摩與反思，完整的發展歷程，在內涵中，從學習力、反省力到忍耐力到探究，改變過去的行為，這個點是很少人會去討論到的，在課程設計上老師是如何來做這樣的點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如何在日常的訊息中做探究，真實情境中的落實，目標中有一個影響他人，學生學習效果的評估，學生的狀態在這一年中有沒有什麼樣的改變</a:t>
            </a:r>
          </a:p>
        </p:txBody>
      </p:sp>
    </p:spTree>
    <p:extLst>
      <p:ext uri="{BB962C8B-B14F-4D97-AF65-F5344CB8AC3E}">
        <p14:creationId xmlns:p14="http://schemas.microsoft.com/office/powerpoint/2010/main" val="346722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395248" y="31146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8" y="121286"/>
            <a:ext cx="8472599" cy="8234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專家回饋意見重點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—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洪詠善主任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2" name="七边形 1">
            <a:extLst>
              <a:ext uri="{FF2B5EF4-FFF2-40B4-BE49-F238E27FC236}">
                <a16:creationId xmlns:a16="http://schemas.microsoft.com/office/drawing/2014/main" id="{A5566716-6E33-4AEE-AF89-093AACE510E1}"/>
              </a:ext>
            </a:extLst>
          </p:cNvPr>
          <p:cNvSpPr/>
          <p:nvPr/>
        </p:nvSpPr>
        <p:spPr>
          <a:xfrm>
            <a:off x="-26512552" y="-169274"/>
            <a:ext cx="229407" cy="487993"/>
          </a:xfrm>
          <a:prstGeom prst="heptagon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910E805-E07D-4902-AD0D-F34AA671BDD3}"/>
              </a:ext>
            </a:extLst>
          </p:cNvPr>
          <p:cNvSpPr/>
          <p:nvPr/>
        </p:nvSpPr>
        <p:spPr>
          <a:xfrm>
            <a:off x="395248" y="1024991"/>
            <a:ext cx="111871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行政和老師一起的一種團隊感，從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106-109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的這幾年，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2021-2022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課程評鑑的甄選，意義在於透過外部來評估這樣做的方式好不好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針對跨域實踐，讓學生能夠達到當時所預期的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，有樂學要有幸福，還要成為世界公民，學習力、反省力忍耐力，實踐夢想，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如何讓學生知道他的夢想是什麼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自發性的，生活在我的環境中，從減塑到環境的覺察，疫情的變化讓全球的生態有機會喘息，有機的靈活性，界定的忍耐性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分析完整的課程評鑑，在各方面都收到意見，環保一直是信義國中的特色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以生態有機的觀點，對環境的實踐。</a:t>
            </a:r>
          </a:p>
        </p:txBody>
      </p:sp>
    </p:spTree>
    <p:extLst>
      <p:ext uri="{BB962C8B-B14F-4D97-AF65-F5344CB8AC3E}">
        <p14:creationId xmlns:p14="http://schemas.microsoft.com/office/powerpoint/2010/main" val="126565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477671" y="46531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8" y="173371"/>
            <a:ext cx="10149233" cy="8116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成果分享</a:t>
            </a:r>
            <a:r>
              <a:rPr lang="en-US" altLang="zh-TW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—</a:t>
            </a:r>
            <a:r>
              <a:rPr lang="zh-TW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內湖國中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159" name="Rectangle 24">
            <a:extLst>
              <a:ext uri="{FF2B5EF4-FFF2-40B4-BE49-F238E27FC236}">
                <a16:creationId xmlns:a16="http://schemas.microsoft.com/office/drawing/2014/main" id="{8EBDEEE5-4EDB-404E-9B13-550757A61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80" y="1162522"/>
            <a:ext cx="5709129" cy="5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分享者：李杰沛主任、胡翰民組長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63" name="Rectangle 24">
            <a:extLst>
              <a:ext uri="{FF2B5EF4-FFF2-40B4-BE49-F238E27FC236}">
                <a16:creationId xmlns:a16="http://schemas.microsoft.com/office/drawing/2014/main" id="{6CA6CAA2-8967-4A4D-BF9F-502F75E50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81" y="1753680"/>
            <a:ext cx="8790348" cy="126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發表內容：</a:t>
            </a:r>
            <a:r>
              <a:rPr lang="zh-TW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從學校課程發展談課程評鑑之成果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分享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                 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5122" name="Picture 2" descr="https://lh3.googleusercontent.com/XCG4Dg8R2b7h2BpLobZaVl76NEBX3frk8GPvD8xt18bNnofcTQlx_GMK-JdOg20mHNnWbTkLPgFtDBz6eGsLktYAwwOVT7mDAE56DgUohWe9tOqusxp9kXHC0XtczLa_pPSiPqUASkjVxnEEkA">
            <a:extLst>
              <a:ext uri="{FF2B5EF4-FFF2-40B4-BE49-F238E27FC236}">
                <a16:creationId xmlns:a16="http://schemas.microsoft.com/office/drawing/2014/main" id="{A717170F-B1FF-47F0-A7BE-B86942199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638" y="382574"/>
            <a:ext cx="3100520" cy="212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3.googleusercontent.com/K1A5ACR6KBEVUmNIdiVIObaUoiE0k-gbIVs8A8HC1JvnF9tzagEBSyszRv1PGd1LKRfQZCYxc4z1NvpTzFunzGEuyBXv6CRIwUOqeyMWIyTFOa2SP_mX3B49P6rmEkms7VV8B1epfj_sp0UWgw">
            <a:extLst>
              <a:ext uri="{FF2B5EF4-FFF2-40B4-BE49-F238E27FC236}">
                <a16:creationId xmlns:a16="http://schemas.microsoft.com/office/drawing/2014/main" id="{12F54E10-69EB-4E8A-B35B-47C8BC533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9" y="3871336"/>
            <a:ext cx="4096237" cy="263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lh4.googleusercontent.com/Ie0SyIm_RTFJ4yO_BwDZ66RM-0zeL2blDT48hTyMwxWIHsMENHJoDNqccxchRSwwjPanXrPFU2RkLBenh_iBog1saKsFFNVvXcxS_LrPdEIYdE4sCBkgVtzCOzhmMv7x_9ITQm_ecBtPnnZvIg">
            <a:extLst>
              <a:ext uri="{FF2B5EF4-FFF2-40B4-BE49-F238E27FC236}">
                <a16:creationId xmlns:a16="http://schemas.microsoft.com/office/drawing/2014/main" id="{F22A0F85-02B7-45B6-AA46-E804B0B9D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888" y="2785169"/>
            <a:ext cx="4096237" cy="282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lh6.googleusercontent.com/Xq2q5S2F9jTSk2UJ4GOH51KB-0WkCnPLLEXMLrU_SP1KQOHAwvNUUbgu0voWbJbplsHLeunQ5NEyRYfYIT3JK_kdeMwEDc5HGg5UXs49aX6FYGQ9Rv9PCOBjhSYTO0IR9SZd8m59kENAOSYIjg">
            <a:extLst>
              <a:ext uri="{FF2B5EF4-FFF2-40B4-BE49-F238E27FC236}">
                <a16:creationId xmlns:a16="http://schemas.microsoft.com/office/drawing/2014/main" id="{A8E7746D-DAD1-4D72-BB8A-D46ECEAB3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543" y="3351164"/>
            <a:ext cx="4440546" cy="314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2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8A16A3-4FA0-4CF6-8EC9-B75101096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9703" y="-2747681"/>
            <a:ext cx="6858002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395248" y="31146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8" y="121286"/>
            <a:ext cx="8472599" cy="8234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專家回饋意見重點</a:t>
            </a:r>
            <a:r>
              <a:rPr lang="en-US" altLang="zh-TW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—</a:t>
            </a:r>
            <a:r>
              <a:rPr lang="zh-TW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徐式寬教授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2" name="七边形 1">
            <a:extLst>
              <a:ext uri="{FF2B5EF4-FFF2-40B4-BE49-F238E27FC236}">
                <a16:creationId xmlns:a16="http://schemas.microsoft.com/office/drawing/2014/main" id="{A5566716-6E33-4AEE-AF89-093AACE510E1}"/>
              </a:ext>
            </a:extLst>
          </p:cNvPr>
          <p:cNvSpPr/>
          <p:nvPr/>
        </p:nvSpPr>
        <p:spPr>
          <a:xfrm>
            <a:off x="-26512552" y="-169274"/>
            <a:ext cx="229407" cy="487993"/>
          </a:xfrm>
          <a:prstGeom prst="hept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64100EB-7629-4684-A8E3-C9F834A5129D}"/>
              </a:ext>
            </a:extLst>
          </p:cNvPr>
          <p:cNvSpPr/>
          <p:nvPr/>
        </p:nvSpPr>
        <p:spPr>
          <a:xfrm>
            <a:off x="449596" y="1219895"/>
            <a:ext cx="1142557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課程發展時，學校發展有提到</a:t>
            </a:r>
            <a:b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很難的地方是把彈性的課程跟學科課程做結合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，空間彈性和能力上執行是很困難的，緊扣在學科的學習，拓展學生的能力，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有哪些能力是想要藉由這個課程裡面是展現出來的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，老師們做什麼樣的布置然後去發展學生的能力，什麼樣的能力在這個操作面上學生去做展現，部分的理解，課程內容的深化著重的點在哪裡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引入大量的科技，生物科探究的理念，困難與失敗，不斷地克服困難，困難本是家常便飯，看到學生各樣能力的發展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教學策略的改變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653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395248" y="31146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8" y="121286"/>
            <a:ext cx="8472599" cy="8234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專家回饋意見重點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—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洪詠善主任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2" name="七边形 1">
            <a:extLst>
              <a:ext uri="{FF2B5EF4-FFF2-40B4-BE49-F238E27FC236}">
                <a16:creationId xmlns:a16="http://schemas.microsoft.com/office/drawing/2014/main" id="{A5566716-6E33-4AEE-AF89-093AACE510E1}"/>
              </a:ext>
            </a:extLst>
          </p:cNvPr>
          <p:cNvSpPr/>
          <p:nvPr/>
        </p:nvSpPr>
        <p:spPr>
          <a:xfrm>
            <a:off x="-26512552" y="-169274"/>
            <a:ext cx="229407" cy="487993"/>
          </a:xfrm>
          <a:prstGeom prst="heptagon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910E805-E07D-4902-AD0D-F34AA671BDD3}"/>
              </a:ext>
            </a:extLst>
          </p:cNvPr>
          <p:cNvSpPr/>
          <p:nvPr/>
        </p:nvSpPr>
        <p:spPr>
          <a:xfrm>
            <a:off x="395248" y="1283671"/>
            <a:ext cx="111871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範圍先界定，部定和校訂，彈性學習的校訂課程，微型的課程，小型和微型的課程</a:t>
            </a:r>
            <a:b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數位應用，讓學生邊探究邊紀錄，假設然後再紀錄，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有數位的輔助，透過工具來改變教和學的形式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，探究跟實作很多種類型，老師的指導下分組與想辦法去做一下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從教導型到自導型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，歷程脈絡，有工具在學教學創新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948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6EDCE1-7D2E-484C-B9CD-6291A35F1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63" y="133165"/>
            <a:ext cx="2210540" cy="1038687"/>
          </a:xfrm>
        </p:spPr>
        <p:txBody>
          <a:bodyPr/>
          <a:lstStyle/>
          <a:p>
            <a:r>
              <a:rPr lang="zh-TW" altLang="en-US"/>
              <a:t>滿意度</a:t>
            </a:r>
          </a:p>
        </p:txBody>
      </p:sp>
      <p:pic>
        <p:nvPicPr>
          <p:cNvPr id="4" name="內容版面配置區 3" descr="C:\Users\user\AppData\Local\Microsoft\Windows\INetCache\Content.MSO\17050099.tmp">
            <a:extLst>
              <a:ext uri="{FF2B5EF4-FFF2-40B4-BE49-F238E27FC236}">
                <a16:creationId xmlns:a16="http://schemas.microsoft.com/office/drawing/2014/main" id="{FB2B1323-2F4C-4FC8-96BA-96CAF2A67D0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63" y="1109603"/>
            <a:ext cx="36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 descr="C:\Users\user\AppData\Local\Microsoft\Windows\INetCache\Content.MSO\DF15C70F.tmp">
            <a:extLst>
              <a:ext uri="{FF2B5EF4-FFF2-40B4-BE49-F238E27FC236}">
                <a16:creationId xmlns:a16="http://schemas.microsoft.com/office/drawing/2014/main" id="{0CBA9D5E-1736-4BD6-ABB5-677D3D3EE06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63" y="3048398"/>
            <a:ext cx="36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C:\Users\user\AppData\Local\Microsoft\Windows\INetCache\Content.MSO\FD4B32F5.tmp">
            <a:extLst>
              <a:ext uri="{FF2B5EF4-FFF2-40B4-BE49-F238E27FC236}">
                <a16:creationId xmlns:a16="http://schemas.microsoft.com/office/drawing/2014/main" id="{C78D9527-0C12-4919-B646-D181FB766D3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63" y="4987193"/>
            <a:ext cx="36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C:\Users\user\AppData\Local\Microsoft\Windows\INetCache\Content.MSO\65A615CB.tmp">
            <a:extLst>
              <a:ext uri="{FF2B5EF4-FFF2-40B4-BE49-F238E27FC236}">
                <a16:creationId xmlns:a16="http://schemas.microsoft.com/office/drawing/2014/main" id="{99461888-6665-4278-AA55-D21ED6F84AD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23" y="898883"/>
            <a:ext cx="36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C:\Users\user\AppData\Local\Microsoft\Windows\INetCache\Content.MSO\CBFABD11.tmp">
            <a:extLst>
              <a:ext uri="{FF2B5EF4-FFF2-40B4-BE49-F238E27FC236}">
                <a16:creationId xmlns:a16="http://schemas.microsoft.com/office/drawing/2014/main" id="{210B196B-F7AB-473A-8D8C-39048774440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23" y="2979000"/>
            <a:ext cx="36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 descr="C:\Users\user\AppData\Local\Microsoft\Windows\INetCache\Content.MSO\A74A5247.tmp">
            <a:extLst>
              <a:ext uri="{FF2B5EF4-FFF2-40B4-BE49-F238E27FC236}">
                <a16:creationId xmlns:a16="http://schemas.microsoft.com/office/drawing/2014/main" id="{26E1BBFA-CEB0-47C4-A39B-71A8F11B381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78" y="5059117"/>
            <a:ext cx="36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 descr="C:\Users\user\AppData\Local\Microsoft\Windows\INetCache\Content.MSO\86433AED.tmp">
            <a:extLst>
              <a:ext uri="{FF2B5EF4-FFF2-40B4-BE49-F238E27FC236}">
                <a16:creationId xmlns:a16="http://schemas.microsoft.com/office/drawing/2014/main" id="{D582A75C-DBFE-4E6E-A3C1-C1E02FFD5CA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205" y="898883"/>
            <a:ext cx="36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 descr="C:\Users\user\AppData\Local\Microsoft\Windows\INetCache\Content.MSO\FA807883.tmp">
            <a:extLst>
              <a:ext uri="{FF2B5EF4-FFF2-40B4-BE49-F238E27FC236}">
                <a16:creationId xmlns:a16="http://schemas.microsoft.com/office/drawing/2014/main" id="{4C00C2DB-7538-44C5-82EF-1A3ECC92991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000" y="2979000"/>
            <a:ext cx="36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 descr="C:\Users\user\AppData\Local\Microsoft\Windows\INetCache\Content.MSO\ABE00889.tmp">
            <a:extLst>
              <a:ext uri="{FF2B5EF4-FFF2-40B4-BE49-F238E27FC236}">
                <a16:creationId xmlns:a16="http://schemas.microsoft.com/office/drawing/2014/main" id="{4E65355F-FC8E-47A8-BF15-571F7DC228E1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000" y="5059117"/>
            <a:ext cx="3600000" cy="18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04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E79A88-009C-7158-08BE-7D5724E2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187" y="1759275"/>
            <a:ext cx="5260445" cy="255459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800"/>
              </a:spcBef>
            </a:pP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  </a:t>
            </a:r>
            <a:br>
              <a:rPr lang="en-US" altLang="zh-TW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敬請指導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C2E6BA5-0140-8EA3-F05F-D85DF9071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35" r="-1" b="22914"/>
          <a:stretch/>
        </p:blipFill>
        <p:spPr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29C5A78-EFA7-6BB9-30CD-2A616457F1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49" r="2" b="2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F5CD451-D1ED-821C-9653-02F2811D9D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8" r="11903" b="-3"/>
          <a:stretch/>
        </p:blipFill>
        <p:spPr>
          <a:xfrm>
            <a:off x="0" y="76037"/>
            <a:ext cx="390448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</p:spPr>
      </p:pic>
      <p:pic>
        <p:nvPicPr>
          <p:cNvPr id="6" name="圖片 5" descr="一張含有 文字, 鳥 的圖片&#10;&#10;自動產生的描述">
            <a:extLst>
              <a:ext uri="{FF2B5EF4-FFF2-40B4-BE49-F238E27FC236}">
                <a16:creationId xmlns:a16="http://schemas.microsoft.com/office/drawing/2014/main" id="{5F0B71E2-BE49-EACF-C012-6EF13DD106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14" r="12185" b="-4"/>
          <a:stretch/>
        </p:blipFill>
        <p:spPr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6567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477671" y="46531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8" y="173371"/>
            <a:ext cx="10149233" cy="92589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全市公開觀議課成果分享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—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北政國中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159" name="Rectangle 24">
            <a:extLst>
              <a:ext uri="{FF2B5EF4-FFF2-40B4-BE49-F238E27FC236}">
                <a16:creationId xmlns:a16="http://schemas.microsoft.com/office/drawing/2014/main" id="{8EBDEEE5-4EDB-404E-9B13-550757A61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80" y="1162522"/>
            <a:ext cx="57091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授課教師：黃亭凱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63" name="Rectangle 24">
            <a:extLst>
              <a:ext uri="{FF2B5EF4-FFF2-40B4-BE49-F238E27FC236}">
                <a16:creationId xmlns:a16="http://schemas.microsoft.com/office/drawing/2014/main" id="{6CA6CAA2-8967-4A4D-BF9F-502F75E50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81" y="1753680"/>
            <a:ext cx="8790348" cy="134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發表課程：定向越野 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                 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6CA6CAA2-8967-4A4D-BF9F-502F75E50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563" y="3109837"/>
            <a:ext cx="57666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發表時間：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4/22(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五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)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10821" y="3893615"/>
            <a:ext cx="4237167" cy="245552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7060029" y="1162522"/>
            <a:ext cx="4237167" cy="245552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7060029" y="3922447"/>
            <a:ext cx="4237167" cy="245552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21" y="3882288"/>
            <a:ext cx="4200654" cy="246684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029" y="1179475"/>
            <a:ext cx="4284000" cy="24097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515" y="3933227"/>
            <a:ext cx="4286757" cy="24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7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8A16A3-4FA0-4CF6-8EC9-B75101096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085" y="-2705340"/>
            <a:ext cx="6858002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477671" y="46531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7" y="226198"/>
            <a:ext cx="7612166" cy="92589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全市公開觀議課成果分享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—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北政國中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BCB50D5-61FE-48E2-BE2D-8B05044C7F4C}"/>
              </a:ext>
            </a:extLst>
          </p:cNvPr>
          <p:cNvGrpSpPr/>
          <p:nvPr/>
        </p:nvGrpSpPr>
        <p:grpSpPr>
          <a:xfrm>
            <a:off x="594624" y="1370643"/>
            <a:ext cx="5785142" cy="2173906"/>
            <a:chOff x="588663" y="2160234"/>
            <a:chExt cx="4264517" cy="1602496"/>
          </a:xfrm>
        </p:grpSpPr>
        <p:sp>
          <p:nvSpPr>
            <p:cNvPr id="56" name="Rectangle 6">
              <a:extLst>
                <a:ext uri="{FF2B5EF4-FFF2-40B4-BE49-F238E27FC236}">
                  <a16:creationId xmlns:a16="http://schemas.microsoft.com/office/drawing/2014/main" id="{15D75B33-9915-463A-A464-B142E168F072}"/>
                </a:ext>
              </a:extLst>
            </p:cNvPr>
            <p:cNvSpPr/>
            <p:nvPr/>
          </p:nvSpPr>
          <p:spPr>
            <a:xfrm>
              <a:off x="588663" y="2485461"/>
              <a:ext cx="4223344" cy="157882"/>
            </a:xfrm>
            <a:prstGeom prst="rect">
              <a:avLst/>
            </a:prstGeom>
            <a:pattFill prst="dkDnDiag">
              <a:fgClr>
                <a:schemeClr val="bg1">
                  <a:lumMod val="85000"/>
                </a:schemeClr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57" name="Rectangle 7">
              <a:extLst>
                <a:ext uri="{FF2B5EF4-FFF2-40B4-BE49-F238E27FC236}">
                  <a16:creationId xmlns:a16="http://schemas.microsoft.com/office/drawing/2014/main" id="{A2FB9142-AEC8-48F3-910F-5120BD4C5F2C}"/>
                </a:ext>
              </a:extLst>
            </p:cNvPr>
            <p:cNvSpPr/>
            <p:nvPr/>
          </p:nvSpPr>
          <p:spPr>
            <a:xfrm>
              <a:off x="588663" y="2485461"/>
              <a:ext cx="2897245" cy="157882"/>
            </a:xfrm>
            <a:prstGeom prst="rect">
              <a:avLst/>
            </a:prstGeom>
            <a:solidFill>
              <a:srgbClr val="F7BF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id="{6AEADC64-F006-49B7-AE2C-6398D6A89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663" y="2236621"/>
              <a:ext cx="186011" cy="181919"/>
            </a:xfrm>
            <a:custGeom>
              <a:avLst/>
              <a:gdLst>
                <a:gd name="T0" fmla="*/ 179 w 208"/>
                <a:gd name="T1" fmla="*/ 79 h 204"/>
                <a:gd name="T2" fmla="*/ 174 w 208"/>
                <a:gd name="T3" fmla="*/ 66 h 204"/>
                <a:gd name="T4" fmla="*/ 185 w 208"/>
                <a:gd name="T5" fmla="*/ 38 h 204"/>
                <a:gd name="T6" fmla="*/ 169 w 208"/>
                <a:gd name="T7" fmla="*/ 22 h 204"/>
                <a:gd name="T8" fmla="*/ 140 w 208"/>
                <a:gd name="T9" fmla="*/ 33 h 204"/>
                <a:gd name="T10" fmla="*/ 128 w 208"/>
                <a:gd name="T11" fmla="*/ 28 h 204"/>
                <a:gd name="T12" fmla="*/ 115 w 208"/>
                <a:gd name="T13" fmla="*/ 0 h 204"/>
                <a:gd name="T14" fmla="*/ 92 w 208"/>
                <a:gd name="T15" fmla="*/ 0 h 204"/>
                <a:gd name="T16" fmla="*/ 80 w 208"/>
                <a:gd name="T17" fmla="*/ 28 h 204"/>
                <a:gd name="T18" fmla="*/ 67 w 208"/>
                <a:gd name="T19" fmla="*/ 33 h 204"/>
                <a:gd name="T20" fmla="*/ 38 w 208"/>
                <a:gd name="T21" fmla="*/ 22 h 204"/>
                <a:gd name="T22" fmla="*/ 22 w 208"/>
                <a:gd name="T23" fmla="*/ 38 h 204"/>
                <a:gd name="T24" fmla="*/ 34 w 208"/>
                <a:gd name="T25" fmla="*/ 66 h 204"/>
                <a:gd name="T26" fmla="*/ 28 w 208"/>
                <a:gd name="T27" fmla="*/ 79 h 204"/>
                <a:gd name="T28" fmla="*/ 0 w 208"/>
                <a:gd name="T29" fmla="*/ 91 h 204"/>
                <a:gd name="T30" fmla="*/ 0 w 208"/>
                <a:gd name="T31" fmla="*/ 114 h 204"/>
                <a:gd name="T32" fmla="*/ 28 w 208"/>
                <a:gd name="T33" fmla="*/ 125 h 204"/>
                <a:gd name="T34" fmla="*/ 34 w 208"/>
                <a:gd name="T35" fmla="*/ 138 h 204"/>
                <a:gd name="T36" fmla="*/ 22 w 208"/>
                <a:gd name="T37" fmla="*/ 167 h 204"/>
                <a:gd name="T38" fmla="*/ 39 w 208"/>
                <a:gd name="T39" fmla="*/ 182 h 204"/>
                <a:gd name="T40" fmla="*/ 67 w 208"/>
                <a:gd name="T41" fmla="*/ 171 h 204"/>
                <a:gd name="T42" fmla="*/ 80 w 208"/>
                <a:gd name="T43" fmla="*/ 176 h 204"/>
                <a:gd name="T44" fmla="*/ 93 w 208"/>
                <a:gd name="T45" fmla="*/ 204 h 204"/>
                <a:gd name="T46" fmla="*/ 116 w 208"/>
                <a:gd name="T47" fmla="*/ 204 h 204"/>
                <a:gd name="T48" fmla="*/ 128 w 208"/>
                <a:gd name="T49" fmla="*/ 176 h 204"/>
                <a:gd name="T50" fmla="*/ 141 w 208"/>
                <a:gd name="T51" fmla="*/ 171 h 204"/>
                <a:gd name="T52" fmla="*/ 170 w 208"/>
                <a:gd name="T53" fmla="*/ 182 h 204"/>
                <a:gd name="T54" fmla="*/ 186 w 208"/>
                <a:gd name="T55" fmla="*/ 166 h 204"/>
                <a:gd name="T56" fmla="*/ 174 w 208"/>
                <a:gd name="T57" fmla="*/ 138 h 204"/>
                <a:gd name="T58" fmla="*/ 179 w 208"/>
                <a:gd name="T59" fmla="*/ 125 h 204"/>
                <a:gd name="T60" fmla="*/ 208 w 208"/>
                <a:gd name="T61" fmla="*/ 113 h 204"/>
                <a:gd name="T62" fmla="*/ 208 w 208"/>
                <a:gd name="T63" fmla="*/ 90 h 204"/>
                <a:gd name="T64" fmla="*/ 179 w 208"/>
                <a:gd name="T65" fmla="*/ 79 h 204"/>
                <a:gd name="T66" fmla="*/ 137 w 208"/>
                <a:gd name="T67" fmla="*/ 102 h 204"/>
                <a:gd name="T68" fmla="*/ 104 w 208"/>
                <a:gd name="T69" fmla="*/ 135 h 204"/>
                <a:gd name="T70" fmla="*/ 70 w 208"/>
                <a:gd name="T71" fmla="*/ 102 h 204"/>
                <a:gd name="T72" fmla="*/ 104 w 208"/>
                <a:gd name="T73" fmla="*/ 69 h 204"/>
                <a:gd name="T74" fmla="*/ 137 w 208"/>
                <a:gd name="T75" fmla="*/ 10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8" h="204">
                  <a:moveTo>
                    <a:pt x="179" y="79"/>
                  </a:moveTo>
                  <a:cubicBezTo>
                    <a:pt x="174" y="66"/>
                    <a:pt x="174" y="66"/>
                    <a:pt x="174" y="66"/>
                  </a:cubicBezTo>
                  <a:cubicBezTo>
                    <a:pt x="174" y="66"/>
                    <a:pt x="186" y="39"/>
                    <a:pt x="185" y="38"/>
                  </a:cubicBezTo>
                  <a:cubicBezTo>
                    <a:pt x="169" y="22"/>
                    <a:pt x="169" y="22"/>
                    <a:pt x="169" y="22"/>
                  </a:cubicBezTo>
                  <a:cubicBezTo>
                    <a:pt x="168" y="21"/>
                    <a:pt x="140" y="33"/>
                    <a:pt x="140" y="33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8" y="28"/>
                    <a:pt x="116" y="0"/>
                    <a:pt x="115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0" y="0"/>
                    <a:pt x="80" y="28"/>
                    <a:pt x="80" y="28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3"/>
                    <a:pt x="39" y="21"/>
                    <a:pt x="38" y="22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1" y="39"/>
                    <a:pt x="34" y="66"/>
                    <a:pt x="34" y="66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28" y="79"/>
                    <a:pt x="0" y="90"/>
                    <a:pt x="0" y="9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5"/>
                    <a:pt x="28" y="125"/>
                    <a:pt x="28" y="125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4" y="138"/>
                    <a:pt x="21" y="166"/>
                    <a:pt x="22" y="167"/>
                  </a:cubicBezTo>
                  <a:cubicBezTo>
                    <a:pt x="39" y="182"/>
                    <a:pt x="39" y="182"/>
                    <a:pt x="39" y="182"/>
                  </a:cubicBezTo>
                  <a:cubicBezTo>
                    <a:pt x="40" y="183"/>
                    <a:pt x="67" y="171"/>
                    <a:pt x="67" y="171"/>
                  </a:cubicBezTo>
                  <a:cubicBezTo>
                    <a:pt x="80" y="176"/>
                    <a:pt x="80" y="176"/>
                    <a:pt x="80" y="176"/>
                  </a:cubicBezTo>
                  <a:cubicBezTo>
                    <a:pt x="80" y="176"/>
                    <a:pt x="91" y="204"/>
                    <a:pt x="93" y="204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17" y="204"/>
                    <a:pt x="128" y="176"/>
                    <a:pt x="128" y="176"/>
                  </a:cubicBezTo>
                  <a:cubicBezTo>
                    <a:pt x="141" y="171"/>
                    <a:pt x="141" y="171"/>
                    <a:pt x="141" y="171"/>
                  </a:cubicBezTo>
                  <a:cubicBezTo>
                    <a:pt x="141" y="171"/>
                    <a:pt x="169" y="183"/>
                    <a:pt x="170" y="182"/>
                  </a:cubicBezTo>
                  <a:cubicBezTo>
                    <a:pt x="186" y="166"/>
                    <a:pt x="186" y="166"/>
                    <a:pt x="186" y="166"/>
                  </a:cubicBezTo>
                  <a:cubicBezTo>
                    <a:pt x="187" y="165"/>
                    <a:pt x="174" y="138"/>
                    <a:pt x="174" y="138"/>
                  </a:cubicBezTo>
                  <a:cubicBezTo>
                    <a:pt x="179" y="125"/>
                    <a:pt x="179" y="125"/>
                    <a:pt x="179" y="125"/>
                  </a:cubicBezTo>
                  <a:cubicBezTo>
                    <a:pt x="179" y="125"/>
                    <a:pt x="208" y="114"/>
                    <a:pt x="208" y="113"/>
                  </a:cubicBezTo>
                  <a:cubicBezTo>
                    <a:pt x="208" y="90"/>
                    <a:pt x="208" y="90"/>
                    <a:pt x="208" y="90"/>
                  </a:cubicBezTo>
                  <a:cubicBezTo>
                    <a:pt x="208" y="89"/>
                    <a:pt x="179" y="79"/>
                    <a:pt x="179" y="79"/>
                  </a:cubicBezTo>
                  <a:moveTo>
                    <a:pt x="137" y="102"/>
                  </a:moveTo>
                  <a:cubicBezTo>
                    <a:pt x="137" y="120"/>
                    <a:pt x="122" y="135"/>
                    <a:pt x="104" y="135"/>
                  </a:cubicBezTo>
                  <a:cubicBezTo>
                    <a:pt x="85" y="135"/>
                    <a:pt x="70" y="120"/>
                    <a:pt x="70" y="102"/>
                  </a:cubicBezTo>
                  <a:cubicBezTo>
                    <a:pt x="70" y="84"/>
                    <a:pt x="85" y="69"/>
                    <a:pt x="104" y="69"/>
                  </a:cubicBezTo>
                  <a:cubicBezTo>
                    <a:pt x="122" y="69"/>
                    <a:pt x="137" y="84"/>
                    <a:pt x="137" y="102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59" name="TextBox 10">
              <a:extLst>
                <a:ext uri="{FF2B5EF4-FFF2-40B4-BE49-F238E27FC236}">
                  <a16:creationId xmlns:a16="http://schemas.microsoft.com/office/drawing/2014/main" id="{43B9A5FC-0750-4C55-8530-371EC90B8025}"/>
                </a:ext>
              </a:extLst>
            </p:cNvPr>
            <p:cNvSpPr txBox="1"/>
            <p:nvPr/>
          </p:nvSpPr>
          <p:spPr>
            <a:xfrm>
              <a:off x="772561" y="2171047"/>
              <a:ext cx="1194888" cy="385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出席人數</a:t>
              </a:r>
              <a:endPara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  <p:sp>
          <p:nvSpPr>
            <p:cNvPr id="60" name="TextBox 34">
              <a:extLst>
                <a:ext uri="{FF2B5EF4-FFF2-40B4-BE49-F238E27FC236}">
                  <a16:creationId xmlns:a16="http://schemas.microsoft.com/office/drawing/2014/main" id="{385591CA-34CC-455B-B03B-178B2D79C879}"/>
                </a:ext>
              </a:extLst>
            </p:cNvPr>
            <p:cNvSpPr txBox="1"/>
            <p:nvPr/>
          </p:nvSpPr>
          <p:spPr>
            <a:xfrm>
              <a:off x="1987426" y="2160234"/>
              <a:ext cx="557977" cy="385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8</a:t>
              </a:r>
              <a:r>
                <a:rPr lang="zh-TW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人</a:t>
              </a:r>
              <a:endParaRPr lang="id-ID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  <p:sp>
          <p:nvSpPr>
            <p:cNvPr id="63" name="TextBox 38">
              <a:extLst>
                <a:ext uri="{FF2B5EF4-FFF2-40B4-BE49-F238E27FC236}">
                  <a16:creationId xmlns:a16="http://schemas.microsoft.com/office/drawing/2014/main" id="{8C68FB05-60D6-49AA-8819-79058764D0CA}"/>
                </a:ext>
              </a:extLst>
            </p:cNvPr>
            <p:cNvSpPr txBox="1"/>
            <p:nvPr/>
          </p:nvSpPr>
          <p:spPr>
            <a:xfrm>
              <a:off x="703520" y="2667494"/>
              <a:ext cx="1459578" cy="385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滿意度分析</a:t>
              </a:r>
              <a:endPara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  <p:sp>
          <p:nvSpPr>
            <p:cNvPr id="64" name="TextBox 39">
              <a:extLst>
                <a:ext uri="{FF2B5EF4-FFF2-40B4-BE49-F238E27FC236}">
                  <a16:creationId xmlns:a16="http://schemas.microsoft.com/office/drawing/2014/main" id="{6DF70F7F-7631-46DE-A85C-287A0445130A}"/>
                </a:ext>
              </a:extLst>
            </p:cNvPr>
            <p:cNvSpPr txBox="1"/>
            <p:nvPr/>
          </p:nvSpPr>
          <p:spPr>
            <a:xfrm>
              <a:off x="4717006" y="2875622"/>
              <a:ext cx="136174" cy="22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id-ID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68" name="TextBox 44">
              <a:extLst>
                <a:ext uri="{FF2B5EF4-FFF2-40B4-BE49-F238E27FC236}">
                  <a16:creationId xmlns:a16="http://schemas.microsoft.com/office/drawing/2014/main" id="{9FFF0BA0-406A-4903-99CE-0A95941A51E2}"/>
                </a:ext>
              </a:extLst>
            </p:cNvPr>
            <p:cNvSpPr txBox="1"/>
            <p:nvPr/>
          </p:nvSpPr>
          <p:spPr>
            <a:xfrm>
              <a:off x="4717006" y="3535852"/>
              <a:ext cx="136174" cy="22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d-ID"/>
              </a:defPPr>
              <a:lvl1pPr marL="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algn="l" defTabSz="91433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id-ID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grpSp>
          <p:nvGrpSpPr>
            <p:cNvPr id="73" name="Group 23">
              <a:extLst>
                <a:ext uri="{FF2B5EF4-FFF2-40B4-BE49-F238E27FC236}">
                  <a16:creationId xmlns:a16="http://schemas.microsoft.com/office/drawing/2014/main" id="{034F7792-BC7B-4DE8-9029-5A15B3CC7AF6}"/>
                </a:ext>
              </a:extLst>
            </p:cNvPr>
            <p:cNvGrpSpPr/>
            <p:nvPr/>
          </p:nvGrpSpPr>
          <p:grpSpPr>
            <a:xfrm>
              <a:off x="616465" y="2879838"/>
              <a:ext cx="130405" cy="199020"/>
              <a:chOff x="6553" y="1835403"/>
              <a:chExt cx="576263" cy="879476"/>
            </a:xfrm>
            <a:solidFill>
              <a:schemeClr val="bg1">
                <a:lumMod val="50000"/>
              </a:schemeClr>
            </a:solidFill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DBB27D17-B686-4AE4-B777-C9C6113DB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03" y="1835403"/>
                <a:ext cx="442913" cy="150813"/>
              </a:xfrm>
              <a:custGeom>
                <a:avLst/>
                <a:gdLst>
                  <a:gd name="T0" fmla="*/ 231 w 279"/>
                  <a:gd name="T1" fmla="*/ 95 h 95"/>
                  <a:gd name="T2" fmla="*/ 58 w 279"/>
                  <a:gd name="T3" fmla="*/ 95 h 95"/>
                  <a:gd name="T4" fmla="*/ 0 w 279"/>
                  <a:gd name="T5" fmla="*/ 0 h 95"/>
                  <a:gd name="T6" fmla="*/ 279 w 279"/>
                  <a:gd name="T7" fmla="*/ 0 h 95"/>
                  <a:gd name="T8" fmla="*/ 231 w 279"/>
                  <a:gd name="T9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9" h="95">
                    <a:moveTo>
                      <a:pt x="231" y="95"/>
                    </a:moveTo>
                    <a:lnTo>
                      <a:pt x="58" y="95"/>
                    </a:lnTo>
                    <a:lnTo>
                      <a:pt x="0" y="0"/>
                    </a:lnTo>
                    <a:lnTo>
                      <a:pt x="279" y="0"/>
                    </a:lnTo>
                    <a:lnTo>
                      <a:pt x="231" y="95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67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32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98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664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3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994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16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327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d-ID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79" name="Freeform 31">
                <a:extLst>
                  <a:ext uri="{FF2B5EF4-FFF2-40B4-BE49-F238E27FC236}">
                    <a16:creationId xmlns:a16="http://schemas.microsoft.com/office/drawing/2014/main" id="{9F05E6FA-E6CB-4F6D-857C-8D9CCC46D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3" y="1986216"/>
                <a:ext cx="576263" cy="728663"/>
              </a:xfrm>
              <a:custGeom>
                <a:avLst/>
                <a:gdLst>
                  <a:gd name="T0" fmla="*/ 219 w 363"/>
                  <a:gd name="T1" fmla="*/ 459 h 459"/>
                  <a:gd name="T2" fmla="*/ 142 w 363"/>
                  <a:gd name="T3" fmla="*/ 459 h 459"/>
                  <a:gd name="T4" fmla="*/ 0 w 363"/>
                  <a:gd name="T5" fmla="*/ 158 h 459"/>
                  <a:gd name="T6" fmla="*/ 94 w 363"/>
                  <a:gd name="T7" fmla="*/ 0 h 459"/>
                  <a:gd name="T8" fmla="*/ 267 w 363"/>
                  <a:gd name="T9" fmla="*/ 0 h 459"/>
                  <a:gd name="T10" fmla="*/ 363 w 363"/>
                  <a:gd name="T11" fmla="*/ 158 h 459"/>
                  <a:gd name="T12" fmla="*/ 219 w 363"/>
                  <a:gd name="T13" fmla="*/ 459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3" h="459">
                    <a:moveTo>
                      <a:pt x="219" y="459"/>
                    </a:moveTo>
                    <a:lnTo>
                      <a:pt x="142" y="459"/>
                    </a:lnTo>
                    <a:lnTo>
                      <a:pt x="0" y="158"/>
                    </a:lnTo>
                    <a:lnTo>
                      <a:pt x="94" y="0"/>
                    </a:lnTo>
                    <a:lnTo>
                      <a:pt x="267" y="0"/>
                    </a:lnTo>
                    <a:lnTo>
                      <a:pt x="363" y="158"/>
                    </a:lnTo>
                    <a:lnTo>
                      <a:pt x="219" y="459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67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32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98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664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3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994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16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327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d-ID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80" name="Line 52">
                <a:extLst>
                  <a:ext uri="{FF2B5EF4-FFF2-40B4-BE49-F238E27FC236}">
                    <a16:creationId xmlns:a16="http://schemas.microsoft.com/office/drawing/2014/main" id="{35AB356C-A733-4000-A61B-18CA902729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303" y="2291016"/>
                <a:ext cx="0" cy="423863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67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32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98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664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3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994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16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327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d-ID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81" name="Oval 33">
                <a:extLst>
                  <a:ext uri="{FF2B5EF4-FFF2-40B4-BE49-F238E27FC236}">
                    <a16:creationId xmlns:a16="http://schemas.microsoft.com/office/drawing/2014/main" id="{1D7C6DF2-A36C-4434-A9A4-485C09B97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103" y="2138616"/>
                <a:ext cx="152400" cy="152400"/>
              </a:xfrm>
              <a:prstGeom prst="ellipse">
                <a:avLst/>
              </a:prstGeom>
              <a:grp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id-ID"/>
                </a:defPPr>
                <a:lvl1pPr marL="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67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32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98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664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3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994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160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327" algn="l" defTabSz="91433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d-ID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</p:grp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77671" y="2663124"/>
          <a:ext cx="11324397" cy="2878245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814176">
                  <a:extLst>
                    <a:ext uri="{9D8B030D-6E8A-4147-A177-3AD203B41FA5}">
                      <a16:colId xmlns:a16="http://schemas.microsoft.com/office/drawing/2014/main" val="4049292038"/>
                    </a:ext>
                  </a:extLst>
                </a:gridCol>
                <a:gridCol w="2675106">
                  <a:extLst>
                    <a:ext uri="{9D8B030D-6E8A-4147-A177-3AD203B41FA5}">
                      <a16:colId xmlns:a16="http://schemas.microsoft.com/office/drawing/2014/main" val="960913893"/>
                    </a:ext>
                  </a:extLst>
                </a:gridCol>
                <a:gridCol w="2013626">
                  <a:extLst>
                    <a:ext uri="{9D8B030D-6E8A-4147-A177-3AD203B41FA5}">
                      <a16:colId xmlns:a16="http://schemas.microsoft.com/office/drawing/2014/main" val="2969276265"/>
                    </a:ext>
                  </a:extLst>
                </a:gridCol>
                <a:gridCol w="1821489">
                  <a:extLst>
                    <a:ext uri="{9D8B030D-6E8A-4147-A177-3AD203B41FA5}">
                      <a16:colId xmlns:a16="http://schemas.microsoft.com/office/drawing/2014/main" val="396670545"/>
                    </a:ext>
                  </a:extLst>
                </a:gridCol>
              </a:tblGrid>
              <a:tr h="2851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向度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滿意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普通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不滿意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962779896"/>
                  </a:ext>
                </a:extLst>
              </a:tr>
              <a:tr h="285100">
                <a:tc>
                  <a:txBody>
                    <a:bodyPr/>
                    <a:lstStyle/>
                    <a:p>
                      <a:pPr marL="0" lvl="0" indent="0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69875" algn="l"/>
                        </a:tabLst>
                      </a:pPr>
                      <a:r>
                        <a:rPr lang="en-US" alt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1. </a:t>
                      </a:r>
                      <a:r>
                        <a:rPr 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我覺得學生學習有達到教師預計的目標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879657228"/>
                  </a:ext>
                </a:extLst>
              </a:tr>
              <a:tr h="285100">
                <a:tc>
                  <a:txBody>
                    <a:bodyPr/>
                    <a:lstStyle/>
                    <a:p>
                      <a:pPr marL="0" lvl="0" indent="0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69875" algn="l"/>
                        </a:tabLst>
                      </a:pPr>
                      <a:r>
                        <a:rPr lang="en-US" alt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2. </a:t>
                      </a:r>
                      <a:r>
                        <a:rPr 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我認為教師有關照到每個學生的學習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67%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33%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838190725"/>
                  </a:ext>
                </a:extLst>
              </a:tr>
              <a:tr h="285100">
                <a:tc>
                  <a:txBody>
                    <a:bodyPr/>
                    <a:lstStyle/>
                    <a:p>
                      <a:pPr marL="0" lvl="0" indent="0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69875" algn="l"/>
                        </a:tabLst>
                      </a:pPr>
                      <a:r>
                        <a:rPr lang="en-US" alt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3. </a:t>
                      </a:r>
                      <a:r>
                        <a:rPr 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我覺得在這個課堂上可以讓學生安心並熱衷學習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888941247"/>
                  </a:ext>
                </a:extLst>
              </a:tr>
              <a:tr h="285100">
                <a:tc>
                  <a:txBody>
                    <a:bodyPr/>
                    <a:lstStyle/>
                    <a:p>
                      <a:pPr marL="0" lvl="0" indent="0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69875" algn="l"/>
                        </a:tabLst>
                      </a:pPr>
                      <a:r>
                        <a:rPr lang="en-US" alt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4. </a:t>
                      </a:r>
                      <a:r>
                        <a:rPr 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我認為在這個課堂上學生能互相關注、傾聽及分享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033041919"/>
                  </a:ext>
                </a:extLst>
              </a:tr>
              <a:tr h="225052">
                <a:tc>
                  <a:txBody>
                    <a:bodyPr/>
                    <a:lstStyle/>
                    <a:p>
                      <a:pPr marL="0" lvl="0" indent="0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69875" algn="l"/>
                        </a:tabLst>
                      </a:pPr>
                      <a:r>
                        <a:rPr lang="en-US" alt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5. </a:t>
                      </a:r>
                      <a:r>
                        <a:rPr 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觀課內容對於學科專業知識有幫助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136020153"/>
                  </a:ext>
                </a:extLst>
              </a:tr>
              <a:tr h="285100">
                <a:tc>
                  <a:txBody>
                    <a:bodyPr/>
                    <a:lstStyle/>
                    <a:p>
                      <a:pPr marL="0" lvl="0" indent="0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69875" algn="l"/>
                        </a:tabLst>
                      </a:pPr>
                      <a:r>
                        <a:rPr lang="en-US" alt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6. </a:t>
                      </a:r>
                      <a:r>
                        <a:rPr 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觀課內容能應用於教學現場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506736621"/>
                  </a:ext>
                </a:extLst>
              </a:tr>
              <a:tr h="353604">
                <a:tc>
                  <a:txBody>
                    <a:bodyPr/>
                    <a:lstStyle/>
                    <a:p>
                      <a:pPr marL="0" lvl="0" indent="0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69875" algn="l"/>
                        </a:tabLst>
                      </a:pPr>
                      <a:r>
                        <a:rPr lang="en-US" alt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7. </a:t>
                      </a:r>
                      <a:r>
                        <a:rPr 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我會推廣或分享本次觀課內容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828765246"/>
                  </a:ext>
                </a:extLst>
              </a:tr>
              <a:tr h="570201">
                <a:tc>
                  <a:txBody>
                    <a:bodyPr/>
                    <a:lstStyle/>
                    <a:p>
                      <a:pPr marL="0" lvl="0" indent="0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69875" algn="l"/>
                        </a:tabLst>
                      </a:pPr>
                      <a:r>
                        <a:rPr lang="en-US" alt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8. </a:t>
                      </a:r>
                      <a:r>
                        <a:rPr 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我願意再參與相關的學習共同體觀課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0%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419966549"/>
                  </a:ext>
                </a:extLst>
              </a:tr>
            </a:tbl>
          </a:graphicData>
        </a:graphic>
      </p:graphicFrame>
      <p:sp>
        <p:nvSpPr>
          <p:cNvPr id="6" name="語音泡泡: 圓角矩形 5">
            <a:extLst>
              <a:ext uri="{FF2B5EF4-FFF2-40B4-BE49-F238E27FC236}">
                <a16:creationId xmlns:a16="http://schemas.microsoft.com/office/drawing/2014/main" id="{F3B8D496-C90B-DDD5-26FD-0FAC09F75AC4}"/>
              </a:ext>
            </a:extLst>
          </p:cNvPr>
          <p:cNvSpPr/>
          <p:nvPr/>
        </p:nvSpPr>
        <p:spPr>
          <a:xfrm>
            <a:off x="4394841" y="1152092"/>
            <a:ext cx="3969849" cy="523220"/>
          </a:xfrm>
          <a:prstGeom prst="wedgeRoundRectCallout">
            <a:avLst>
              <a:gd name="adj1" fmla="val -37120"/>
              <a:gd name="adj2" fmla="val 71896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疫情初起，影響參與狀況</a:t>
            </a:r>
          </a:p>
        </p:txBody>
      </p:sp>
    </p:spTree>
    <p:extLst>
      <p:ext uri="{BB962C8B-B14F-4D97-AF65-F5344CB8AC3E}">
        <p14:creationId xmlns:p14="http://schemas.microsoft.com/office/powerpoint/2010/main" val="97156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8A16A3-4FA0-4CF6-8EC9-B75101096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9703" y="-2747681"/>
            <a:ext cx="6858002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477671" y="46531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6" y="226198"/>
            <a:ext cx="7056783" cy="92589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觀課教師回饋意見重點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2" name="七边形 1">
            <a:extLst>
              <a:ext uri="{FF2B5EF4-FFF2-40B4-BE49-F238E27FC236}">
                <a16:creationId xmlns:a16="http://schemas.microsoft.com/office/drawing/2014/main" id="{A5566716-6E33-4AEE-AF89-093AACE510E1}"/>
              </a:ext>
            </a:extLst>
          </p:cNvPr>
          <p:cNvSpPr/>
          <p:nvPr/>
        </p:nvSpPr>
        <p:spPr>
          <a:xfrm>
            <a:off x="-26512552" y="-169274"/>
            <a:ext cx="229407" cy="487993"/>
          </a:xfrm>
          <a:prstGeom prst="hept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8432" y="1122602"/>
            <a:ext cx="114911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觀課老師對公開授課很有概念並明確的提供觀察與紀錄</a:t>
            </a:r>
            <a:endPara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如果要做軼事紀錄，提供碼表及表格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軼事紀錄表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多幾張</a:t>
            </a:r>
            <a:endPara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學習流程的編排注意細節，並融合：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資訊教育 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環境教育 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性別平等教育</a:t>
            </a:r>
            <a:endPara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定向任務與體育相關知識技能結合，非常有趣。</a:t>
            </a:r>
            <a:endPara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0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8A16A3-4FA0-4CF6-8EC9-B75101096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9823" y="-2662990"/>
            <a:ext cx="6858002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395248" y="31146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8" y="121286"/>
            <a:ext cx="8472599" cy="92589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專家回饋意見重點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—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鄭玉玲老師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2" name="七边形 1">
            <a:extLst>
              <a:ext uri="{FF2B5EF4-FFF2-40B4-BE49-F238E27FC236}">
                <a16:creationId xmlns:a16="http://schemas.microsoft.com/office/drawing/2014/main" id="{A5566716-6E33-4AEE-AF89-093AACE510E1}"/>
              </a:ext>
            </a:extLst>
          </p:cNvPr>
          <p:cNvSpPr/>
          <p:nvPr/>
        </p:nvSpPr>
        <p:spPr>
          <a:xfrm>
            <a:off x="-26512552" y="-169274"/>
            <a:ext cx="229407" cy="487993"/>
          </a:xfrm>
          <a:prstGeom prst="hept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6797" y="1241561"/>
            <a:ext cx="1093439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教師指令明確，學生能完成任務</a:t>
            </a:r>
            <a:endParaRPr lang="en-US" altLang="zh-TW" sz="4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buFontTx/>
              <a:buAutoNum type="arabicPeriod"/>
            </a:pP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任務準備及內容要能搭配所學課程，備課需要花費時間</a:t>
            </a:r>
            <a:endParaRPr lang="en-US" altLang="zh-TW" sz="4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buFontTx/>
              <a:buAutoNum type="arabicPeriod"/>
            </a:pP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須能克服設備不足</a:t>
            </a:r>
            <a:r>
              <a:rPr lang="en-US" altLang="zh-TW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r>
              <a:rPr lang="en-US" altLang="zh-TW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推動課程進行</a:t>
            </a:r>
            <a:endParaRPr lang="en-US" altLang="zh-TW" sz="4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buFontTx/>
              <a:buAutoNum type="arabicPeriod"/>
            </a:pP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授課老師的設計很棒，學生都有動起來</a:t>
            </a:r>
            <a:r>
              <a:rPr lang="en-US" altLang="zh-TW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(80%)</a:t>
            </a:r>
          </a:p>
          <a:p>
            <a:pPr marL="457200" lvl="0" indent="-457200">
              <a:buFontTx/>
              <a:buAutoNum type="arabicPeriod"/>
            </a:pP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良好的設計可以引發學生學習</a:t>
            </a:r>
            <a:endParaRPr lang="en-US" altLang="zh-TW" sz="4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buFontTx/>
              <a:buAutoNum type="arabicPeriod"/>
            </a:pP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學生的資訊能力需先讓他們先學習，例如資訊課老師溝通</a:t>
            </a:r>
          </a:p>
        </p:txBody>
      </p:sp>
    </p:spTree>
    <p:extLst>
      <p:ext uri="{BB962C8B-B14F-4D97-AF65-F5344CB8AC3E}">
        <p14:creationId xmlns:p14="http://schemas.microsoft.com/office/powerpoint/2010/main" val="16578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048EE49-51CB-4F7D-B288-129FD1287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8"/>
            <a:ext cx="6858002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754AA3-0420-4588-B495-FE2364321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F21926A-6F97-4AD3-B6DB-FCC3C22702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5B97DDD-FB91-4917-A104-25C68B0DE5D9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CC66F5B-D4A8-4943-BC24-3781172F8073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F77F747-26F6-49AB-98C2-838398FC2A0E}"/>
              </a:ext>
            </a:extLst>
          </p:cNvPr>
          <p:cNvSpPr/>
          <p:nvPr/>
        </p:nvSpPr>
        <p:spPr>
          <a:xfrm>
            <a:off x="1774158" y="-3"/>
            <a:ext cx="8566484" cy="6858001"/>
          </a:xfrm>
          <a:prstGeom prst="rect">
            <a:avLst/>
          </a:prstGeom>
          <a:blipFill dpi="0" rotWithShape="1">
            <a:blip r:embed="rId6">
              <a:alphaModFix amt="5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36F2DE6-6CE3-4C36-B7C7-5262B0447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374" y="2696069"/>
            <a:ext cx="8474661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麗山國中</a:t>
            </a:r>
            <a:r>
              <a:rPr lang="en-US" altLang="zh-TW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110-2</a:t>
            </a:r>
            <a:br>
              <a:rPr lang="en-US" altLang="zh-TW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全市公開觀課</a:t>
            </a:r>
            <a:br>
              <a:rPr lang="en-US" altLang="zh-TW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成果分享</a:t>
            </a:r>
            <a:endParaRPr lang="zh-CN" altLang="en-US" sz="7200" spc="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6149B32-B38A-4288-B1C6-67DF1629A67F}"/>
              </a:ext>
            </a:extLst>
          </p:cNvPr>
          <p:cNvGrpSpPr/>
          <p:nvPr/>
        </p:nvGrpSpPr>
        <p:grpSpPr>
          <a:xfrm>
            <a:off x="723680" y="3228729"/>
            <a:ext cx="1266151" cy="537218"/>
            <a:chOff x="2119312" y="1260814"/>
            <a:chExt cx="8017062" cy="3401575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867FE81-18DC-425F-95AC-4DF43AA58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312" y="3109811"/>
              <a:ext cx="7953376" cy="1552578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6485AAB-B029-4D96-AE50-BD20CA54D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374" y="1260814"/>
              <a:ext cx="8001000" cy="1647825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C6C0111-82B9-4549-85B0-A4F4A7F7F6C6}"/>
              </a:ext>
            </a:extLst>
          </p:cNvPr>
          <p:cNvGrpSpPr/>
          <p:nvPr/>
        </p:nvGrpSpPr>
        <p:grpSpPr>
          <a:xfrm flipH="1">
            <a:off x="10430914" y="3237093"/>
            <a:ext cx="1266151" cy="537218"/>
            <a:chOff x="2119312" y="1260814"/>
            <a:chExt cx="8017062" cy="3401575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5B2D54E-9AA8-40D0-B5F6-763DCD28B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312" y="3109811"/>
              <a:ext cx="7953376" cy="1552578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45A0C6A0-9A20-4826-BC00-84F833E73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374" y="1260814"/>
              <a:ext cx="8001000" cy="1647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79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D4B6CF1-6B81-4725-8899-A44DAE649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70748" cy="9306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C18C9-84E2-4290-80FE-6291B8D3D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5" y="5522583"/>
            <a:ext cx="4306520" cy="13354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DF8232-923B-4C6E-995B-3BAF926D4956}"/>
              </a:ext>
            </a:extLst>
          </p:cNvPr>
          <p:cNvSpPr/>
          <p:nvPr/>
        </p:nvSpPr>
        <p:spPr>
          <a:xfrm>
            <a:off x="216568" y="216568"/>
            <a:ext cx="11754849" cy="6436894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ABCDCA-8F3C-4CAE-B969-C687D54F7240}"/>
              </a:ext>
            </a:extLst>
          </p:cNvPr>
          <p:cNvSpPr/>
          <p:nvPr/>
        </p:nvSpPr>
        <p:spPr>
          <a:xfrm>
            <a:off x="312824" y="296778"/>
            <a:ext cx="11562345" cy="6272465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26E15-431C-4226-A5DF-784EE4BDD4A6}"/>
              </a:ext>
            </a:extLst>
          </p:cNvPr>
          <p:cNvSpPr/>
          <p:nvPr/>
        </p:nvSpPr>
        <p:spPr>
          <a:xfrm>
            <a:off x="477671" y="465317"/>
            <a:ext cx="545531" cy="545531"/>
          </a:xfrm>
          <a:prstGeom prst="ellipse">
            <a:avLst/>
          </a:prstGeom>
          <a:solidFill>
            <a:srgbClr val="F7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9C431-0FDE-4E0D-A91A-E6949C41DC5E}"/>
              </a:ext>
            </a:extLst>
          </p:cNvPr>
          <p:cNvSpPr txBox="1"/>
          <p:nvPr/>
        </p:nvSpPr>
        <p:spPr>
          <a:xfrm flipH="1">
            <a:off x="1119458" y="173371"/>
            <a:ext cx="10149233" cy="8116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Agency FB" panose="020B0503020202020204" pitchFamily="34" charset="0"/>
              </a:defRPr>
            </a:lvl1pPr>
          </a:lstStyle>
          <a:p>
            <a:pPr algn="l">
              <a:lnSpc>
                <a:spcPts val="6500"/>
              </a:lnSpc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全市公開觀議課成果分享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—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" charset="-122"/>
              </a:rPr>
              <a:t>麗山國中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" charset="-122"/>
            </a:endParaRPr>
          </a:p>
        </p:txBody>
      </p:sp>
      <p:sp>
        <p:nvSpPr>
          <p:cNvPr id="159" name="Rectangle 24">
            <a:extLst>
              <a:ext uri="{FF2B5EF4-FFF2-40B4-BE49-F238E27FC236}">
                <a16:creationId xmlns:a16="http://schemas.microsoft.com/office/drawing/2014/main" id="{8EBDEEE5-4EDB-404E-9B13-550757A61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80" y="1162522"/>
            <a:ext cx="5709129" cy="5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授課教師：鄒宜君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63" name="Rectangle 24">
            <a:extLst>
              <a:ext uri="{FF2B5EF4-FFF2-40B4-BE49-F238E27FC236}">
                <a16:creationId xmlns:a16="http://schemas.microsoft.com/office/drawing/2014/main" id="{6CA6CAA2-8967-4A4D-BF9F-502F75E50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81" y="1753680"/>
            <a:ext cx="8790348" cy="126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發表課程：世界文化島 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                 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6CA6CAA2-8967-4A4D-BF9F-502F75E50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563" y="3109837"/>
            <a:ext cx="5766621" cy="5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defRPr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發表時間：</a:t>
            </a:r>
            <a:r>
              <a:rPr lang="en-US" altLang="zh-TW" dirty="0"/>
              <a:t> 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111</a:t>
            </a:r>
            <a:r>
              <a:rPr lang="zh-TW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年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4</a:t>
            </a:r>
            <a:r>
              <a:rPr lang="zh-TW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月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15</a:t>
            </a:r>
            <a:r>
              <a:rPr lang="zh-TW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日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10821" y="3893615"/>
            <a:ext cx="4237167" cy="245552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7060029" y="1162522"/>
            <a:ext cx="4237167" cy="245552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7060029" y="3922447"/>
            <a:ext cx="4237167" cy="245552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E17E35A-E4C5-4D31-A0AB-C70141F8C3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9" r="373"/>
          <a:stretch/>
        </p:blipFill>
        <p:spPr>
          <a:xfrm>
            <a:off x="1119458" y="4148223"/>
            <a:ext cx="4052450" cy="197265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27E5177-5930-4BB3-8140-EE3761CAEE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735" y="1184480"/>
            <a:ext cx="3205754" cy="240323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633F4A7-A0BC-4237-BC74-9839F1D493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383" r="-2084" b="13894"/>
          <a:stretch/>
        </p:blipFill>
        <p:spPr>
          <a:xfrm>
            <a:off x="7235956" y="4041864"/>
            <a:ext cx="3988890" cy="224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花朵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459227_TF03098890.potx" id="{9ACECFCF-4060-407F-812F-25A2B4A4E27A}" vid="{A305B89A-0B6D-4A44-92EF-80CA8A593012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3212</TotalTime>
  <Words>2979</Words>
  <Application>Microsoft Office PowerPoint</Application>
  <PresentationFormat>寬螢幕</PresentationFormat>
  <Paragraphs>301</Paragraphs>
  <Slides>39</Slides>
  <Notes>36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39</vt:i4>
      </vt:variant>
    </vt:vector>
  </HeadingPairs>
  <TitlesOfParts>
    <vt:vector size="54" baseType="lpstr">
      <vt:lpstr>幼圆</vt:lpstr>
      <vt:lpstr>方正兰亭粗黑简体</vt:lpstr>
      <vt:lpstr>細明體</vt:lpstr>
      <vt:lpstr>微軟正黑體</vt:lpstr>
      <vt:lpstr>微軟正黑體</vt:lpstr>
      <vt:lpstr>標楷體</vt:lpstr>
      <vt:lpstr>Arial</vt:lpstr>
      <vt:lpstr>Calibri</vt:lpstr>
      <vt:lpstr>Calibri Light</vt:lpstr>
      <vt:lpstr>Times New Roman</vt:lpstr>
      <vt:lpstr>Vegas</vt:lpstr>
      <vt:lpstr>Wingdings</vt:lpstr>
      <vt:lpstr>Office 佈景主題</vt:lpstr>
      <vt:lpstr>花朵 16X9</vt:lpstr>
      <vt:lpstr>Office 主题</vt:lpstr>
      <vt:lpstr>110學年度第2學期 國中前導學校 第一群組期末報告</vt:lpstr>
      <vt:lpstr>PowerPoint 簡報</vt:lpstr>
      <vt:lpstr>北政國中110-2  全市公開觀課  成果分享</vt:lpstr>
      <vt:lpstr>PowerPoint 簡報</vt:lpstr>
      <vt:lpstr>PowerPoint 簡報</vt:lpstr>
      <vt:lpstr>PowerPoint 簡報</vt:lpstr>
      <vt:lpstr>PowerPoint 簡報</vt:lpstr>
      <vt:lpstr>麗山國中110-2  全市公開觀課  成果分享</vt:lpstr>
      <vt:lpstr>PowerPoint 簡報</vt:lpstr>
      <vt:lpstr>PowerPoint 簡報</vt:lpstr>
      <vt:lpstr>PowerPoint 簡報</vt:lpstr>
      <vt:lpstr>PowerPoint 簡報</vt:lpstr>
      <vt:lpstr>PowerPoint 簡報</vt:lpstr>
      <vt:lpstr>內湖國中110-2  全市公開觀課  成果分享</vt:lpstr>
      <vt:lpstr>PowerPoint 簡報</vt:lpstr>
      <vt:lpstr>PowerPoint 簡報</vt:lpstr>
      <vt:lpstr>PowerPoint 簡報</vt:lpstr>
      <vt:lpstr>PowerPoint 簡報</vt:lpstr>
      <vt:lpstr>PowerPoint 簡報</vt:lpstr>
      <vt:lpstr> 110學年度素養導向評量規準研習 </vt:lpstr>
      <vt:lpstr>PowerPoint 簡報</vt:lpstr>
      <vt:lpstr>PowerPoint 簡報</vt:lpstr>
      <vt:lpstr> 110學年度 彈性課程成果發表  成果分享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滿意度</vt:lpstr>
      <vt:lpstr>感謝聆聽   敬請指導</vt:lpstr>
    </vt:vector>
  </TitlesOfParts>
  <Company>PCJH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OO國中109-1  全市公開觀課  成果分享</dc:title>
  <dc:creator>User</dc:creator>
  <cp:lastModifiedBy>姿伶 潘</cp:lastModifiedBy>
  <cp:revision>22</cp:revision>
  <dcterms:created xsi:type="dcterms:W3CDTF">2021-01-08T08:33:44Z</dcterms:created>
  <dcterms:modified xsi:type="dcterms:W3CDTF">2022-07-05T01:28:24Z</dcterms:modified>
</cp:coreProperties>
</file>