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  <p:sldMasterId id="2147483874" r:id="rId2"/>
  </p:sldMasterIdLst>
  <p:notesMasterIdLst>
    <p:notesMasterId r:id="rId35"/>
  </p:notesMasterIdLst>
  <p:handoutMasterIdLst>
    <p:handoutMasterId r:id="rId36"/>
  </p:handoutMasterIdLst>
  <p:sldIdLst>
    <p:sldId id="1225" r:id="rId3"/>
    <p:sldId id="1460" r:id="rId4"/>
    <p:sldId id="1427" r:id="rId5"/>
    <p:sldId id="1428" r:id="rId6"/>
    <p:sldId id="1452" r:id="rId7"/>
    <p:sldId id="1453" r:id="rId8"/>
    <p:sldId id="1454" r:id="rId9"/>
    <p:sldId id="1455" r:id="rId10"/>
    <p:sldId id="1457" r:id="rId11"/>
    <p:sldId id="1456" r:id="rId12"/>
    <p:sldId id="1471" r:id="rId13"/>
    <p:sldId id="1476" r:id="rId14"/>
    <p:sldId id="1459" r:id="rId15"/>
    <p:sldId id="1464" r:id="rId16"/>
    <p:sldId id="1475" r:id="rId17"/>
    <p:sldId id="1465" r:id="rId18"/>
    <p:sldId id="1466" r:id="rId19"/>
    <p:sldId id="1467" r:id="rId20"/>
    <p:sldId id="1468" r:id="rId21"/>
    <p:sldId id="1470" r:id="rId22"/>
    <p:sldId id="1469" r:id="rId23"/>
    <p:sldId id="1433" r:id="rId24"/>
    <p:sldId id="1472" r:id="rId25"/>
    <p:sldId id="1473" r:id="rId26"/>
    <p:sldId id="1474" r:id="rId27"/>
    <p:sldId id="1437" r:id="rId28"/>
    <p:sldId id="1441" r:id="rId29"/>
    <p:sldId id="1442" r:id="rId30"/>
    <p:sldId id="1461" r:id="rId31"/>
    <p:sldId id="1462" r:id="rId32"/>
    <p:sldId id="1463" r:id="rId33"/>
    <p:sldId id="1424" r:id="rId34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Rockwell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ECAF18"/>
    <a:srgbClr val="FF00FF"/>
    <a:srgbClr val="0000CC"/>
    <a:srgbClr val="FFFFCC"/>
    <a:srgbClr val="FF9300"/>
    <a:srgbClr val="0000FF"/>
    <a:srgbClr val="FFCC99"/>
    <a:srgbClr val="0066FF"/>
    <a:srgbClr val="E7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2" autoAdjust="0"/>
    <p:restoredTop sz="83721" autoAdjust="0"/>
  </p:normalViewPr>
  <p:slideViewPr>
    <p:cSldViewPr>
      <p:cViewPr varScale="1">
        <p:scale>
          <a:sx n="93" d="100"/>
          <a:sy n="93" d="100"/>
        </p:scale>
        <p:origin x="166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3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4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en-US" altLang="zh-TW" sz="1400" b="0" i="0" u="none" strike="noStrike" baseline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400" b="0" i="0" u="none" strike="noStrike" baseline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我覺得講師對於課程的準備充足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工作表2!$B$1</c:f>
              <c:strCache>
                <c:ptCount val="1"/>
                <c:pt idx="0">
                  <c:v>1.我覺得講師對於課程的準備充足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5E-47A6-BC3A-A2894C17C1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5E-47A6-BC3A-A2894C17C1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5E-47A6-BC3A-A2894C17C1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5E-47A6-BC3A-A2894C17C1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5E-47A6-BC3A-A2894C17C162}"/>
              </c:ext>
            </c:extLst>
          </c:dPt>
          <c:cat>
            <c:numRef>
              <c:f>工作表2!$A$2:$A$6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cat>
          <c:val>
            <c:numRef>
              <c:f>工作表2!$B$2:$B$6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F5E-47A6-BC3A-A2894C17C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en-US" altLang="zh-TW" sz="1400" b="0" i="0" u="none" strike="noStrike" baseline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400" b="0" i="0" u="none" strike="noStrike" baseline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我覺得講師授課方法適合本次課程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工作表2!$B$1</c:f>
              <c:strCache>
                <c:ptCount val="1"/>
                <c:pt idx="0">
                  <c:v>1.我覺得講師對於課程的準備充足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5B-40A4-87DC-EEC6E3848E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5B-40A4-87DC-EEC6E3848E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5B-40A4-87DC-EEC6E3848E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5B-40A4-87DC-EEC6E3848E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5B-40A4-87DC-EEC6E3848E20}"/>
              </c:ext>
            </c:extLst>
          </c:dPt>
          <c:cat>
            <c:numRef>
              <c:f>工作表2!$A$2:$A$6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cat>
          <c:val>
            <c:numRef>
              <c:f>工作表2!$B$2:$B$6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5B-40A4-87DC-EEC6E3848E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en-US" altLang="zh-TW" sz="1400" b="0" i="0" u="none" strike="noStrike" baseline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400" b="0" i="0" u="none" strike="noStrike" baseline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我覺得研習教材編製適宜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工作表2!$B$1</c:f>
              <c:strCache>
                <c:ptCount val="1"/>
                <c:pt idx="0">
                  <c:v>1.我覺得講師對於課程的準備充足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831-4C90-A209-5BED95E679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31-4C90-A209-5BED95E679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831-4C90-A209-5BED95E679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831-4C90-A209-5BED95E679E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831-4C90-A209-5BED95E679EF}"/>
              </c:ext>
            </c:extLst>
          </c:dPt>
          <c:cat>
            <c:numRef>
              <c:f>工作表2!$A$2:$A$6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cat>
          <c:val>
            <c:numRef>
              <c:f>工作表2!$B$2:$B$6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831-4C90-A209-5BED95E67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471BB9-5FB4-4ECF-A988-97ADC19ECA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FAED2D3-5C31-4727-B546-3460D1E5FAC1}">
      <dgm:prSet phldrT="[文字]" custT="1"/>
      <dgm:spPr/>
      <dgm:t>
        <a:bodyPr/>
        <a:lstStyle/>
        <a:p>
          <a:pPr algn="ctr"/>
          <a:r>
            <a:rPr lang="zh-TW" altLang="en-US" sz="2800" b="1" dirty="0"/>
            <a:t>臺北市 </a:t>
          </a:r>
          <a:r>
            <a:rPr lang="en-US" altLang="zh-TW" sz="2800" b="1" dirty="0"/>
            <a:t>110 </a:t>
          </a:r>
          <a:r>
            <a:rPr lang="zh-TW" altLang="en-US" sz="2800" b="1" dirty="0"/>
            <a:t>學年度前導</a:t>
          </a:r>
          <a:r>
            <a:rPr lang="zh-TW" altLang="en-US" sz="2800" b="1" dirty="0" smtClean="0"/>
            <a:t>學校</a:t>
          </a:r>
          <a:r>
            <a:rPr lang="en-US" altLang="zh-TW" sz="2800" b="1" dirty="0" smtClean="0"/>
            <a:t/>
          </a:r>
          <a:br>
            <a:rPr lang="en-US" altLang="zh-TW" sz="2800" b="1" dirty="0" smtClean="0"/>
          </a:br>
          <a:r>
            <a:rPr lang="zh-TW" altLang="en-US" sz="2800" b="1" dirty="0" smtClean="0"/>
            <a:t>「</a:t>
          </a:r>
          <a:r>
            <a:rPr lang="zh-TW" altLang="en-US" sz="2800" b="1" dirty="0"/>
            <a:t>課程評鑑」增</a:t>
          </a:r>
          <a:r>
            <a:rPr lang="zh-TW" altLang="en-US" sz="2800" b="1" dirty="0" smtClean="0"/>
            <a:t>能研習</a:t>
          </a:r>
          <a:endParaRPr lang="zh-TW" altLang="en-US" sz="2800" b="1" dirty="0"/>
        </a:p>
      </dgm:t>
    </dgm:pt>
    <dgm:pt modelId="{D80E9781-AA0A-44F2-A8CA-6092F5D95198}" type="parTrans" cxnId="{0D4C5950-CF06-4669-A6C5-57D51E402554}">
      <dgm:prSet/>
      <dgm:spPr/>
      <dgm:t>
        <a:bodyPr/>
        <a:lstStyle/>
        <a:p>
          <a:endParaRPr lang="zh-TW" altLang="en-US"/>
        </a:p>
      </dgm:t>
    </dgm:pt>
    <dgm:pt modelId="{B163A64E-C3C8-4F08-BE34-5CDCCEB82DC5}" type="sibTrans" cxnId="{0D4C5950-CF06-4669-A6C5-57D51E402554}">
      <dgm:prSet/>
      <dgm:spPr/>
      <dgm:t>
        <a:bodyPr/>
        <a:lstStyle/>
        <a:p>
          <a:endParaRPr lang="zh-TW" altLang="en-US"/>
        </a:p>
      </dgm:t>
    </dgm:pt>
    <dgm:pt modelId="{BA74748D-67BC-4E25-8155-5B2CBADF7705}">
      <dgm:prSet phldrT="[文字]" custT="1"/>
      <dgm:spPr/>
      <dgm:t>
        <a:bodyPr/>
        <a:lstStyle/>
        <a:p>
          <a:pPr algn="ctr"/>
          <a:r>
            <a:rPr lang="zh-TW" altLang="en-US" sz="2800" b="1" dirty="0"/>
            <a:t>時間：</a:t>
          </a:r>
          <a:r>
            <a:rPr lang="en-US" altLang="zh-TW" sz="2800" b="1" dirty="0" smtClean="0"/>
            <a:t>111 </a:t>
          </a:r>
          <a:r>
            <a:rPr lang="zh-TW" altLang="en-US" sz="2800" b="1" dirty="0"/>
            <a:t>年 </a:t>
          </a:r>
          <a:r>
            <a:rPr lang="en-US" altLang="zh-TW" sz="2800" b="1" dirty="0" smtClean="0"/>
            <a:t>03 </a:t>
          </a:r>
          <a:r>
            <a:rPr lang="zh-TW" altLang="en-US" sz="2800" b="1" dirty="0"/>
            <a:t>月 </a:t>
          </a:r>
          <a:r>
            <a:rPr lang="en-US" altLang="zh-TW" sz="2800" b="1" dirty="0" smtClean="0"/>
            <a:t>24 </a:t>
          </a:r>
          <a:r>
            <a:rPr lang="zh-TW" altLang="en-US" sz="2800" b="1" dirty="0"/>
            <a:t>日（星期四）</a:t>
          </a:r>
          <a:r>
            <a:rPr lang="en-US" altLang="zh-TW" sz="2800" b="1" dirty="0" smtClean="0"/>
            <a:t>09:00-12:30 </a:t>
          </a:r>
          <a:endParaRPr lang="zh-TW" altLang="en-US" sz="2800" b="1" dirty="0"/>
        </a:p>
      </dgm:t>
    </dgm:pt>
    <dgm:pt modelId="{8B2B54C5-DA99-49D6-B58C-FDA0583FF042}" type="parTrans" cxnId="{923E5EC1-59BC-4646-812B-6BFB19290F33}">
      <dgm:prSet/>
      <dgm:spPr/>
      <dgm:t>
        <a:bodyPr/>
        <a:lstStyle/>
        <a:p>
          <a:endParaRPr lang="zh-TW" altLang="en-US"/>
        </a:p>
      </dgm:t>
    </dgm:pt>
    <dgm:pt modelId="{009E0E46-D04D-4EC4-908A-C8788E3B8A61}" type="sibTrans" cxnId="{923E5EC1-59BC-4646-812B-6BFB19290F33}">
      <dgm:prSet/>
      <dgm:spPr/>
      <dgm:t>
        <a:bodyPr/>
        <a:lstStyle/>
        <a:p>
          <a:endParaRPr lang="zh-TW" altLang="en-US"/>
        </a:p>
      </dgm:t>
    </dgm:pt>
    <dgm:pt modelId="{5F56B822-BD67-417D-A07A-FD9DD7392FB3}">
      <dgm:prSet phldrT="[文字]" custT="1"/>
      <dgm:spPr/>
      <dgm:t>
        <a:bodyPr/>
        <a:lstStyle/>
        <a:p>
          <a:pPr algn="ctr"/>
          <a:r>
            <a:rPr lang="zh-TW" altLang="en-US" sz="2800" b="1" dirty="0"/>
            <a:t>國立臺北大學吳璧純教授</a:t>
          </a:r>
        </a:p>
      </dgm:t>
    </dgm:pt>
    <dgm:pt modelId="{91EF51EE-A925-445C-8574-9A23747657D4}" type="parTrans" cxnId="{033CD691-AB72-4377-B588-28B7444C21D0}">
      <dgm:prSet/>
      <dgm:spPr/>
      <dgm:t>
        <a:bodyPr/>
        <a:lstStyle/>
        <a:p>
          <a:endParaRPr lang="zh-TW" altLang="en-US"/>
        </a:p>
      </dgm:t>
    </dgm:pt>
    <dgm:pt modelId="{5DD83CB5-7028-4E4C-B55E-F5E0EC2B4852}" type="sibTrans" cxnId="{033CD691-AB72-4377-B588-28B7444C21D0}">
      <dgm:prSet/>
      <dgm:spPr/>
      <dgm:t>
        <a:bodyPr/>
        <a:lstStyle/>
        <a:p>
          <a:endParaRPr lang="zh-TW" altLang="en-US"/>
        </a:p>
      </dgm:t>
    </dgm:pt>
    <dgm:pt modelId="{0D261471-8404-4654-B423-4281AA8CFDB3}" type="pres">
      <dgm:prSet presAssocID="{A5471BB9-5FB4-4ECF-A988-97ADC19ECA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6FC38EB-D59D-43A6-9E44-4EC7CEBC7E70}" type="pres">
      <dgm:prSet presAssocID="{A5471BB9-5FB4-4ECF-A988-97ADC19ECAB3}" presName="Name1" presStyleCnt="0"/>
      <dgm:spPr/>
    </dgm:pt>
    <dgm:pt modelId="{D59918CC-4A79-47FD-BE94-DF8149520627}" type="pres">
      <dgm:prSet presAssocID="{A5471BB9-5FB4-4ECF-A988-97ADC19ECAB3}" presName="cycle" presStyleCnt="0"/>
      <dgm:spPr/>
    </dgm:pt>
    <dgm:pt modelId="{859E57EA-BA7F-4D29-8FF5-15D6320EDDCF}" type="pres">
      <dgm:prSet presAssocID="{A5471BB9-5FB4-4ECF-A988-97ADC19ECAB3}" presName="srcNode" presStyleLbl="node1" presStyleIdx="0" presStyleCnt="3"/>
      <dgm:spPr/>
    </dgm:pt>
    <dgm:pt modelId="{9F2FDDA2-FCEF-452F-A110-A3FD622E48F1}" type="pres">
      <dgm:prSet presAssocID="{A5471BB9-5FB4-4ECF-A988-97ADC19ECAB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87416AC3-9C1A-4401-B5CE-B90CCF8A52A7}" type="pres">
      <dgm:prSet presAssocID="{A5471BB9-5FB4-4ECF-A988-97ADC19ECAB3}" presName="extraNode" presStyleLbl="node1" presStyleIdx="0" presStyleCnt="3"/>
      <dgm:spPr/>
    </dgm:pt>
    <dgm:pt modelId="{70B6B4C4-C30F-4AFE-B069-0F8252D9597A}" type="pres">
      <dgm:prSet presAssocID="{A5471BB9-5FB4-4ECF-A988-97ADC19ECAB3}" presName="dstNode" presStyleLbl="node1" presStyleIdx="0" presStyleCnt="3"/>
      <dgm:spPr/>
    </dgm:pt>
    <dgm:pt modelId="{F3E30615-6B96-4CE5-A99F-320DBFA9EAEE}" type="pres">
      <dgm:prSet presAssocID="{CFAED2D3-5C31-4727-B546-3460D1E5FAC1}" presName="text_1" presStyleLbl="node1" presStyleIdx="0" presStyleCnt="3" custScaleY="1220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F51B80-ECA7-4AEE-83BB-89C165FDA289}" type="pres">
      <dgm:prSet presAssocID="{CFAED2D3-5C31-4727-B546-3460D1E5FAC1}" presName="accent_1" presStyleCnt="0"/>
      <dgm:spPr/>
    </dgm:pt>
    <dgm:pt modelId="{C9CE1432-D9B5-4339-A280-D338DF5BF844}" type="pres">
      <dgm:prSet presAssocID="{CFAED2D3-5C31-4727-B546-3460D1E5FAC1}" presName="accentRepeatNode" presStyleLbl="solidFgAcc1" presStyleIdx="0" presStyleCnt="3"/>
      <dgm:spPr/>
    </dgm:pt>
    <dgm:pt modelId="{A9EEA17C-1378-4335-8E9F-7A2EBDBBD0EF}" type="pres">
      <dgm:prSet presAssocID="{BA74748D-67BC-4E25-8155-5B2CBADF7705}" presName="text_2" presStyleLbl="node1" presStyleIdx="1" presStyleCnt="3" custScaleY="1301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3D9BCC-D589-4338-8753-9BF4543DF135}" type="pres">
      <dgm:prSet presAssocID="{BA74748D-67BC-4E25-8155-5B2CBADF7705}" presName="accent_2" presStyleCnt="0"/>
      <dgm:spPr/>
    </dgm:pt>
    <dgm:pt modelId="{E3FFDBC1-5C0F-463F-9E60-14AF6385E5EC}" type="pres">
      <dgm:prSet presAssocID="{BA74748D-67BC-4E25-8155-5B2CBADF7705}" presName="accentRepeatNode" presStyleLbl="solidFgAcc1" presStyleIdx="1" presStyleCnt="3"/>
      <dgm:spPr/>
    </dgm:pt>
    <dgm:pt modelId="{C23031B7-9890-47E4-A07C-DA67BFF647B7}" type="pres">
      <dgm:prSet presAssocID="{5F56B822-BD67-417D-A07A-FD9DD7392FB3}" presName="text_3" presStyleLbl="node1" presStyleIdx="2" presStyleCnt="3" custScaleY="1161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D59AB2-A13D-414E-B758-3D274C7A227A}" type="pres">
      <dgm:prSet presAssocID="{5F56B822-BD67-417D-A07A-FD9DD7392FB3}" presName="accent_3" presStyleCnt="0"/>
      <dgm:spPr/>
    </dgm:pt>
    <dgm:pt modelId="{CAC5FB26-F60A-42D7-BF68-026226DB397C}" type="pres">
      <dgm:prSet presAssocID="{5F56B822-BD67-417D-A07A-FD9DD7392FB3}" presName="accentRepeatNode" presStyleLbl="solidFgAcc1" presStyleIdx="2" presStyleCnt="3"/>
      <dgm:spPr/>
    </dgm:pt>
  </dgm:ptLst>
  <dgm:cxnLst>
    <dgm:cxn modelId="{6376DD26-DA5B-4EC7-8296-FAECC96B830F}" type="presOf" srcId="{CFAED2D3-5C31-4727-B546-3460D1E5FAC1}" destId="{F3E30615-6B96-4CE5-A99F-320DBFA9EAEE}" srcOrd="0" destOrd="0" presId="urn:microsoft.com/office/officeart/2008/layout/VerticalCurvedList"/>
    <dgm:cxn modelId="{94EC40C8-A3F4-4D77-B9C4-BCA203C61432}" type="presOf" srcId="{B163A64E-C3C8-4F08-BE34-5CDCCEB82DC5}" destId="{9F2FDDA2-FCEF-452F-A110-A3FD622E48F1}" srcOrd="0" destOrd="0" presId="urn:microsoft.com/office/officeart/2008/layout/VerticalCurvedList"/>
    <dgm:cxn modelId="{D59B259E-C878-4883-BBC2-DF90AF480419}" type="presOf" srcId="{A5471BB9-5FB4-4ECF-A988-97ADC19ECAB3}" destId="{0D261471-8404-4654-B423-4281AA8CFDB3}" srcOrd="0" destOrd="0" presId="urn:microsoft.com/office/officeart/2008/layout/VerticalCurvedList"/>
    <dgm:cxn modelId="{923E5EC1-59BC-4646-812B-6BFB19290F33}" srcId="{A5471BB9-5FB4-4ECF-A988-97ADC19ECAB3}" destId="{BA74748D-67BC-4E25-8155-5B2CBADF7705}" srcOrd="1" destOrd="0" parTransId="{8B2B54C5-DA99-49D6-B58C-FDA0583FF042}" sibTransId="{009E0E46-D04D-4EC4-908A-C8788E3B8A61}"/>
    <dgm:cxn modelId="{7CD7CC71-5BA0-4278-A1CB-14AAC7938776}" type="presOf" srcId="{5F56B822-BD67-417D-A07A-FD9DD7392FB3}" destId="{C23031B7-9890-47E4-A07C-DA67BFF647B7}" srcOrd="0" destOrd="0" presId="urn:microsoft.com/office/officeart/2008/layout/VerticalCurvedList"/>
    <dgm:cxn modelId="{99A1CD30-939C-450E-9ABA-C80C1ECD97D0}" type="presOf" srcId="{BA74748D-67BC-4E25-8155-5B2CBADF7705}" destId="{A9EEA17C-1378-4335-8E9F-7A2EBDBBD0EF}" srcOrd="0" destOrd="0" presId="urn:microsoft.com/office/officeart/2008/layout/VerticalCurvedList"/>
    <dgm:cxn modelId="{033CD691-AB72-4377-B588-28B7444C21D0}" srcId="{A5471BB9-5FB4-4ECF-A988-97ADC19ECAB3}" destId="{5F56B822-BD67-417D-A07A-FD9DD7392FB3}" srcOrd="2" destOrd="0" parTransId="{91EF51EE-A925-445C-8574-9A23747657D4}" sibTransId="{5DD83CB5-7028-4E4C-B55E-F5E0EC2B4852}"/>
    <dgm:cxn modelId="{0D4C5950-CF06-4669-A6C5-57D51E402554}" srcId="{A5471BB9-5FB4-4ECF-A988-97ADC19ECAB3}" destId="{CFAED2D3-5C31-4727-B546-3460D1E5FAC1}" srcOrd="0" destOrd="0" parTransId="{D80E9781-AA0A-44F2-A8CA-6092F5D95198}" sibTransId="{B163A64E-C3C8-4F08-BE34-5CDCCEB82DC5}"/>
    <dgm:cxn modelId="{FB6C90C4-C738-4D21-892B-312273B1FF6A}" type="presParOf" srcId="{0D261471-8404-4654-B423-4281AA8CFDB3}" destId="{C6FC38EB-D59D-43A6-9E44-4EC7CEBC7E70}" srcOrd="0" destOrd="0" presId="urn:microsoft.com/office/officeart/2008/layout/VerticalCurvedList"/>
    <dgm:cxn modelId="{7532149B-CBA4-4C41-BD98-A61BF6C2148E}" type="presParOf" srcId="{C6FC38EB-D59D-43A6-9E44-4EC7CEBC7E70}" destId="{D59918CC-4A79-47FD-BE94-DF8149520627}" srcOrd="0" destOrd="0" presId="urn:microsoft.com/office/officeart/2008/layout/VerticalCurvedList"/>
    <dgm:cxn modelId="{479889B6-9D51-40C7-B905-64B3A8C7A410}" type="presParOf" srcId="{D59918CC-4A79-47FD-BE94-DF8149520627}" destId="{859E57EA-BA7F-4D29-8FF5-15D6320EDDCF}" srcOrd="0" destOrd="0" presId="urn:microsoft.com/office/officeart/2008/layout/VerticalCurvedList"/>
    <dgm:cxn modelId="{96F53F90-558B-4A54-AB63-E51BF0AD7EAE}" type="presParOf" srcId="{D59918CC-4A79-47FD-BE94-DF8149520627}" destId="{9F2FDDA2-FCEF-452F-A110-A3FD622E48F1}" srcOrd="1" destOrd="0" presId="urn:microsoft.com/office/officeart/2008/layout/VerticalCurvedList"/>
    <dgm:cxn modelId="{3500A74A-15C6-43AD-9EC1-0107EF91EF84}" type="presParOf" srcId="{D59918CC-4A79-47FD-BE94-DF8149520627}" destId="{87416AC3-9C1A-4401-B5CE-B90CCF8A52A7}" srcOrd="2" destOrd="0" presId="urn:microsoft.com/office/officeart/2008/layout/VerticalCurvedList"/>
    <dgm:cxn modelId="{28829F27-B053-4E0F-A131-6DF89A6D2238}" type="presParOf" srcId="{D59918CC-4A79-47FD-BE94-DF8149520627}" destId="{70B6B4C4-C30F-4AFE-B069-0F8252D9597A}" srcOrd="3" destOrd="0" presId="urn:microsoft.com/office/officeart/2008/layout/VerticalCurvedList"/>
    <dgm:cxn modelId="{4561B42F-23A8-41A2-8A8E-2FFC36F14BB8}" type="presParOf" srcId="{C6FC38EB-D59D-43A6-9E44-4EC7CEBC7E70}" destId="{F3E30615-6B96-4CE5-A99F-320DBFA9EAEE}" srcOrd="1" destOrd="0" presId="urn:microsoft.com/office/officeart/2008/layout/VerticalCurvedList"/>
    <dgm:cxn modelId="{DA3B966D-111A-45B0-8799-2A13FF7E894D}" type="presParOf" srcId="{C6FC38EB-D59D-43A6-9E44-4EC7CEBC7E70}" destId="{69F51B80-ECA7-4AEE-83BB-89C165FDA289}" srcOrd="2" destOrd="0" presId="urn:microsoft.com/office/officeart/2008/layout/VerticalCurvedList"/>
    <dgm:cxn modelId="{6AD0B94B-4BCB-4DB0-A749-E40209CDFD0E}" type="presParOf" srcId="{69F51B80-ECA7-4AEE-83BB-89C165FDA289}" destId="{C9CE1432-D9B5-4339-A280-D338DF5BF844}" srcOrd="0" destOrd="0" presId="urn:microsoft.com/office/officeart/2008/layout/VerticalCurvedList"/>
    <dgm:cxn modelId="{7AC16167-83F4-46D8-918D-A16270527BAF}" type="presParOf" srcId="{C6FC38EB-D59D-43A6-9E44-4EC7CEBC7E70}" destId="{A9EEA17C-1378-4335-8E9F-7A2EBDBBD0EF}" srcOrd="3" destOrd="0" presId="urn:microsoft.com/office/officeart/2008/layout/VerticalCurvedList"/>
    <dgm:cxn modelId="{15A85D85-CD31-4A2E-A1E0-D0CB4795FD9A}" type="presParOf" srcId="{C6FC38EB-D59D-43A6-9E44-4EC7CEBC7E70}" destId="{493D9BCC-D589-4338-8753-9BF4543DF135}" srcOrd="4" destOrd="0" presId="urn:microsoft.com/office/officeart/2008/layout/VerticalCurvedList"/>
    <dgm:cxn modelId="{D9F60296-21C6-4D5A-9C9D-709A63B3CBB8}" type="presParOf" srcId="{493D9BCC-D589-4338-8753-9BF4543DF135}" destId="{E3FFDBC1-5C0F-463F-9E60-14AF6385E5EC}" srcOrd="0" destOrd="0" presId="urn:microsoft.com/office/officeart/2008/layout/VerticalCurvedList"/>
    <dgm:cxn modelId="{9CECE3CE-9280-4855-B8D3-6F2BA5CEEC27}" type="presParOf" srcId="{C6FC38EB-D59D-43A6-9E44-4EC7CEBC7E70}" destId="{C23031B7-9890-47E4-A07C-DA67BFF647B7}" srcOrd="5" destOrd="0" presId="urn:microsoft.com/office/officeart/2008/layout/VerticalCurvedList"/>
    <dgm:cxn modelId="{CD4B8784-9F3B-452A-9704-0654763154A9}" type="presParOf" srcId="{C6FC38EB-D59D-43A6-9E44-4EC7CEBC7E70}" destId="{6DD59AB2-A13D-414E-B758-3D274C7A227A}" srcOrd="6" destOrd="0" presId="urn:microsoft.com/office/officeart/2008/layout/VerticalCurvedList"/>
    <dgm:cxn modelId="{10EE940D-EC04-480C-8915-FD8029F7A32A}" type="presParOf" srcId="{6DD59AB2-A13D-414E-B758-3D274C7A227A}" destId="{CAC5FB26-F60A-42D7-BF68-026226DB39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471BB9-5FB4-4ECF-A988-97ADC19ECA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FAED2D3-5C31-4727-B546-3460D1E5FAC1}">
      <dgm:prSet phldrT="[文字]" custT="1"/>
      <dgm:spPr/>
      <dgm:t>
        <a:bodyPr/>
        <a:lstStyle/>
        <a:p>
          <a:pPr algn="ctr"/>
          <a:r>
            <a:rPr lang="zh-TW" altLang="en-US" sz="2800" b="1" dirty="0"/>
            <a:t>臺北市 </a:t>
          </a:r>
          <a:r>
            <a:rPr lang="en-US" altLang="zh-TW" sz="2800" b="1" dirty="0"/>
            <a:t>110 </a:t>
          </a:r>
          <a:r>
            <a:rPr lang="zh-TW" altLang="en-US" sz="2800" b="1" dirty="0"/>
            <a:t>學年度前導</a:t>
          </a:r>
          <a:r>
            <a:rPr lang="zh-TW" altLang="en-US" sz="2800" b="1" dirty="0" smtClean="0"/>
            <a:t>學校</a:t>
          </a:r>
          <a:endParaRPr lang="en-US" altLang="zh-TW" sz="2800" b="1" dirty="0" smtClean="0"/>
        </a:p>
        <a:p>
          <a:pPr algn="ctr"/>
          <a:r>
            <a:rPr lang="zh-TW" altLang="en-US" sz="2800" b="1" dirty="0" smtClean="0"/>
            <a:t>「</a:t>
          </a:r>
          <a:r>
            <a:rPr lang="zh-TW" altLang="en-US" sz="2800" b="1" dirty="0"/>
            <a:t>課程評鑑</a:t>
          </a:r>
          <a:r>
            <a:rPr lang="zh-TW" altLang="en-US" sz="2800" b="1" dirty="0" smtClean="0"/>
            <a:t>」分享</a:t>
          </a:r>
          <a:endParaRPr lang="zh-TW" altLang="en-US" sz="2800" b="1" dirty="0"/>
        </a:p>
      </dgm:t>
    </dgm:pt>
    <dgm:pt modelId="{D80E9781-AA0A-44F2-A8CA-6092F5D95198}" type="parTrans" cxnId="{0D4C5950-CF06-4669-A6C5-57D51E402554}">
      <dgm:prSet/>
      <dgm:spPr/>
      <dgm:t>
        <a:bodyPr/>
        <a:lstStyle/>
        <a:p>
          <a:endParaRPr lang="zh-TW" altLang="en-US"/>
        </a:p>
      </dgm:t>
    </dgm:pt>
    <dgm:pt modelId="{B163A64E-C3C8-4F08-BE34-5CDCCEB82DC5}" type="sibTrans" cxnId="{0D4C5950-CF06-4669-A6C5-57D51E402554}">
      <dgm:prSet/>
      <dgm:spPr/>
      <dgm:t>
        <a:bodyPr/>
        <a:lstStyle/>
        <a:p>
          <a:endParaRPr lang="zh-TW" altLang="en-US"/>
        </a:p>
      </dgm:t>
    </dgm:pt>
    <dgm:pt modelId="{BA74748D-67BC-4E25-8155-5B2CBADF7705}">
      <dgm:prSet phldrT="[文字]" custT="1"/>
      <dgm:spPr/>
      <dgm:t>
        <a:bodyPr/>
        <a:lstStyle/>
        <a:p>
          <a:pPr algn="ctr"/>
          <a:r>
            <a:rPr lang="zh-TW" altLang="en-US" sz="2800" b="1" dirty="0"/>
            <a:t>時間：</a:t>
          </a:r>
          <a:r>
            <a:rPr lang="en-US" altLang="zh-TW" sz="2800" b="1" dirty="0" smtClean="0"/>
            <a:t>111 </a:t>
          </a:r>
          <a:r>
            <a:rPr lang="zh-TW" altLang="en-US" sz="2800" b="1" dirty="0"/>
            <a:t>年 </a:t>
          </a:r>
          <a:r>
            <a:rPr lang="en-US" altLang="zh-TW" sz="2800" b="1" dirty="0" smtClean="0"/>
            <a:t>05 </a:t>
          </a:r>
          <a:r>
            <a:rPr lang="zh-TW" altLang="en-US" sz="2800" b="1" dirty="0"/>
            <a:t>月 </a:t>
          </a:r>
          <a:r>
            <a:rPr lang="en-US" altLang="zh-TW" sz="2800" b="1" dirty="0" smtClean="0"/>
            <a:t>26 </a:t>
          </a:r>
          <a:r>
            <a:rPr lang="zh-TW" altLang="en-US" sz="2800" b="1" dirty="0"/>
            <a:t>日（星期四</a:t>
          </a:r>
          <a:r>
            <a:rPr lang="zh-TW" altLang="en-US" sz="2800" b="1" dirty="0" smtClean="0"/>
            <a:t>）         </a:t>
          </a:r>
          <a:r>
            <a:rPr lang="en-US" altLang="zh-TW" sz="2800" b="1" dirty="0" smtClean="0"/>
            <a:t>13:10~16:30</a:t>
          </a:r>
          <a:endParaRPr lang="zh-TW" altLang="en-US" sz="2800" b="1" dirty="0"/>
        </a:p>
      </dgm:t>
    </dgm:pt>
    <dgm:pt modelId="{8B2B54C5-DA99-49D6-B58C-FDA0583FF042}" type="parTrans" cxnId="{923E5EC1-59BC-4646-812B-6BFB19290F33}">
      <dgm:prSet/>
      <dgm:spPr/>
      <dgm:t>
        <a:bodyPr/>
        <a:lstStyle/>
        <a:p>
          <a:endParaRPr lang="zh-TW" altLang="en-US"/>
        </a:p>
      </dgm:t>
    </dgm:pt>
    <dgm:pt modelId="{009E0E46-D04D-4EC4-908A-C8788E3B8A61}" type="sibTrans" cxnId="{923E5EC1-59BC-4646-812B-6BFB19290F33}">
      <dgm:prSet/>
      <dgm:spPr/>
      <dgm:t>
        <a:bodyPr/>
        <a:lstStyle/>
        <a:p>
          <a:endParaRPr lang="zh-TW" altLang="en-US"/>
        </a:p>
      </dgm:t>
    </dgm:pt>
    <dgm:pt modelId="{5F56B822-BD67-417D-A07A-FD9DD7392FB3}">
      <dgm:prSet phldrT="[文字]" custT="1"/>
      <dgm:spPr/>
      <dgm:t>
        <a:bodyPr/>
        <a:lstStyle/>
        <a:p>
          <a:pPr algn="ctr"/>
          <a:r>
            <a:rPr lang="zh-TW" altLang="en-US" sz="2800" b="1" dirty="0" smtClean="0"/>
            <a:t>臺北市政府教育局</a:t>
          </a:r>
          <a:r>
            <a:rPr lang="zh-HK" sz="2800" b="1" dirty="0" smtClean="0"/>
            <a:t>余霖聘督</a:t>
          </a:r>
          <a:endParaRPr lang="en-US" altLang="zh-HK" sz="2800" b="1" dirty="0" smtClean="0"/>
        </a:p>
        <a:p>
          <a:pPr algn="ctr"/>
          <a:r>
            <a:rPr lang="zh-TW" altLang="en-US" sz="2800" b="1" dirty="0" smtClean="0"/>
            <a:t>臺北市立大學</a:t>
          </a:r>
          <a:r>
            <a:rPr lang="zh-HK" sz="2800" b="1" dirty="0" smtClean="0"/>
            <a:t>葉興華教授</a:t>
          </a:r>
          <a:endParaRPr lang="zh-TW" altLang="en-US" sz="2800" b="1" dirty="0"/>
        </a:p>
      </dgm:t>
    </dgm:pt>
    <dgm:pt modelId="{91EF51EE-A925-445C-8574-9A23747657D4}" type="parTrans" cxnId="{033CD691-AB72-4377-B588-28B7444C21D0}">
      <dgm:prSet/>
      <dgm:spPr/>
      <dgm:t>
        <a:bodyPr/>
        <a:lstStyle/>
        <a:p>
          <a:endParaRPr lang="zh-TW" altLang="en-US"/>
        </a:p>
      </dgm:t>
    </dgm:pt>
    <dgm:pt modelId="{5DD83CB5-7028-4E4C-B55E-F5E0EC2B4852}" type="sibTrans" cxnId="{033CD691-AB72-4377-B588-28B7444C21D0}">
      <dgm:prSet/>
      <dgm:spPr/>
      <dgm:t>
        <a:bodyPr/>
        <a:lstStyle/>
        <a:p>
          <a:endParaRPr lang="zh-TW" altLang="en-US"/>
        </a:p>
      </dgm:t>
    </dgm:pt>
    <dgm:pt modelId="{0D261471-8404-4654-B423-4281AA8CFDB3}" type="pres">
      <dgm:prSet presAssocID="{A5471BB9-5FB4-4ECF-A988-97ADC19ECA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C6FC38EB-D59D-43A6-9E44-4EC7CEBC7E70}" type="pres">
      <dgm:prSet presAssocID="{A5471BB9-5FB4-4ECF-A988-97ADC19ECAB3}" presName="Name1" presStyleCnt="0"/>
      <dgm:spPr/>
    </dgm:pt>
    <dgm:pt modelId="{D59918CC-4A79-47FD-BE94-DF8149520627}" type="pres">
      <dgm:prSet presAssocID="{A5471BB9-5FB4-4ECF-A988-97ADC19ECAB3}" presName="cycle" presStyleCnt="0"/>
      <dgm:spPr/>
    </dgm:pt>
    <dgm:pt modelId="{859E57EA-BA7F-4D29-8FF5-15D6320EDDCF}" type="pres">
      <dgm:prSet presAssocID="{A5471BB9-5FB4-4ECF-A988-97ADC19ECAB3}" presName="srcNode" presStyleLbl="node1" presStyleIdx="0" presStyleCnt="3"/>
      <dgm:spPr/>
    </dgm:pt>
    <dgm:pt modelId="{9F2FDDA2-FCEF-452F-A110-A3FD622E48F1}" type="pres">
      <dgm:prSet presAssocID="{A5471BB9-5FB4-4ECF-A988-97ADC19ECAB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87416AC3-9C1A-4401-B5CE-B90CCF8A52A7}" type="pres">
      <dgm:prSet presAssocID="{A5471BB9-5FB4-4ECF-A988-97ADC19ECAB3}" presName="extraNode" presStyleLbl="node1" presStyleIdx="0" presStyleCnt="3"/>
      <dgm:spPr/>
    </dgm:pt>
    <dgm:pt modelId="{70B6B4C4-C30F-4AFE-B069-0F8252D9597A}" type="pres">
      <dgm:prSet presAssocID="{A5471BB9-5FB4-4ECF-A988-97ADC19ECAB3}" presName="dstNode" presStyleLbl="node1" presStyleIdx="0" presStyleCnt="3"/>
      <dgm:spPr/>
    </dgm:pt>
    <dgm:pt modelId="{F3E30615-6B96-4CE5-A99F-320DBFA9EAEE}" type="pres">
      <dgm:prSet presAssocID="{CFAED2D3-5C31-4727-B546-3460D1E5FAC1}" presName="text_1" presStyleLbl="node1" presStyleIdx="0" presStyleCnt="3" custScaleY="1337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F51B80-ECA7-4AEE-83BB-89C165FDA289}" type="pres">
      <dgm:prSet presAssocID="{CFAED2D3-5C31-4727-B546-3460D1E5FAC1}" presName="accent_1" presStyleCnt="0"/>
      <dgm:spPr/>
    </dgm:pt>
    <dgm:pt modelId="{C9CE1432-D9B5-4339-A280-D338DF5BF844}" type="pres">
      <dgm:prSet presAssocID="{CFAED2D3-5C31-4727-B546-3460D1E5FAC1}" presName="accentRepeatNode" presStyleLbl="solidFgAcc1" presStyleIdx="0" presStyleCnt="3"/>
      <dgm:spPr/>
    </dgm:pt>
    <dgm:pt modelId="{A9EEA17C-1378-4335-8E9F-7A2EBDBBD0EF}" type="pres">
      <dgm:prSet presAssocID="{BA74748D-67BC-4E25-8155-5B2CBADF7705}" presName="text_2" presStyleLbl="node1" presStyleIdx="1" presStyleCnt="3" custScaleY="1323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3D9BCC-D589-4338-8753-9BF4543DF135}" type="pres">
      <dgm:prSet presAssocID="{BA74748D-67BC-4E25-8155-5B2CBADF7705}" presName="accent_2" presStyleCnt="0"/>
      <dgm:spPr/>
    </dgm:pt>
    <dgm:pt modelId="{E3FFDBC1-5C0F-463F-9E60-14AF6385E5EC}" type="pres">
      <dgm:prSet presAssocID="{BA74748D-67BC-4E25-8155-5B2CBADF7705}" presName="accentRepeatNode" presStyleLbl="solidFgAcc1" presStyleIdx="1" presStyleCnt="3"/>
      <dgm:spPr/>
    </dgm:pt>
    <dgm:pt modelId="{C23031B7-9890-47E4-A07C-DA67BFF647B7}" type="pres">
      <dgm:prSet presAssocID="{5F56B822-BD67-417D-A07A-FD9DD7392FB3}" presName="text_3" presStyleLbl="node1" presStyleIdx="2" presStyleCnt="3" custScaleY="126076" custLinFactNeighborX="880" custLinFactNeighborY="-5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D59AB2-A13D-414E-B758-3D274C7A227A}" type="pres">
      <dgm:prSet presAssocID="{5F56B822-BD67-417D-A07A-FD9DD7392FB3}" presName="accent_3" presStyleCnt="0"/>
      <dgm:spPr/>
    </dgm:pt>
    <dgm:pt modelId="{CAC5FB26-F60A-42D7-BF68-026226DB397C}" type="pres">
      <dgm:prSet presAssocID="{5F56B822-BD67-417D-A07A-FD9DD7392FB3}" presName="accentRepeatNode" presStyleLbl="solidFgAcc1" presStyleIdx="2" presStyleCnt="3"/>
      <dgm:spPr/>
    </dgm:pt>
  </dgm:ptLst>
  <dgm:cxnLst>
    <dgm:cxn modelId="{6376DD26-DA5B-4EC7-8296-FAECC96B830F}" type="presOf" srcId="{CFAED2D3-5C31-4727-B546-3460D1E5FAC1}" destId="{F3E30615-6B96-4CE5-A99F-320DBFA9EAEE}" srcOrd="0" destOrd="0" presId="urn:microsoft.com/office/officeart/2008/layout/VerticalCurvedList"/>
    <dgm:cxn modelId="{94EC40C8-A3F4-4D77-B9C4-BCA203C61432}" type="presOf" srcId="{B163A64E-C3C8-4F08-BE34-5CDCCEB82DC5}" destId="{9F2FDDA2-FCEF-452F-A110-A3FD622E48F1}" srcOrd="0" destOrd="0" presId="urn:microsoft.com/office/officeart/2008/layout/VerticalCurvedList"/>
    <dgm:cxn modelId="{D59B259E-C878-4883-BBC2-DF90AF480419}" type="presOf" srcId="{A5471BB9-5FB4-4ECF-A988-97ADC19ECAB3}" destId="{0D261471-8404-4654-B423-4281AA8CFDB3}" srcOrd="0" destOrd="0" presId="urn:microsoft.com/office/officeart/2008/layout/VerticalCurvedList"/>
    <dgm:cxn modelId="{923E5EC1-59BC-4646-812B-6BFB19290F33}" srcId="{A5471BB9-5FB4-4ECF-A988-97ADC19ECAB3}" destId="{BA74748D-67BC-4E25-8155-5B2CBADF7705}" srcOrd="1" destOrd="0" parTransId="{8B2B54C5-DA99-49D6-B58C-FDA0583FF042}" sibTransId="{009E0E46-D04D-4EC4-908A-C8788E3B8A61}"/>
    <dgm:cxn modelId="{7CD7CC71-5BA0-4278-A1CB-14AAC7938776}" type="presOf" srcId="{5F56B822-BD67-417D-A07A-FD9DD7392FB3}" destId="{C23031B7-9890-47E4-A07C-DA67BFF647B7}" srcOrd="0" destOrd="0" presId="urn:microsoft.com/office/officeart/2008/layout/VerticalCurvedList"/>
    <dgm:cxn modelId="{99A1CD30-939C-450E-9ABA-C80C1ECD97D0}" type="presOf" srcId="{BA74748D-67BC-4E25-8155-5B2CBADF7705}" destId="{A9EEA17C-1378-4335-8E9F-7A2EBDBBD0EF}" srcOrd="0" destOrd="0" presId="urn:microsoft.com/office/officeart/2008/layout/VerticalCurvedList"/>
    <dgm:cxn modelId="{033CD691-AB72-4377-B588-28B7444C21D0}" srcId="{A5471BB9-5FB4-4ECF-A988-97ADC19ECAB3}" destId="{5F56B822-BD67-417D-A07A-FD9DD7392FB3}" srcOrd="2" destOrd="0" parTransId="{91EF51EE-A925-445C-8574-9A23747657D4}" sibTransId="{5DD83CB5-7028-4E4C-B55E-F5E0EC2B4852}"/>
    <dgm:cxn modelId="{0D4C5950-CF06-4669-A6C5-57D51E402554}" srcId="{A5471BB9-5FB4-4ECF-A988-97ADC19ECAB3}" destId="{CFAED2D3-5C31-4727-B546-3460D1E5FAC1}" srcOrd="0" destOrd="0" parTransId="{D80E9781-AA0A-44F2-A8CA-6092F5D95198}" sibTransId="{B163A64E-C3C8-4F08-BE34-5CDCCEB82DC5}"/>
    <dgm:cxn modelId="{FB6C90C4-C738-4D21-892B-312273B1FF6A}" type="presParOf" srcId="{0D261471-8404-4654-B423-4281AA8CFDB3}" destId="{C6FC38EB-D59D-43A6-9E44-4EC7CEBC7E70}" srcOrd="0" destOrd="0" presId="urn:microsoft.com/office/officeart/2008/layout/VerticalCurvedList"/>
    <dgm:cxn modelId="{7532149B-CBA4-4C41-BD98-A61BF6C2148E}" type="presParOf" srcId="{C6FC38EB-D59D-43A6-9E44-4EC7CEBC7E70}" destId="{D59918CC-4A79-47FD-BE94-DF8149520627}" srcOrd="0" destOrd="0" presId="urn:microsoft.com/office/officeart/2008/layout/VerticalCurvedList"/>
    <dgm:cxn modelId="{479889B6-9D51-40C7-B905-64B3A8C7A410}" type="presParOf" srcId="{D59918CC-4A79-47FD-BE94-DF8149520627}" destId="{859E57EA-BA7F-4D29-8FF5-15D6320EDDCF}" srcOrd="0" destOrd="0" presId="urn:microsoft.com/office/officeart/2008/layout/VerticalCurvedList"/>
    <dgm:cxn modelId="{96F53F90-558B-4A54-AB63-E51BF0AD7EAE}" type="presParOf" srcId="{D59918CC-4A79-47FD-BE94-DF8149520627}" destId="{9F2FDDA2-FCEF-452F-A110-A3FD622E48F1}" srcOrd="1" destOrd="0" presId="urn:microsoft.com/office/officeart/2008/layout/VerticalCurvedList"/>
    <dgm:cxn modelId="{3500A74A-15C6-43AD-9EC1-0107EF91EF84}" type="presParOf" srcId="{D59918CC-4A79-47FD-BE94-DF8149520627}" destId="{87416AC3-9C1A-4401-B5CE-B90CCF8A52A7}" srcOrd="2" destOrd="0" presId="urn:microsoft.com/office/officeart/2008/layout/VerticalCurvedList"/>
    <dgm:cxn modelId="{28829F27-B053-4E0F-A131-6DF89A6D2238}" type="presParOf" srcId="{D59918CC-4A79-47FD-BE94-DF8149520627}" destId="{70B6B4C4-C30F-4AFE-B069-0F8252D9597A}" srcOrd="3" destOrd="0" presId="urn:microsoft.com/office/officeart/2008/layout/VerticalCurvedList"/>
    <dgm:cxn modelId="{4561B42F-23A8-41A2-8A8E-2FFC36F14BB8}" type="presParOf" srcId="{C6FC38EB-D59D-43A6-9E44-4EC7CEBC7E70}" destId="{F3E30615-6B96-4CE5-A99F-320DBFA9EAEE}" srcOrd="1" destOrd="0" presId="urn:microsoft.com/office/officeart/2008/layout/VerticalCurvedList"/>
    <dgm:cxn modelId="{DA3B966D-111A-45B0-8799-2A13FF7E894D}" type="presParOf" srcId="{C6FC38EB-D59D-43A6-9E44-4EC7CEBC7E70}" destId="{69F51B80-ECA7-4AEE-83BB-89C165FDA289}" srcOrd="2" destOrd="0" presId="urn:microsoft.com/office/officeart/2008/layout/VerticalCurvedList"/>
    <dgm:cxn modelId="{6AD0B94B-4BCB-4DB0-A749-E40209CDFD0E}" type="presParOf" srcId="{69F51B80-ECA7-4AEE-83BB-89C165FDA289}" destId="{C9CE1432-D9B5-4339-A280-D338DF5BF844}" srcOrd="0" destOrd="0" presId="urn:microsoft.com/office/officeart/2008/layout/VerticalCurvedList"/>
    <dgm:cxn modelId="{7AC16167-83F4-46D8-918D-A16270527BAF}" type="presParOf" srcId="{C6FC38EB-D59D-43A6-9E44-4EC7CEBC7E70}" destId="{A9EEA17C-1378-4335-8E9F-7A2EBDBBD0EF}" srcOrd="3" destOrd="0" presId="urn:microsoft.com/office/officeart/2008/layout/VerticalCurvedList"/>
    <dgm:cxn modelId="{15A85D85-CD31-4A2E-A1E0-D0CB4795FD9A}" type="presParOf" srcId="{C6FC38EB-D59D-43A6-9E44-4EC7CEBC7E70}" destId="{493D9BCC-D589-4338-8753-9BF4543DF135}" srcOrd="4" destOrd="0" presId="urn:microsoft.com/office/officeart/2008/layout/VerticalCurvedList"/>
    <dgm:cxn modelId="{D9F60296-21C6-4D5A-9C9D-709A63B3CBB8}" type="presParOf" srcId="{493D9BCC-D589-4338-8753-9BF4543DF135}" destId="{E3FFDBC1-5C0F-463F-9E60-14AF6385E5EC}" srcOrd="0" destOrd="0" presId="urn:microsoft.com/office/officeart/2008/layout/VerticalCurvedList"/>
    <dgm:cxn modelId="{9CECE3CE-9280-4855-B8D3-6F2BA5CEEC27}" type="presParOf" srcId="{C6FC38EB-D59D-43A6-9E44-4EC7CEBC7E70}" destId="{C23031B7-9890-47E4-A07C-DA67BFF647B7}" srcOrd="5" destOrd="0" presId="urn:microsoft.com/office/officeart/2008/layout/VerticalCurvedList"/>
    <dgm:cxn modelId="{CD4B8784-9F3B-452A-9704-0654763154A9}" type="presParOf" srcId="{C6FC38EB-D59D-43A6-9E44-4EC7CEBC7E70}" destId="{6DD59AB2-A13D-414E-B758-3D274C7A227A}" srcOrd="6" destOrd="0" presId="urn:microsoft.com/office/officeart/2008/layout/VerticalCurvedList"/>
    <dgm:cxn modelId="{10EE940D-EC04-480C-8915-FD8029F7A32A}" type="presParOf" srcId="{6DD59AB2-A13D-414E-B758-3D274C7A227A}" destId="{CAC5FB26-F60A-42D7-BF68-026226DB39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FDDA2-FCEF-452F-A110-A3FD622E48F1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30615-6B96-4CE5-A99F-320DBFA9EAEE}">
      <dsp:nvSpPr>
        <dsp:cNvPr id="0" name=""/>
        <dsp:cNvSpPr/>
      </dsp:nvSpPr>
      <dsp:spPr>
        <a:xfrm>
          <a:off x="564979" y="316760"/>
          <a:ext cx="6517189" cy="9920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臺北市 </a:t>
          </a:r>
          <a:r>
            <a:rPr lang="en-US" altLang="zh-TW" sz="2800" b="1" kern="1200" dirty="0"/>
            <a:t>110 </a:t>
          </a:r>
          <a:r>
            <a:rPr lang="zh-TW" altLang="en-US" sz="2800" b="1" kern="1200" dirty="0"/>
            <a:t>學年度前導</a:t>
          </a:r>
          <a:r>
            <a:rPr lang="zh-TW" altLang="en-US" sz="2800" b="1" kern="1200" dirty="0" smtClean="0"/>
            <a:t>學校</a:t>
          </a:r>
          <a:r>
            <a:rPr lang="en-US" altLang="zh-TW" sz="2800" b="1" kern="1200" dirty="0" smtClean="0"/>
            <a:t/>
          </a:r>
          <a:br>
            <a:rPr lang="en-US" altLang="zh-TW" sz="2800" b="1" kern="1200" dirty="0" smtClean="0"/>
          </a:br>
          <a:r>
            <a:rPr lang="zh-TW" altLang="en-US" sz="2800" b="1" kern="1200" dirty="0" smtClean="0"/>
            <a:t>「</a:t>
          </a:r>
          <a:r>
            <a:rPr lang="zh-TW" altLang="en-US" sz="2800" b="1" kern="1200" dirty="0"/>
            <a:t>課程評鑑」增</a:t>
          </a:r>
          <a:r>
            <a:rPr lang="zh-TW" altLang="en-US" sz="2800" b="1" kern="1200" dirty="0" smtClean="0"/>
            <a:t>能研習</a:t>
          </a:r>
          <a:endParaRPr lang="zh-TW" altLang="en-US" sz="2800" b="1" kern="1200" dirty="0"/>
        </a:p>
      </dsp:txBody>
      <dsp:txXfrm>
        <a:off x="564979" y="316760"/>
        <a:ext cx="6517189" cy="992079"/>
      </dsp:txXfrm>
    </dsp:sp>
    <dsp:sp modelId="{C9CE1432-D9B5-4339-A280-D338DF5BF844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EA17C-1378-4335-8E9F-7A2EBDBBD0EF}">
      <dsp:nvSpPr>
        <dsp:cNvPr id="0" name=""/>
        <dsp:cNvSpPr/>
      </dsp:nvSpPr>
      <dsp:spPr>
        <a:xfrm>
          <a:off x="860432" y="1502972"/>
          <a:ext cx="6221736" cy="1058054"/>
        </a:xfrm>
        <a:prstGeom prst="rect">
          <a:avLst/>
        </a:prstGeom>
        <a:solidFill>
          <a:schemeClr val="accent2">
            <a:hueOff val="627056"/>
            <a:satOff val="-3413"/>
            <a:lumOff val="1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時間：</a:t>
          </a:r>
          <a:r>
            <a:rPr lang="en-US" altLang="zh-TW" sz="2800" b="1" kern="1200" dirty="0" smtClean="0"/>
            <a:t>111 </a:t>
          </a:r>
          <a:r>
            <a:rPr lang="zh-TW" altLang="en-US" sz="2800" b="1" kern="1200" dirty="0"/>
            <a:t>年 </a:t>
          </a:r>
          <a:r>
            <a:rPr lang="en-US" altLang="zh-TW" sz="2800" b="1" kern="1200" dirty="0" smtClean="0"/>
            <a:t>03 </a:t>
          </a:r>
          <a:r>
            <a:rPr lang="zh-TW" altLang="en-US" sz="2800" b="1" kern="1200" dirty="0"/>
            <a:t>月 </a:t>
          </a:r>
          <a:r>
            <a:rPr lang="en-US" altLang="zh-TW" sz="2800" b="1" kern="1200" dirty="0" smtClean="0"/>
            <a:t>24 </a:t>
          </a:r>
          <a:r>
            <a:rPr lang="zh-TW" altLang="en-US" sz="2800" b="1" kern="1200" dirty="0"/>
            <a:t>日（星期四）</a:t>
          </a:r>
          <a:r>
            <a:rPr lang="en-US" altLang="zh-TW" sz="2800" b="1" kern="1200" dirty="0" smtClean="0"/>
            <a:t>09:00-12:30 </a:t>
          </a:r>
          <a:endParaRPr lang="zh-TW" altLang="en-US" sz="2800" b="1" kern="1200" dirty="0"/>
        </a:p>
      </dsp:txBody>
      <dsp:txXfrm>
        <a:off x="860432" y="1502972"/>
        <a:ext cx="6221736" cy="1058054"/>
      </dsp:txXfrm>
    </dsp:sp>
    <dsp:sp modelId="{E3FFDBC1-5C0F-463F-9E60-14AF6385E5EC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27056"/>
              <a:satOff val="-3413"/>
              <a:lumOff val="1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031B7-9890-47E4-A07C-DA67BFF647B7}">
      <dsp:nvSpPr>
        <dsp:cNvPr id="0" name=""/>
        <dsp:cNvSpPr/>
      </dsp:nvSpPr>
      <dsp:spPr>
        <a:xfrm>
          <a:off x="564979" y="2779016"/>
          <a:ext cx="6517189" cy="944367"/>
        </a:xfrm>
        <a:prstGeom prst="rect">
          <a:avLst/>
        </a:prstGeom>
        <a:solidFill>
          <a:schemeClr val="accent2">
            <a:hueOff val="1254112"/>
            <a:satOff val="-6827"/>
            <a:lumOff val="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國立臺北大學吳璧純教授</a:t>
          </a:r>
        </a:p>
      </dsp:txBody>
      <dsp:txXfrm>
        <a:off x="564979" y="2779016"/>
        <a:ext cx="6517189" cy="944367"/>
      </dsp:txXfrm>
    </dsp:sp>
    <dsp:sp modelId="{CAC5FB26-F60A-42D7-BF68-026226DB397C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254112"/>
              <a:satOff val="-6827"/>
              <a:lumOff val="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FDDA2-FCEF-452F-A110-A3FD622E48F1}">
      <dsp:nvSpPr>
        <dsp:cNvPr id="0" name=""/>
        <dsp:cNvSpPr/>
      </dsp:nvSpPr>
      <dsp:spPr>
        <a:xfrm>
          <a:off x="-5093551" y="-780301"/>
          <a:ext cx="6065847" cy="6065847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30615-6B96-4CE5-A99F-320DBFA9EAEE}">
      <dsp:nvSpPr>
        <dsp:cNvPr id="0" name=""/>
        <dsp:cNvSpPr/>
      </dsp:nvSpPr>
      <dsp:spPr>
        <a:xfrm>
          <a:off x="625344" y="298562"/>
          <a:ext cx="6931417" cy="12049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0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臺北市 </a:t>
          </a:r>
          <a:r>
            <a:rPr lang="en-US" altLang="zh-TW" sz="2800" b="1" kern="1200" dirty="0"/>
            <a:t>110 </a:t>
          </a:r>
          <a:r>
            <a:rPr lang="zh-TW" altLang="en-US" sz="2800" b="1" kern="1200" dirty="0"/>
            <a:t>學年度前導</a:t>
          </a:r>
          <a:r>
            <a:rPr lang="zh-TW" altLang="en-US" sz="2800" b="1" kern="1200" dirty="0" smtClean="0"/>
            <a:t>學校</a:t>
          </a:r>
          <a:endParaRPr lang="en-US" altLang="zh-TW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「</a:t>
          </a:r>
          <a:r>
            <a:rPr lang="zh-TW" altLang="en-US" sz="2800" b="1" kern="1200" dirty="0"/>
            <a:t>課程評鑑</a:t>
          </a:r>
          <a:r>
            <a:rPr lang="zh-TW" altLang="en-US" sz="2800" b="1" kern="1200" dirty="0" smtClean="0"/>
            <a:t>」分享</a:t>
          </a:r>
          <a:endParaRPr lang="zh-TW" altLang="en-US" sz="2800" b="1" kern="1200" dirty="0"/>
        </a:p>
      </dsp:txBody>
      <dsp:txXfrm>
        <a:off x="625344" y="298562"/>
        <a:ext cx="6931417" cy="1204972"/>
      </dsp:txXfrm>
    </dsp:sp>
    <dsp:sp modelId="{C9CE1432-D9B5-4339-A280-D338DF5BF844}">
      <dsp:nvSpPr>
        <dsp:cNvPr id="0" name=""/>
        <dsp:cNvSpPr/>
      </dsp:nvSpPr>
      <dsp:spPr>
        <a:xfrm>
          <a:off x="62189" y="337893"/>
          <a:ext cx="1126311" cy="1126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EA17C-1378-4335-8E9F-7A2EBDBBD0EF}">
      <dsp:nvSpPr>
        <dsp:cNvPr id="0" name=""/>
        <dsp:cNvSpPr/>
      </dsp:nvSpPr>
      <dsp:spPr>
        <a:xfrm>
          <a:off x="952875" y="1656186"/>
          <a:ext cx="6603886" cy="1192871"/>
        </a:xfrm>
        <a:prstGeom prst="rect">
          <a:avLst/>
        </a:prstGeom>
        <a:solidFill>
          <a:schemeClr val="accent2">
            <a:hueOff val="627056"/>
            <a:satOff val="-3413"/>
            <a:lumOff val="1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0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時間：</a:t>
          </a:r>
          <a:r>
            <a:rPr lang="en-US" altLang="zh-TW" sz="2800" b="1" kern="1200" dirty="0" smtClean="0"/>
            <a:t>111 </a:t>
          </a:r>
          <a:r>
            <a:rPr lang="zh-TW" altLang="en-US" sz="2800" b="1" kern="1200" dirty="0"/>
            <a:t>年 </a:t>
          </a:r>
          <a:r>
            <a:rPr lang="en-US" altLang="zh-TW" sz="2800" b="1" kern="1200" dirty="0" smtClean="0"/>
            <a:t>05 </a:t>
          </a:r>
          <a:r>
            <a:rPr lang="zh-TW" altLang="en-US" sz="2800" b="1" kern="1200" dirty="0"/>
            <a:t>月 </a:t>
          </a:r>
          <a:r>
            <a:rPr lang="en-US" altLang="zh-TW" sz="2800" b="1" kern="1200" dirty="0" smtClean="0"/>
            <a:t>26 </a:t>
          </a:r>
          <a:r>
            <a:rPr lang="zh-TW" altLang="en-US" sz="2800" b="1" kern="1200" dirty="0"/>
            <a:t>日（星期四</a:t>
          </a:r>
          <a:r>
            <a:rPr lang="zh-TW" altLang="en-US" sz="2800" b="1" kern="1200" dirty="0" smtClean="0"/>
            <a:t>）         </a:t>
          </a:r>
          <a:r>
            <a:rPr lang="en-US" altLang="zh-TW" sz="2800" b="1" kern="1200" dirty="0" smtClean="0"/>
            <a:t>13:10~16:30</a:t>
          </a:r>
          <a:endParaRPr lang="zh-TW" altLang="en-US" sz="2800" b="1" kern="1200" dirty="0"/>
        </a:p>
      </dsp:txBody>
      <dsp:txXfrm>
        <a:off x="952875" y="1656186"/>
        <a:ext cx="6603886" cy="1192871"/>
      </dsp:txXfrm>
    </dsp:sp>
    <dsp:sp modelId="{E3FFDBC1-5C0F-463F-9E60-14AF6385E5EC}">
      <dsp:nvSpPr>
        <dsp:cNvPr id="0" name=""/>
        <dsp:cNvSpPr/>
      </dsp:nvSpPr>
      <dsp:spPr>
        <a:xfrm>
          <a:off x="389720" y="1689466"/>
          <a:ext cx="1126311" cy="1126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27056"/>
              <a:satOff val="-3413"/>
              <a:lumOff val="1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031B7-9890-47E4-A07C-DA67BFF647B7}">
      <dsp:nvSpPr>
        <dsp:cNvPr id="0" name=""/>
        <dsp:cNvSpPr/>
      </dsp:nvSpPr>
      <dsp:spPr>
        <a:xfrm>
          <a:off x="686341" y="3035705"/>
          <a:ext cx="6931417" cy="1136006"/>
        </a:xfrm>
        <a:prstGeom prst="rect">
          <a:avLst/>
        </a:prstGeom>
        <a:solidFill>
          <a:schemeClr val="accent2">
            <a:hueOff val="1254112"/>
            <a:satOff val="-6827"/>
            <a:lumOff val="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0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臺北市政府教育局</a:t>
          </a:r>
          <a:r>
            <a:rPr lang="zh-HK" sz="2800" b="1" kern="1200" dirty="0" smtClean="0"/>
            <a:t>余霖聘督</a:t>
          </a:r>
          <a:endParaRPr lang="en-US" altLang="zh-HK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臺北市立大學</a:t>
          </a:r>
          <a:r>
            <a:rPr lang="zh-HK" sz="2800" b="1" kern="1200" dirty="0" smtClean="0"/>
            <a:t>葉興華教授</a:t>
          </a:r>
          <a:endParaRPr lang="zh-TW" altLang="en-US" sz="2800" b="1" kern="1200" dirty="0"/>
        </a:p>
      </dsp:txBody>
      <dsp:txXfrm>
        <a:off x="686341" y="3035705"/>
        <a:ext cx="6931417" cy="1136006"/>
      </dsp:txXfrm>
    </dsp:sp>
    <dsp:sp modelId="{CAC5FB26-F60A-42D7-BF68-026226DB397C}">
      <dsp:nvSpPr>
        <dsp:cNvPr id="0" name=""/>
        <dsp:cNvSpPr/>
      </dsp:nvSpPr>
      <dsp:spPr>
        <a:xfrm>
          <a:off x="62189" y="3041039"/>
          <a:ext cx="1126311" cy="1126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254112"/>
              <a:satOff val="-6827"/>
              <a:lumOff val="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5E8FB7E-D396-4C3B-BADC-F50698965F58}" type="datetimeFigureOut">
              <a:rPr lang="zh-TW" altLang="en-US"/>
              <a:pPr>
                <a:defRPr/>
              </a:pPr>
              <a:t>2022/7/5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FAA4F08-22F0-40A8-9CC5-DDD3CBED39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645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DFE7D4B-7DB2-4B85-8D35-5D895BF59BFC}" type="datetimeFigureOut">
              <a:rPr lang="zh-TW" altLang="en-US"/>
              <a:pPr>
                <a:defRPr/>
              </a:pPr>
              <a:t>2022/7/5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6464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1072E1A-8654-4E96-9334-74399F1EAF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656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898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82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582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253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850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71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124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789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01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791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19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305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479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776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381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298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72E1A-8654-4E96-9334-74399F1EAF1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516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72E1A-8654-4E96-9334-74399F1EAF1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415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72E1A-8654-4E96-9334-74399F1EAF1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2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54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23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5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07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65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359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72E1A-8654-4E96-9334-74399F1EAF18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70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5800" y="3197225"/>
            <a:ext cx="7772400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3E9E-25B9-4194-A79F-0AF986B92E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780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F845-31A7-4AEC-8E56-113E92147F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722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483E2-2485-4431-A660-80BEE969E3B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9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5800" y="3197225"/>
            <a:ext cx="7772400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3E9E-25B9-4194-A79F-0AF986B92EA9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025" y="6400800"/>
            <a:ext cx="3200400" cy="284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825" y="6400800"/>
            <a:ext cx="3733800" cy="284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6838-B7BE-4CB6-A47C-A17614732EBD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75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5800" y="3143250"/>
            <a:ext cx="7772400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AD50C-DB79-4D2B-BA04-5EA8F25B562B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2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C2A5-079B-4600-9E32-C664C10AD9A3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02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FEF5-FA47-481E-8035-7CCD0DF5EFEF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19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A0E8-B991-48D0-9E5F-2FFB482DCD1C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4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23DF7-BF08-4D95-80F8-4F88A31BE3FD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3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86063" y="1054100"/>
            <a:ext cx="5903912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434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34342"/>
                </a:solidFill>
              </a:defRPr>
            </a:lvl1pPr>
          </a:lstStyle>
          <a:p>
            <a:pPr>
              <a:defRPr/>
            </a:pPr>
            <a:fld id="{A0923D9B-5B21-42D3-A947-4052D53E05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5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025" y="6400800"/>
            <a:ext cx="3200400" cy="284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825" y="6400800"/>
            <a:ext cx="3733800" cy="284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6838-B7BE-4CB6-A47C-A17614732E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09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9592A-CD1B-410D-9304-D94CB3A1045D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82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F845-31A7-4AEC-8E56-113E92147F48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37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483E2-2485-4431-A660-80BEE969E3BF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1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5800" y="3143250"/>
            <a:ext cx="7772400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AD50C-DB79-4D2B-BA04-5EA8F25B56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377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C2A5-079B-4600-9E32-C664C10AD9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72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FEF5-FA47-481E-8035-7CCD0DF5EF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49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A0E8-B991-48D0-9E5F-2FFB482DCD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23DF7-BF08-4D95-80F8-4F88A31BE3F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212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86063" y="1054100"/>
            <a:ext cx="5903912" cy="17463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434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34342"/>
                </a:solidFill>
              </a:defRPr>
            </a:lvl1pPr>
          </a:lstStyle>
          <a:p>
            <a:pPr>
              <a:defRPr/>
            </a:pPr>
            <a:fld id="{A0923D9B-5B21-42D3-A947-4052D53E05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59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9592A-CD1B-410D-9304-D94CB3A104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36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613"/>
            <a:ext cx="9144000" cy="17938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</p:spPr>
        <p:txBody>
          <a:bodyPr vert="horz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D2402D-1E98-47C1-ADA0-702EA02885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795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613"/>
            <a:ext cx="9144000" cy="17938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</p:spPr>
        <p:txBody>
          <a:bodyPr vert="horz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D2402D-1E98-47C1-ADA0-702EA0288576}" type="slidenum">
              <a:rPr lang="zh-TW" altLang="en-US">
                <a:solidFill>
                  <a:srgbClr val="895D1D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895D1D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795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2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ockwell" pitchFamily="18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[___學校設計]\介壽國中_DM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-28265"/>
            <a:ext cx="4868862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字方塊 6"/>
          <p:cNvSpPr txBox="1">
            <a:spLocks noChangeArrowheads="1"/>
          </p:cNvSpPr>
          <p:nvPr/>
        </p:nvSpPr>
        <p:spPr bwMode="auto">
          <a:xfrm>
            <a:off x="1367644" y="5439110"/>
            <a:ext cx="6624736" cy="95410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itchFamily="65" charset="-120"/>
              </a:rPr>
              <a:t>第三群組核心學校：介壽國中</a:t>
            </a:r>
            <a:endParaRPr lang="en-US" altLang="zh-TW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標楷體" pitchFamily="65" charset="-120"/>
            </a:endParaRPr>
          </a:p>
          <a:p>
            <a:pPr algn="ctr" eaLnBrk="1" hangingPunct="1"/>
            <a:r>
              <a:rPr lang="en-US" altLang="zh-TW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itchFamily="65" charset="-120"/>
              </a:rPr>
              <a:t>111.07.05(</a:t>
            </a:r>
            <a:r>
              <a:rPr lang="zh-TW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itchFamily="65" charset="-120"/>
              </a:rPr>
              <a:t>二</a:t>
            </a:r>
            <a:r>
              <a:rPr lang="en-US" altLang="zh-TW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標楷體" pitchFamily="65" charset="-120"/>
              </a:rPr>
              <a:t>)</a:t>
            </a:r>
            <a:endParaRPr lang="zh-TW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87624" y="2880282"/>
            <a:ext cx="6984776" cy="11609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期末成果報告</a:t>
            </a:r>
            <a:endParaRPr lang="en-US" altLang="zh-TW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副標題 3"/>
          <p:cNvSpPr txBox="1">
            <a:spLocks/>
          </p:cNvSpPr>
          <p:nvPr/>
        </p:nvSpPr>
        <p:spPr bwMode="auto">
          <a:xfrm>
            <a:off x="1331640" y="922050"/>
            <a:ext cx="6336704" cy="159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itchFamily="18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zh-TW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110</a:t>
            </a:r>
            <a:r>
              <a:rPr kumimoji="0" lang="zh-TW" alt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學年度十二年國教課綱</a:t>
            </a:r>
            <a:endParaRPr kumimoji="0" lang="en-US" altLang="zh-TW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國中小階段前導學校計畫</a:t>
            </a:r>
            <a:endParaRPr kumimoji="0" lang="en-US" altLang="zh-TW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412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718963" y="1484784"/>
            <a:ext cx="967765" cy="44236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zh-TW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課程評鑑報告</a:t>
            </a:r>
            <a:r>
              <a:rPr lang="en-US" altLang="zh-TW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南門國中</a:t>
            </a:r>
            <a:endParaRPr lang="zh-TW" altLang="en-US" sz="3600" b="1" kern="1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5" name="群組 74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0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1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4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5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9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0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7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8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5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6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3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4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1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2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0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9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0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1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4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5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直接连接符 34"/>
                <p:cNvCxnSpPr>
                  <a:cxnSpLocks noChangeShapeType="1"/>
                  <a:stCxn id="113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2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2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3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8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0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1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9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4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6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7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5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5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2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3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0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1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7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8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9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9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6532" t="25500" r="66931" b="8001"/>
          <a:stretch/>
        </p:blipFill>
        <p:spPr>
          <a:xfrm>
            <a:off x="1492980" y="997932"/>
            <a:ext cx="5181533" cy="5860068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33" y="3702625"/>
            <a:ext cx="1760984" cy="1760984"/>
          </a:xfrm>
          <a:prstGeom prst="rect">
            <a:avLst/>
          </a:prstGeom>
        </p:spPr>
      </p:pic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359716" y="-7045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1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7130601" y="361929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2346496" y="835671"/>
            <a:ext cx="3516052" cy="220034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03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381498" y="1561882"/>
            <a:ext cx="967765" cy="44236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ts val="7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zh-TW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課程評鑑報告</a:t>
            </a:r>
            <a:r>
              <a:rPr lang="en-US" altLang="zh-TW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 smtClean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萬華國中</a:t>
            </a:r>
            <a:endParaRPr lang="zh-TW" altLang="en-US" sz="3600" b="1" kern="1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5" name="群組 74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0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1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4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5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9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0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7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8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5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6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3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4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1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2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0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9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0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1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4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5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直接连接符 34"/>
                <p:cNvCxnSpPr>
                  <a:cxnSpLocks noChangeShapeType="1"/>
                  <a:stCxn id="113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2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2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3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8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0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1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9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4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6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7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5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5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2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3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0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1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7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8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9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9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51" y="3579401"/>
            <a:ext cx="1760984" cy="17609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585" t="15700" r="53544" b="5900"/>
          <a:stretch/>
        </p:blipFill>
        <p:spPr>
          <a:xfrm>
            <a:off x="1058409" y="1613577"/>
            <a:ext cx="6005071" cy="4322329"/>
          </a:xfrm>
          <a:prstGeom prst="rect">
            <a:avLst/>
          </a:prstGeom>
        </p:spPr>
      </p:pic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358499" y="-2356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1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7145235" y="422710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4" name="橢圓 63"/>
          <p:cNvSpPr/>
          <p:nvPr/>
        </p:nvSpPr>
        <p:spPr>
          <a:xfrm>
            <a:off x="4529231" y="2139050"/>
            <a:ext cx="1872208" cy="144654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1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381498" y="1561882"/>
            <a:ext cx="967765" cy="44236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ts val="7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zh-TW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課程評鑑報告</a:t>
            </a:r>
            <a:r>
              <a:rPr lang="en-US" altLang="zh-TW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誠</a:t>
            </a:r>
            <a:r>
              <a:rPr lang="zh-TW" altLang="en-US" sz="3600" b="1" kern="100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正</a:t>
            </a:r>
            <a:r>
              <a:rPr lang="zh-TW" altLang="en-US" sz="3600" b="1" kern="100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endParaRPr lang="zh-TW" altLang="en-US" sz="3600" b="1" kern="100" dirty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5" name="群組 74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0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1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4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5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9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0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7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8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5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6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3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4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1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2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0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9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0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1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4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5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直接连接符 34"/>
                <p:cNvCxnSpPr>
                  <a:cxnSpLocks noChangeShapeType="1"/>
                  <a:stCxn id="113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2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2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3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8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0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1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9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4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6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7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5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5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2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3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0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1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7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8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9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9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51" y="3579401"/>
            <a:ext cx="1760984" cy="1760984"/>
          </a:xfrm>
          <a:prstGeom prst="rect">
            <a:avLst/>
          </a:prstGeom>
        </p:spPr>
      </p:pic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358499" y="-2356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1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7145235" y="422710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51050" r="17454" b="1050"/>
          <a:stretch/>
        </p:blipFill>
        <p:spPr>
          <a:xfrm>
            <a:off x="1374090" y="1480877"/>
            <a:ext cx="5722622" cy="4533222"/>
          </a:xfrm>
          <a:prstGeom prst="rect">
            <a:avLst/>
          </a:prstGeom>
        </p:spPr>
      </p:pic>
      <p:sp>
        <p:nvSpPr>
          <p:cNvPr id="64" name="橢圓 63"/>
          <p:cNvSpPr/>
          <p:nvPr/>
        </p:nvSpPr>
        <p:spPr>
          <a:xfrm>
            <a:off x="3053973" y="2673986"/>
            <a:ext cx="2362855" cy="159685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8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3541"/>
            <a:ext cx="8229600" cy="1143000"/>
          </a:xfrm>
        </p:spPr>
        <p:txBody>
          <a:bodyPr/>
          <a:lstStyle/>
          <a:p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研習回饋</a:t>
            </a:r>
          </a:p>
        </p:txBody>
      </p:sp>
      <p:graphicFrame>
        <p:nvGraphicFramePr>
          <p:cNvPr id="7" name="圖表 6"/>
          <p:cNvGraphicFramePr>
            <a:graphicFrameLocks/>
          </p:cNvGraphicFramePr>
          <p:nvPr/>
        </p:nvGraphicFramePr>
        <p:xfrm>
          <a:off x="-468560" y="1809036"/>
          <a:ext cx="4032448" cy="251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矩形 13"/>
          <p:cNvSpPr/>
          <p:nvPr/>
        </p:nvSpPr>
        <p:spPr>
          <a:xfrm>
            <a:off x="323528" y="573997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獲益良多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23528" y="13407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學員回饋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五等量表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3528" y="48670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學員回饋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文字回饋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3528" y="5370643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謝謝教授指導及各校分享</a:t>
            </a:r>
          </a:p>
        </p:txBody>
      </p:sp>
      <p:graphicFrame>
        <p:nvGraphicFramePr>
          <p:cNvPr id="17" name="圖表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546478"/>
              </p:ext>
            </p:extLst>
          </p:nvPr>
        </p:nvGraphicFramePr>
        <p:xfrm>
          <a:off x="-586721" y="18098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圖表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760059"/>
              </p:ext>
            </p:extLst>
          </p:nvPr>
        </p:nvGraphicFramePr>
        <p:xfrm>
          <a:off x="2224649" y="18195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圖表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986802"/>
              </p:ext>
            </p:extLst>
          </p:nvPr>
        </p:nvGraphicFramePr>
        <p:xfrm>
          <a:off x="4932040" y="182975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矩形 2"/>
          <p:cNvSpPr/>
          <p:nvPr/>
        </p:nvSpPr>
        <p:spPr>
          <a:xfrm>
            <a:off x="323528" y="6098781"/>
            <a:ext cx="780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從報告中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可以看到各學校</a:t>
            </a:r>
            <a:r>
              <a:rPr lang="zh-HK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HK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研發、平等對話</a:t>
            </a:r>
            <a:r>
              <a:rPr lang="zh-HK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氛圍</a:t>
            </a:r>
            <a:r>
              <a:rPr lang="zh-HK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HK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有助於課程研發。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145235" y="422710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</a:p>
        </p:txBody>
      </p:sp>
      <p:graphicFrame>
        <p:nvGraphicFramePr>
          <p:cNvPr id="67" name="資料庫圖表 66"/>
          <p:cNvGraphicFramePr/>
          <p:nvPr>
            <p:extLst>
              <p:ext uri="{D42A27DB-BD31-4B8C-83A1-F6EECF244321}">
                <p14:modId xmlns:p14="http://schemas.microsoft.com/office/powerpoint/2010/main" val="3190817071"/>
              </p:ext>
            </p:extLst>
          </p:nvPr>
        </p:nvGraphicFramePr>
        <p:xfrm>
          <a:off x="755576" y="1268760"/>
          <a:ext cx="7618918" cy="4505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文字方塊 69"/>
          <p:cNvSpPr txBox="1"/>
          <p:nvPr/>
        </p:nvSpPr>
        <p:spPr>
          <a:xfrm>
            <a:off x="1187624" y="18418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+mn-ea"/>
                <a:ea typeface="+mn-ea"/>
              </a:rPr>
              <a:t>1</a:t>
            </a:r>
            <a:endParaRPr lang="zh-TW" altLang="en-US" sz="3200" b="1" dirty="0">
              <a:latin typeface="+mn-ea"/>
              <a:ea typeface="+mn-ea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1475656" y="320919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+mn-ea"/>
                <a:ea typeface="+mn-ea"/>
              </a:rPr>
              <a:t>2</a:t>
            </a:r>
            <a:endParaRPr lang="zh-TW" altLang="en-US" sz="3200" b="1" dirty="0">
              <a:latin typeface="+mn-ea"/>
              <a:ea typeface="+mn-ea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1187624" y="4567797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+mn-ea"/>
                <a:ea typeface="+mn-ea"/>
              </a:rPr>
              <a:t>3</a:t>
            </a:r>
            <a:endParaRPr lang="zh-TW" altLang="en-US" sz="3200" b="1" dirty="0">
              <a:latin typeface="+mn-ea"/>
              <a:ea typeface="+mn-ea"/>
            </a:endParaRPr>
          </a:p>
        </p:txBody>
      </p:sp>
      <p:grpSp>
        <p:nvGrpSpPr>
          <p:cNvPr id="71" name="群組 70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4" name="群組 73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79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0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3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4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8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9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5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6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7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4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5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2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3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0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1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8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19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0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1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2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3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4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5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4"/>
                <p:cNvCxnSpPr>
                  <a:cxnSpLocks noChangeShapeType="1"/>
                  <a:stCxn id="112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7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1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1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2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2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7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99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0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8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3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3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5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6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4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1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2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5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89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0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7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8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5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" y="764704"/>
            <a:ext cx="9144000" cy="45519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9592" y="5178849"/>
            <a:ext cx="8964488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endParaRPr lang="en-US" altLang="zh-TW" sz="20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ts val="3200"/>
              </a:lnSpc>
            </a:pPr>
            <a:r>
              <a:rPr lang="en-US" altLang="zh-TW" sz="2400" dirty="0" smtClean="0">
                <a:solidFill>
                  <a:srgbClr val="002060"/>
                </a:solidFill>
                <a:latin typeface="+mn-ea"/>
                <a:ea typeface="+mn-ea"/>
              </a:rPr>
              <a:t>13:10-16:00</a:t>
            </a:r>
            <a:r>
              <a:rPr lang="zh-TW" altLang="en-US" sz="2400" dirty="0" smtClean="0">
                <a:solidFill>
                  <a:srgbClr val="002060"/>
                </a:solidFill>
                <a:latin typeface="+mn-ea"/>
                <a:ea typeface="+mn-ea"/>
              </a:rPr>
              <a:t> 從學校課程發展彈課程評鑑實施之成果分享</a:t>
            </a:r>
            <a:endParaRPr lang="en-US" altLang="zh-TW" sz="2400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>
              <a:lnSpc>
                <a:spcPts val="320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+mn-ea"/>
                <a:ea typeface="+mn-ea"/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  <a:latin typeface="+mn-ea"/>
                <a:ea typeface="+mn-ea"/>
              </a:rPr>
              <a:t>            </a:t>
            </a:r>
            <a:r>
              <a:rPr lang="en-US" altLang="zh-TW" sz="2400" dirty="0" smtClean="0">
                <a:solidFill>
                  <a:srgbClr val="002060"/>
                </a:solidFill>
                <a:latin typeface="+mn-ea"/>
                <a:ea typeface="+mn-ea"/>
              </a:rPr>
              <a:t>(</a:t>
            </a:r>
            <a:r>
              <a:rPr lang="en-US" altLang="zh-TW" sz="2400" dirty="0">
                <a:solidFill>
                  <a:srgbClr val="002060"/>
                </a:solidFill>
                <a:latin typeface="+mn-ea"/>
                <a:ea typeface="+mn-ea"/>
              </a:rPr>
              <a:t>1</a:t>
            </a:r>
            <a:r>
              <a:rPr lang="zh-TW" altLang="en-US" sz="2400" dirty="0">
                <a:solidFill>
                  <a:srgbClr val="002060"/>
                </a:solidFill>
                <a:latin typeface="+mn-ea"/>
                <a:ea typeface="+mn-ea"/>
              </a:rPr>
              <a:t>所活化</a:t>
            </a:r>
            <a:r>
              <a:rPr lang="zh-TW" altLang="en-US" sz="2400" dirty="0" smtClean="0">
                <a:solidFill>
                  <a:srgbClr val="002060"/>
                </a:solidFill>
                <a:latin typeface="+mn-ea"/>
                <a:ea typeface="+mn-ea"/>
              </a:rPr>
              <a:t>學校</a:t>
            </a:r>
            <a:r>
              <a:rPr lang="zh-TW" altLang="en-US" sz="800" dirty="0" smtClean="0">
                <a:solidFill>
                  <a:srgbClr val="002060"/>
                </a:solidFill>
                <a:latin typeface="+mn-ea"/>
                <a:ea typeface="+mn-ea"/>
              </a:rPr>
              <a:t> </a:t>
            </a:r>
            <a:r>
              <a:rPr lang="en-US" altLang="zh-TW" sz="2400" dirty="0" smtClean="0">
                <a:solidFill>
                  <a:srgbClr val="002060"/>
                </a:solidFill>
                <a:latin typeface="+mn-ea"/>
                <a:ea typeface="+mn-ea"/>
              </a:rPr>
              <a:t>+</a:t>
            </a:r>
            <a:r>
              <a:rPr lang="zh-TW" altLang="en-US" sz="900" dirty="0" smtClean="0">
                <a:solidFill>
                  <a:srgbClr val="002060"/>
                </a:solidFill>
                <a:latin typeface="+mn-ea"/>
                <a:ea typeface="+mn-ea"/>
              </a:rPr>
              <a:t> </a:t>
            </a:r>
            <a:r>
              <a:rPr lang="en-US" altLang="zh-TW" sz="2400" dirty="0" smtClean="0">
                <a:solidFill>
                  <a:srgbClr val="002060"/>
                </a:solidFill>
                <a:latin typeface="+mn-ea"/>
                <a:ea typeface="+mn-ea"/>
              </a:rPr>
              <a:t>3</a:t>
            </a:r>
            <a:r>
              <a:rPr lang="zh-TW" altLang="en-US" sz="2400" dirty="0" smtClean="0">
                <a:solidFill>
                  <a:srgbClr val="002060"/>
                </a:solidFill>
                <a:latin typeface="+mn-ea"/>
                <a:ea typeface="+mn-ea"/>
              </a:rPr>
              <a:t>所前導學校</a:t>
            </a:r>
            <a:r>
              <a:rPr lang="en-US" altLang="zh-TW" sz="2400" dirty="0" smtClean="0">
                <a:solidFill>
                  <a:srgbClr val="002060"/>
                </a:solidFill>
                <a:latin typeface="+mn-ea"/>
                <a:ea typeface="+mn-ea"/>
              </a:rPr>
              <a:t>)</a:t>
            </a:r>
            <a:endParaRPr lang="en-US" altLang="zh-TW" sz="2400" dirty="0">
              <a:solidFill>
                <a:srgbClr val="002060"/>
              </a:solidFill>
              <a:latin typeface="+mn-ea"/>
              <a:ea typeface="+mn-ea"/>
            </a:endParaRPr>
          </a:p>
          <a:p>
            <a:pPr>
              <a:lnSpc>
                <a:spcPts val="3200"/>
              </a:lnSpc>
            </a:pPr>
            <a:r>
              <a:rPr lang="en-US" altLang="zh-TW" sz="2400" dirty="0" smtClean="0">
                <a:solidFill>
                  <a:srgbClr val="002060"/>
                </a:solidFill>
                <a:latin typeface="+mn-ea"/>
                <a:ea typeface="+mn-ea"/>
              </a:rPr>
              <a:t>16:00-16:30</a:t>
            </a:r>
            <a:r>
              <a:rPr lang="zh-TW" altLang="en-US" sz="2400" dirty="0" smtClean="0">
                <a:solidFill>
                  <a:srgbClr val="002060"/>
                </a:solidFill>
                <a:latin typeface="+mn-ea"/>
                <a:ea typeface="+mn-ea"/>
              </a:rPr>
              <a:t> 綜合座談</a:t>
            </a:r>
            <a:endParaRPr lang="zh-TW" altLang="en-US" sz="24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8415" y="3916271"/>
            <a:ext cx="9112377" cy="1455586"/>
          </a:xfrm>
          <a:prstGeom prst="roundRect">
            <a:avLst/>
          </a:prstGeom>
          <a:solidFill>
            <a:schemeClr val="bg1">
              <a:alpha val="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5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</a:t>
            </a: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145235" y="920716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111.05.26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5" name="圖片 6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748"/>
            <a:ext cx="4665032" cy="3174354"/>
          </a:xfrm>
          <a:prstGeom prst="rect">
            <a:avLst/>
          </a:prstGeom>
        </p:spPr>
      </p:pic>
      <p:pic>
        <p:nvPicPr>
          <p:cNvPr id="67" name="圖片 6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56" y="1381837"/>
            <a:ext cx="4467244" cy="31848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27784" y="4537981"/>
            <a:ext cx="491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蘭州</a:t>
            </a:r>
            <a:r>
              <a:rPr lang="zh-TW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en-US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活化學校</a:t>
            </a:r>
            <a:r>
              <a:rPr lang="en-US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000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分享</a:t>
            </a:r>
            <a:r>
              <a:rPr lang="zh-TW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彈性課程歷程</a:t>
            </a:r>
            <a:endParaRPr lang="zh-TW" altLang="en-US" sz="2000" b="1" dirty="0"/>
          </a:p>
        </p:txBody>
      </p:sp>
      <p:sp>
        <p:nvSpPr>
          <p:cNvPr id="66" name="矩形 65"/>
          <p:cNvSpPr/>
          <p:nvPr/>
        </p:nvSpPr>
        <p:spPr>
          <a:xfrm>
            <a:off x="0" y="4970977"/>
            <a:ext cx="9143999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000" b="1" dirty="0" smtClean="0">
                <a:solidFill>
                  <a:srgbClr val="C00000"/>
                </a:solidFill>
                <a:latin typeface="+mn-ea"/>
                <a:ea typeface="+mn-ea"/>
              </a:rPr>
              <a:t>專家回饋：</a:t>
            </a:r>
            <a:endParaRPr lang="en-US" altLang="zh-TW" sz="20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257175" indent="-257175"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明確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落實課程評鑑，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從評量規準做出發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，帶領學校老師檢討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課程。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可看出評量規準對課綱改革的重要性，蘭州國中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評量尺規的發展很紮實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。</a:t>
            </a:r>
            <a:endParaRPr lang="en-US" altLang="zh-TW" sz="2000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marL="236538" indent="-236538"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蘭州國中的課程評鑑碰觸到學校本位的評鑑，像是學生辯論的部分，會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依學生程度來調整課程規劃，</a:t>
            </a:r>
            <a:r>
              <a:rPr lang="zh-TW" altLang="en-US" sz="2000" b="1" dirty="0" smtClean="0">
                <a:solidFill>
                  <a:srgbClr val="660066"/>
                </a:solidFill>
                <a:latin typeface="+mn-ea"/>
                <a:ea typeface="+mn-ea"/>
              </a:rPr>
              <a:t>屬於形成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性評鑑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，也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為總結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性評鑑帶來正面的影響。</a:t>
            </a:r>
          </a:p>
        </p:txBody>
      </p:sp>
    </p:spTree>
    <p:extLst>
      <p:ext uri="{BB962C8B-B14F-4D97-AF65-F5344CB8AC3E}">
        <p14:creationId xmlns:p14="http://schemas.microsoft.com/office/powerpoint/2010/main" val="14532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696" y="-367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</a:t>
            </a: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199784" y="551345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111.05.26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79712" y="4644138"/>
            <a:ext cx="5798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b="1" dirty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介壽</a:t>
            </a:r>
            <a:r>
              <a:rPr lang="zh-HK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en-US" altLang="zh-HK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前導學校</a:t>
            </a:r>
            <a:r>
              <a:rPr lang="en-US" altLang="zh-HK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HK" altLang="zh-TW" sz="2000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分享</a:t>
            </a:r>
            <a:r>
              <a:rPr lang="zh-HK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學生作品</a:t>
            </a:r>
            <a:r>
              <a:rPr lang="zh-HK" altLang="zh-TW" sz="2000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及課程回饋</a:t>
            </a:r>
            <a:endParaRPr lang="zh-TW" altLang="en-US" sz="2000" b="1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6" name="圖片 6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632"/>
            <a:ext cx="4661756" cy="3425509"/>
          </a:xfrm>
          <a:prstGeom prst="rect">
            <a:avLst/>
          </a:prstGeom>
        </p:spPr>
      </p:pic>
      <p:pic>
        <p:nvPicPr>
          <p:cNvPr id="68" name="圖片 6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9" y="1190116"/>
            <a:ext cx="4382131" cy="3406539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0" y="5044250"/>
            <a:ext cx="914400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000" b="1" dirty="0" smtClean="0">
                <a:solidFill>
                  <a:srgbClr val="C00000"/>
                </a:solidFill>
                <a:latin typeface="+mn-ea"/>
                <a:ea typeface="+mn-ea"/>
              </a:rPr>
              <a:t>專家回饋：</a:t>
            </a:r>
            <a:endParaRPr lang="en-US" altLang="zh-TW" sz="20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marL="236538" indent="-236538"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彈性課程的規劃很細緻，包括評鑑的時機、要收集的資料等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。</a:t>
            </a:r>
            <a:r>
              <a:rPr lang="zh-TW" altLang="en-US" sz="2000" b="1" dirty="0" smtClean="0">
                <a:solidFill>
                  <a:srgbClr val="660066"/>
                </a:solidFill>
                <a:latin typeface="+mn-ea"/>
                <a:ea typeface="+mn-ea"/>
              </a:rPr>
              <a:t>根據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前幾單元的評鑑去改進後面單元的評鑑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。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好評鑑不僅能證明成效功能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更能發揮改進功能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。 </a:t>
            </a:r>
            <a:endParaRPr lang="en-US" altLang="zh-TW" sz="2000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marL="236538" indent="-236538">
              <a:lnSpc>
                <a:spcPts val="2800"/>
              </a:lnSpc>
            </a:pPr>
            <a:r>
              <a:rPr lang="en-US" altLang="zh-TW" sz="2000" dirty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教師能對課程評鑑有興趣，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把評鑑結果當成解決問題的依據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，而不只是當成上級的要求。介壽國中專業研發、平等對話的學校文化，有助於課程研發。</a:t>
            </a:r>
          </a:p>
        </p:txBody>
      </p:sp>
    </p:spTree>
    <p:extLst>
      <p:ext uri="{BB962C8B-B14F-4D97-AF65-F5344CB8AC3E}">
        <p14:creationId xmlns:p14="http://schemas.microsoft.com/office/powerpoint/2010/main" val="33407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52" y="-10601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</a:t>
            </a: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043254" y="428155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111.05.26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5" name="圖片 6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442"/>
            <a:ext cx="4644008" cy="33761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51720" y="4420904"/>
            <a:ext cx="567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南門</a:t>
            </a:r>
            <a:r>
              <a:rPr lang="zh-TW" altLang="en-US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en-US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前導學校</a:t>
            </a:r>
            <a:r>
              <a:rPr lang="en-US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HK" altLang="zh-TW" sz="2000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經由</a:t>
            </a:r>
            <a:r>
              <a:rPr lang="zh-HK" altLang="zh-TW" sz="2000" b="1" dirty="0">
                <a:ea typeface="標楷體" panose="03000509000000000000" pitchFamily="65" charset="-120"/>
                <a:cs typeface="Times New Roman" panose="02020603050405020304" pitchFamily="18" charset="0"/>
              </a:rPr>
              <a:t>協同者</a:t>
            </a:r>
            <a:r>
              <a:rPr lang="zh-HK" altLang="zh-TW" sz="2000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評鑑</a:t>
            </a:r>
            <a:r>
              <a:rPr lang="zh-TW" altLang="en-US" sz="2000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精進課程</a:t>
            </a:r>
            <a:endParaRPr lang="zh-TW" altLang="en-US" sz="2000" b="1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7" name="圖片 6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33" y="1018099"/>
            <a:ext cx="4573676" cy="3389462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147889" y="4970977"/>
            <a:ext cx="896448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000" b="1" dirty="0" smtClean="0">
                <a:solidFill>
                  <a:srgbClr val="C00000"/>
                </a:solidFill>
                <a:latin typeface="+mn-ea"/>
                <a:ea typeface="+mn-ea"/>
              </a:rPr>
              <a:t>專家回饋：</a:t>
            </a:r>
            <a:endParaRPr lang="en-US" altLang="zh-TW" sz="20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南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門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國中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報告中四個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課程評鑑指標形式不太一致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，有些是有方向性的。不同形式的指標會影響評鑑工具的形成，進一步影響論點的用語。課程評鑑目標不一樣，訂定規準重點也會所不同。</a:t>
            </a:r>
            <a:endParaRPr lang="en-US" altLang="zh-TW" sz="2000" dirty="0">
              <a:solidFill>
                <a:srgbClr val="002060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課程規劃中，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對學生互評做了後設分析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，學生角色轉換使得學習品質更好。</a:t>
            </a:r>
          </a:p>
        </p:txBody>
      </p:sp>
    </p:spTree>
    <p:extLst>
      <p:ext uri="{BB962C8B-B14F-4D97-AF65-F5344CB8AC3E}">
        <p14:creationId xmlns:p14="http://schemas.microsoft.com/office/powerpoint/2010/main" val="5458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520" y="14587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</a:t>
            </a: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074023" y="484828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111.05.26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6" name="圖片 6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" y="1066064"/>
            <a:ext cx="4856740" cy="343720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05748" y="4479011"/>
            <a:ext cx="5859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zh-TW" sz="2400" b="1" dirty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金華</a:t>
            </a:r>
            <a:r>
              <a:rPr lang="zh-HK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en-US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前導學校</a:t>
            </a:r>
            <a:r>
              <a:rPr lang="en-US" altLang="zh-TW" sz="2400" b="1" dirty="0" smtClean="0">
                <a:solidFill>
                  <a:srgbClr val="660066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HK" altLang="zh-TW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說明</a:t>
            </a:r>
            <a:r>
              <a:rPr lang="zh-HK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課程設計</a:t>
            </a:r>
            <a:r>
              <a:rPr lang="zh-HK" altLang="zh-TW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分享</a:t>
            </a:r>
            <a:r>
              <a:rPr lang="zh-HK" altLang="zh-TW" b="1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r>
              <a:rPr lang="zh-HK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表現</a:t>
            </a:r>
            <a:endParaRPr lang="zh-TW" altLang="en-US" b="1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8" name="圖片 6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0" y="1061986"/>
            <a:ext cx="4139950" cy="342081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512" y="4957358"/>
            <a:ext cx="896448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000" b="1" dirty="0" smtClean="0">
                <a:solidFill>
                  <a:srgbClr val="C00000"/>
                </a:solidFill>
                <a:latin typeface="+mn-ea"/>
                <a:ea typeface="+mn-ea"/>
              </a:rPr>
              <a:t>專家回饋：</a:t>
            </a:r>
            <a:endParaRPr lang="en-US" altLang="zh-TW" sz="20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金華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國中採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由下而上評鑑的模式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，如果能嘗試不同評鑑工具有助於找到更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多</a:t>
            </a: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/>
            </a:r>
            <a:b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</a:b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  課程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的優缺點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。</a:t>
            </a:r>
            <a:endParaRPr lang="en-US" altLang="zh-TW" sz="2000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>
              <a:lnSpc>
                <a:spcPts val="2800"/>
              </a:lnSpc>
            </a:pP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金華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國中課程</a:t>
            </a:r>
            <a:r>
              <a:rPr lang="zh-TW" altLang="en-US" sz="2000" b="1" dirty="0">
                <a:solidFill>
                  <a:srgbClr val="660066"/>
                </a:solidFill>
                <a:latin typeface="+mn-ea"/>
                <a:ea typeface="+mn-ea"/>
              </a:rPr>
              <a:t>以設計思考為工具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，有一定的難度。但經過</a:t>
            </a:r>
            <a:r>
              <a:rPr lang="en-US" altLang="zh-TW" sz="2000" dirty="0">
                <a:solidFill>
                  <a:srgbClr val="002060"/>
                </a:solidFill>
                <a:latin typeface="+mn-ea"/>
                <a:ea typeface="+mn-ea"/>
              </a:rPr>
              <a:t>200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次以上的共備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，</a:t>
            </a:r>
            <a: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  <a:t/>
            </a:r>
            <a:br>
              <a:rPr lang="en-US" altLang="zh-TW" sz="2000" dirty="0" smtClean="0">
                <a:solidFill>
                  <a:srgbClr val="002060"/>
                </a:solidFill>
                <a:latin typeface="+mn-ea"/>
                <a:ea typeface="+mn-ea"/>
              </a:rPr>
            </a:br>
            <a:r>
              <a:rPr lang="zh-TW" altLang="en-US" sz="2000" dirty="0" smtClean="0">
                <a:solidFill>
                  <a:srgbClr val="002060"/>
                </a:solidFill>
                <a:latin typeface="+mn-ea"/>
                <a:ea typeface="+mn-ea"/>
              </a:rPr>
              <a:t>  從</a:t>
            </a:r>
            <a:r>
              <a:rPr lang="zh-TW" altLang="en-US" sz="2000" dirty="0">
                <a:solidFill>
                  <a:srgbClr val="002060"/>
                </a:solidFill>
                <a:latin typeface="+mn-ea"/>
                <a:ea typeface="+mn-ea"/>
              </a:rPr>
              <a:t>報告上來看，相當成熟。</a:t>
            </a:r>
          </a:p>
        </p:txBody>
      </p:sp>
      <p:sp>
        <p:nvSpPr>
          <p:cNvPr id="5" name="矩形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1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第三群組前導學校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8930" y="1988840"/>
            <a:ext cx="8229600" cy="46863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600" b="1" dirty="0"/>
              <a:t>核心學校：介壽國中</a:t>
            </a:r>
            <a:r>
              <a:rPr lang="en-US" altLang="zh-TW" sz="3600" b="1" dirty="0"/>
              <a:t/>
            </a:r>
            <a:br>
              <a:rPr lang="en-US" altLang="zh-TW" sz="3600" b="1" dirty="0"/>
            </a:br>
            <a:r>
              <a:rPr lang="zh-TW" altLang="en-US" sz="3600" b="1" dirty="0"/>
              <a:t>中堅學校：天母國中    金華國中</a:t>
            </a:r>
            <a:endParaRPr lang="en-US" altLang="zh-TW" sz="3600" b="1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600" b="1" dirty="0"/>
              <a:t>                    南門國中    萬華國中  </a:t>
            </a:r>
            <a:r>
              <a:rPr lang="en-US" altLang="zh-TW" sz="3600" b="1" dirty="0"/>
              <a:t/>
            </a:r>
            <a:br>
              <a:rPr lang="en-US" altLang="zh-TW" sz="3600" b="1" dirty="0"/>
            </a:br>
            <a:r>
              <a:rPr lang="zh-TW" altLang="en-US" sz="3600" b="1" dirty="0"/>
              <a:t>                    誠正國中</a:t>
            </a:r>
            <a:r>
              <a:rPr lang="en-US" altLang="zh-TW" sz="3600" b="1" dirty="0"/>
              <a:t/>
            </a:r>
            <a:br>
              <a:rPr lang="en-US" altLang="zh-TW" sz="3600" b="1" dirty="0"/>
            </a:br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8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4409" y="121901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綜合座談</a:t>
            </a:r>
          </a:p>
        </p:txBody>
      </p:sp>
      <p:grpSp>
        <p:nvGrpSpPr>
          <p:cNvPr id="73" name="群組 72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9" name="群組 78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5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6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12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3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40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41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4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38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9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5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36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7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7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32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3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8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30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1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9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8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9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20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1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2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23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24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5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6" name="直接连接符 34"/>
                <p:cNvCxnSpPr>
                  <a:cxnSpLocks noChangeShapeType="1"/>
                  <a:stCxn id="122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7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7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10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1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9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104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6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7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5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0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100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102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3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1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1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8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9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2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6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7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3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94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5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80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2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3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4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145235" y="920716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111.05.26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44407" y="1162188"/>
            <a:ext cx="92176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HK" altLang="zh-TW" sz="2400" kern="1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陳淑君課督：</a:t>
            </a:r>
            <a:endParaRPr lang="zh-TW" altLang="zh-TW" sz="2400" kern="100" dirty="0">
              <a:solidFill>
                <a:srgbClr val="7030A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評量規準對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學生的自主學習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有很大的幫助。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教育局的各項計劃都是為了協助各校課程發展更加完整，</a:t>
            </a:r>
            <a:r>
              <a:rPr lang="en-US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111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學年度的目標是課程精緻化、再生化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zh-TW" sz="2400" kern="1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建成國中黃啟清校長：</a:t>
            </a:r>
            <a:endParaRPr lang="zh-TW" altLang="zh-TW" sz="2400" kern="100" dirty="0">
              <a:solidFill>
                <a:srgbClr val="7030A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b="1" kern="100" dirty="0">
                <a:latin typeface="+mn-ea"/>
                <a:ea typeface="+mn-ea"/>
                <a:cs typeface="Times New Roman" panose="02020603050405020304" pitchFamily="18" charset="0"/>
              </a:rPr>
              <a:t>蘭州國中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從生活中的議題，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拆解了防災教育和核電問題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，從評量規準中看到報告的方向。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b="1" kern="100" dirty="0">
                <a:latin typeface="+mn-ea"/>
                <a:ea typeface="+mn-ea"/>
                <a:cs typeface="Times New Roman" panose="02020603050405020304" pitchFamily="18" charset="0"/>
              </a:rPr>
              <a:t>介壽國中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的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「服路壽喜」讓我們看到路跑活動、服務學習跟學校原本的課程結合，還有美感生活的融入。</a:t>
            </a:r>
            <a:endParaRPr lang="zh-TW" altLang="zh-TW" sz="2400" b="1" kern="100" dirty="0">
              <a:solidFill>
                <a:srgbClr val="C0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b="1" kern="100" dirty="0">
                <a:latin typeface="+mn-ea"/>
                <a:ea typeface="+mn-ea"/>
                <a:cs typeface="Times New Roman" panose="02020603050405020304" pitchFamily="18" charset="0"/>
              </a:rPr>
              <a:t>南門國中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把跨域的國文和表藝結合，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從小劇本的形成到整個戲劇的演出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b="1" kern="100" dirty="0">
                <a:latin typeface="+mn-ea"/>
                <a:ea typeface="+mn-ea"/>
                <a:cs typeface="Times New Roman" panose="02020603050405020304" pitchFamily="18" charset="0"/>
              </a:rPr>
              <a:t>金華國中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拆解成設計思考、減塑議題及探究實作概念的分析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，透過長時間的社群共備，找出適合學生的評量規準</a:t>
            </a:r>
            <a:r>
              <a:rPr lang="zh-HK" altLang="zh-TW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370" y="74423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綜合座談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73" name="群組 72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9" name="群組 78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5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6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12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3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40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41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4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38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9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5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36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7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7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32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3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8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30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1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9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8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9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20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1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2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23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24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5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6" name="直接连接符 34"/>
                <p:cNvCxnSpPr>
                  <a:cxnSpLocks noChangeShapeType="1"/>
                  <a:stCxn id="122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7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7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10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1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9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104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6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7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5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0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100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102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3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1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1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8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9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2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6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7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3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94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5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80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2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3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4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145235" y="920716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111.05.26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657647"/>
            <a:ext cx="9217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HK" altLang="zh-TW" sz="2400" kern="100" dirty="0" smtClean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重慶</a:t>
            </a:r>
            <a:r>
              <a:rPr lang="zh-HK" altLang="zh-TW" sz="2400" kern="1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國中林淑君校長：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四校課程設計和評</a:t>
            </a:r>
            <a:r>
              <a:rPr lang="zh-TW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鑑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歷程值得借鏡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，教師要花較多的共備時間，並仰頼行政端的協助，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讓學校課程能融入素養導向和生活化情境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。透過各個學校的分享跟研討，有很大的收獲。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HK" sz="2400" kern="100" dirty="0" smtClean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zh-TW" sz="2400" kern="100" dirty="0" smtClean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民權國中</a:t>
            </a:r>
            <a:r>
              <a:rPr lang="zh-TW" altLang="en-US" sz="2400" dirty="0">
                <a:solidFill>
                  <a:srgbClr val="7030A0"/>
                </a:solidFill>
                <a:latin typeface="+mn-ea"/>
                <a:ea typeface="+mn-ea"/>
              </a:rPr>
              <a:t>吳政庭</a:t>
            </a:r>
            <a:r>
              <a:rPr lang="zh-HK" altLang="zh-TW" sz="2400" kern="100" dirty="0" smtClean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教務</a:t>
            </a:r>
            <a:r>
              <a:rPr lang="zh-HK" altLang="zh-TW" sz="2400" kern="1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主任：</a:t>
            </a:r>
            <a:endParaRPr lang="zh-TW" altLang="zh-TW" sz="2400" kern="100" dirty="0">
              <a:solidFill>
                <a:srgbClr val="7030A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發展學校的特色課程，需經過縝密的邏</a:t>
            </a:r>
            <a:r>
              <a:rPr lang="zh-TW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輯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思辯和課程設計。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教學卓</a:t>
            </a:r>
            <a:r>
              <a:rPr lang="zh-TW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越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學者專家也指出，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要思考如何利用課程評鑑能更具體、有效地評估學生的學習表現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HK" sz="2400" kern="100" dirty="0" smtClean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HK" altLang="zh-TW" sz="2400" kern="100" dirty="0" smtClean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葉興華</a:t>
            </a:r>
            <a:r>
              <a:rPr lang="zh-HK" altLang="zh-TW" sz="2400" kern="1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教授：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希望不管是分享的人還是聆聽的人</a:t>
            </a:r>
            <a:r>
              <a:rPr lang="zh-HK" altLang="zh-TW" sz="2400" b="1" kern="1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都能從彼此的身上相互學習</a:t>
            </a:r>
            <a:r>
              <a:rPr lang="zh-HK" altLang="zh-TW" sz="2400" kern="100" dirty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869" y="235224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687955"/>
              </p:ext>
            </p:extLst>
          </p:nvPr>
        </p:nvGraphicFramePr>
        <p:xfrm>
          <a:off x="107504" y="1427949"/>
          <a:ext cx="8914805" cy="4223043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25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7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7515">
                  <a:extLst>
                    <a:ext uri="{9D8B030D-6E8A-4147-A177-3AD203B41FA5}">
                      <a16:colId xmlns:a16="http://schemas.microsoft.com/office/drawing/2014/main" val="3428695579"/>
                    </a:ext>
                  </a:extLst>
                </a:gridCol>
              </a:tblGrid>
              <a:tr h="4477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</a:rPr>
                        <a:t>日期</a:t>
                      </a:r>
                      <a:endParaRPr lang="zh-TW" altLang="en-US" sz="2000" b="1" dirty="0"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  <a:cs typeface="Microsoft JhengHei" charset="-120"/>
                        </a:rPr>
                        <a:t>領域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  <a:cs typeface="Microsoft JhengHei" charset="-120"/>
                        </a:rPr>
                        <a:t>課次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  <a:cs typeface="Microsoft JhengHei" charset="-120"/>
                        </a:rPr>
                        <a:t>授課教師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</a:rPr>
                        <a:t>地點</a:t>
                      </a:r>
                      <a:endParaRPr lang="zh-TW" altLang="en-US" sz="2000" b="1" dirty="0"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+mj-ea"/>
                          <a:ea typeface="+mj-ea"/>
                          <a:cs typeface="Microsoft JhengHei" charset="-120"/>
                        </a:rPr>
                        <a:t>指導專家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0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111.04.12</a:t>
                      </a:r>
                      <a:endParaRPr kumimoji="0" 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社會領域</a:t>
                      </a:r>
                      <a:endParaRPr kumimoji="0" lang="zh-TW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彈性學習課程─ 「新聞與生活」，單元主題為：「作品的構思與產出－</a:t>
                      </a: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KWDL</a:t>
                      </a: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閱讀策略」 </a:t>
                      </a:r>
                      <a:endParaRPr kumimoji="0" 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誠正國中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陳婕敏</a:t>
                      </a:r>
                      <a:endParaRPr kumimoji="0" 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線上視訊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觀議課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  <a:sym typeface="DotumChe" pitchFamily="49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32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王儷芬校長</a:t>
                      </a: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/ </a:t>
                      </a:r>
                    </a:p>
                    <a:p>
                      <a:pPr marL="0" algn="ctr" rtl="0" eaLnBrk="1" latinLnBrk="0" hangingPunct="1">
                        <a:lnSpc>
                          <a:spcPts val="32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許珮甄老師 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  <a:sym typeface="DotumChe" pitchFamily="49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4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111.04.14</a:t>
                      </a:r>
                      <a:endParaRPr kumimoji="0" lang="zh-TW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語文領域 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英語文科</a:t>
                      </a:r>
                      <a:endParaRPr kumimoji="0" lang="zh-TW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Which Painting Do You Like?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介壽國中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marL="0" algn="ctr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楊織綺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線上視訊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觀議課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  <a:sym typeface="DotumChe" pitchFamily="49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32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陳建廷校長</a:t>
                      </a: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</a:p>
                    <a:p>
                      <a:pPr marL="0" algn="ctr" rtl="0" eaLnBrk="1" latinLnBrk="0" hangingPunct="1">
                        <a:lnSpc>
                          <a:spcPts val="32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蔡瀚濬老師</a:t>
                      </a:r>
                      <a:endParaRPr kumimoji="0" lang="zh-TW" altLang="en-US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8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111.04.22</a:t>
                      </a:r>
                      <a:endParaRPr kumimoji="0" lang="zh-TW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綜合領域</a:t>
                      </a:r>
                      <a:endParaRPr kumimoji="0" lang="zh-TW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服務學習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天母國中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marL="0" algn="ctr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江潔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線上視訊</a:t>
                      </a:r>
                      <a:endParaRPr kumimoji="0"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觀議課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  <a:sym typeface="DotumChe" pitchFamily="49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ts val="32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陳麗英校長</a:t>
                      </a:r>
                      <a:r>
                        <a:rPr kumimoji="0"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/ </a:t>
                      </a:r>
                    </a:p>
                    <a:p>
                      <a:pPr marL="0" algn="ctr" rtl="0" eaLnBrk="1" latinLnBrk="0" hangingPunct="1">
                        <a:lnSpc>
                          <a:spcPts val="32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kumimoji="0"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余霖聘任督學 </a:t>
                      </a:r>
                      <a:endParaRPr kumimoji="0" lang="en-US" altLang="zh-TW" sz="16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  <a:sym typeface="DotumChe" pitchFamily="49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1" name="群組 70"/>
          <p:cNvGrpSpPr/>
          <p:nvPr/>
        </p:nvGrpSpPr>
        <p:grpSpPr>
          <a:xfrm>
            <a:off x="7236296" y="5949280"/>
            <a:ext cx="1907704" cy="891682"/>
            <a:chOff x="6012160" y="1057661"/>
            <a:chExt cx="2808312" cy="1620176"/>
          </a:xfrm>
        </p:grpSpPr>
        <p:grpSp>
          <p:nvGrpSpPr>
            <p:cNvPr id="72" name="群組 71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77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8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1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2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6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7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3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4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5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4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2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3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5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0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1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8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19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6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17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08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0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1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2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4" name="直接连接符 34"/>
                <p:cNvCxnSpPr>
                  <a:cxnSpLocks noChangeShapeType="1"/>
                  <a:stCxn id="110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5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79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99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0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0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5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97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8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6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1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1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3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4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2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2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89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0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87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8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4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5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6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3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4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5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38" y="79185"/>
            <a:ext cx="1328936" cy="13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00" y="147594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誠正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83" name="群組 82"/>
          <p:cNvGrpSpPr/>
          <p:nvPr/>
        </p:nvGrpSpPr>
        <p:grpSpPr>
          <a:xfrm>
            <a:off x="8226400" y="505834"/>
            <a:ext cx="620536" cy="573319"/>
            <a:chOff x="683568" y="1602132"/>
            <a:chExt cx="620536" cy="573319"/>
          </a:xfrm>
        </p:grpSpPr>
        <p:sp>
          <p:nvSpPr>
            <p:cNvPr id="85" name="椭圆 11"/>
            <p:cNvSpPr/>
            <p:nvPr/>
          </p:nvSpPr>
          <p:spPr>
            <a:xfrm>
              <a:off x="683568" y="1602132"/>
              <a:ext cx="620536" cy="57305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6" name="Group 4"/>
            <p:cNvGrpSpPr>
              <a:grpSpLocks noChangeAspect="1"/>
            </p:cNvGrpSpPr>
            <p:nvPr/>
          </p:nvGrpSpPr>
          <p:grpSpPr bwMode="auto">
            <a:xfrm flipH="1">
              <a:off x="760527" y="1626132"/>
              <a:ext cx="420784" cy="549319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90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7" name="文字方塊 86"/>
            <p:cNvSpPr txBox="1"/>
            <p:nvPr/>
          </p:nvSpPr>
          <p:spPr>
            <a:xfrm>
              <a:off x="813662" y="1767220"/>
              <a:ext cx="311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92D050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1</a:t>
              </a:r>
              <a:endParaRPr kumimoji="1" lang="zh-TW" altLang="en-US" sz="1600" b="1" dirty="0">
                <a:solidFill>
                  <a:srgbClr val="92D050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84" name="文本框 34"/>
          <p:cNvSpPr txBox="1"/>
          <p:nvPr/>
        </p:nvSpPr>
        <p:spPr>
          <a:xfrm>
            <a:off x="8253252" y="1188412"/>
            <a:ext cx="620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說</a:t>
            </a:r>
            <a:r>
              <a:rPr lang="zh-TW" altLang="en-US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課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1570754"/>
            <a:ext cx="8528385" cy="5196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課程設計理念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透過學習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KWDL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閱讀策略培養學生閱讀文本、擷取資訊及分析、深究的能力。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學習目標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學生能使用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KWDL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閱讀策略進行文本閱讀。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學生可以透過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KWDL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閱讀策略提升自身提問及解決問題的能力。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學生能分辨何謂一手史料、二手史料。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學生能熟悉搜尋文本及資料的方法，並運用於分組作業當中。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學生能透過分組討論及合作，培養與人溝通協調、包容異己的學習素養。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議題融入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實質內涵：閱讀素養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學習重點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(1)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J2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發展跨文本的比對、分析、深究的能力，以判讀文本知識的正確性。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J7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小心求證資訊來源，判讀文本知識的正確性。</a:t>
            </a:r>
          </a:p>
          <a:p>
            <a:pPr>
              <a:lnSpc>
                <a:spcPts val="25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J10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主動尋求多元的詮釋，並試著表達自己的想法。</a:t>
            </a:r>
          </a:p>
        </p:txBody>
      </p:sp>
      <p:sp>
        <p:nvSpPr>
          <p:cNvPr id="95" name="文本框 34"/>
          <p:cNvSpPr txBox="1"/>
          <p:nvPr/>
        </p:nvSpPr>
        <p:spPr>
          <a:xfrm>
            <a:off x="7763492" y="92574"/>
            <a:ext cx="160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spc="300" dirty="0">
                <a:solidFill>
                  <a:schemeClr val="accent6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陳婕敏老師</a:t>
            </a:r>
            <a:endParaRPr lang="zh-CN" altLang="en-US" sz="1600" b="1" spc="300" dirty="0">
              <a:solidFill>
                <a:schemeClr val="accent6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16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4480"/>
            <a:ext cx="8229600" cy="1143000"/>
          </a:xfrm>
        </p:spPr>
        <p:txBody>
          <a:bodyPr/>
          <a:lstStyle/>
          <a:p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誠正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8265929" y="524540"/>
            <a:ext cx="620536" cy="573057"/>
            <a:chOff x="2131870" y="1626132"/>
            <a:chExt cx="620536" cy="573057"/>
          </a:xfrm>
        </p:grpSpPr>
        <p:sp>
          <p:nvSpPr>
            <p:cNvPr id="5" name="椭圆 21"/>
            <p:cNvSpPr/>
            <p:nvPr/>
          </p:nvSpPr>
          <p:spPr>
            <a:xfrm>
              <a:off x="2131870" y="1626132"/>
              <a:ext cx="620536" cy="573057"/>
            </a:xfrm>
            <a:prstGeom prst="ellipse">
              <a:avLst/>
            </a:prstGeom>
            <a:solidFill>
              <a:srgbClr val="F77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 flipH="1">
              <a:off x="2191933" y="1640744"/>
              <a:ext cx="426589" cy="556896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F77A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文字方塊 6"/>
            <p:cNvSpPr txBox="1"/>
            <p:nvPr/>
          </p:nvSpPr>
          <p:spPr>
            <a:xfrm>
              <a:off x="2234805" y="1777817"/>
              <a:ext cx="3113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F77A08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2</a:t>
              </a:r>
              <a:endParaRPr kumimoji="1" lang="zh-TW" altLang="en-US" sz="1600" b="1" dirty="0">
                <a:solidFill>
                  <a:srgbClr val="F77A08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15" name="文本框 34"/>
          <p:cNvSpPr txBox="1"/>
          <p:nvPr/>
        </p:nvSpPr>
        <p:spPr>
          <a:xfrm>
            <a:off x="8291080" y="1193846"/>
            <a:ext cx="105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授課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1" name="文本框 34"/>
          <p:cNvSpPr txBox="1"/>
          <p:nvPr/>
        </p:nvSpPr>
        <p:spPr>
          <a:xfrm>
            <a:off x="7803891" y="131316"/>
            <a:ext cx="160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spc="300" dirty="0">
                <a:solidFill>
                  <a:schemeClr val="accent6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陳婕敏老師</a:t>
            </a:r>
            <a:endParaRPr lang="zh-CN" altLang="en-US" sz="1600" b="1" spc="300" dirty="0">
              <a:solidFill>
                <a:schemeClr val="accent6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0" name="內容版面配置區 19">
            <a:extLst>
              <a:ext uri="{FF2B5EF4-FFF2-40B4-BE49-F238E27FC236}">
                <a16:creationId xmlns:a16="http://schemas.microsoft.com/office/drawing/2014/main" id="{201B075C-AD86-4E0C-9729-B2A6CBC8D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3" y="2132856"/>
            <a:ext cx="4551137" cy="3421838"/>
          </a:xfr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969E0B4-0F54-4333-A8D5-5DF136724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141341"/>
            <a:ext cx="4551137" cy="3413353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753812" y="5895893"/>
            <a:ext cx="768122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800" b="1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新聞與生活：作品的構思與產出－</a:t>
            </a:r>
            <a:r>
              <a:rPr lang="en-US" altLang="zh-TW" sz="2800" b="1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KWDL</a:t>
            </a:r>
            <a:r>
              <a:rPr lang="zh-TW" altLang="en-US" sz="2800" b="1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800" b="1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endParaRPr lang="zh-TW" altLang="zh-TW" sz="2800" b="1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47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68" y="275773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誠正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4D46A05-7AF7-4C7B-9BB5-99C641D7C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2200" b="1" dirty="0">
                <a:solidFill>
                  <a:srgbClr val="FF0000"/>
                </a:solidFill>
                <a:latin typeface="+mn-ea"/>
              </a:rPr>
              <a:t>觀課教師回饋</a:t>
            </a:r>
            <a:endParaRPr lang="en-US" altLang="zh-TW" sz="2200" b="1" dirty="0">
              <a:solidFill>
                <a:srgbClr val="FF0000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200" dirty="0">
                <a:latin typeface="+mn-ea"/>
              </a:rPr>
              <a:t>教學節奏流暢，語速恰當，課堂氛圍輕鬆有趣。</a:t>
            </a:r>
            <a:endParaRPr lang="en-US" altLang="zh-TW" sz="2200" dirty="0"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200" dirty="0">
                <a:latin typeface="+mn-ea"/>
              </a:rPr>
              <a:t>教學引導具體、圖像化、循序漸進，重點解說完整、易懂；簡報製作美觀、搭配得宜。</a:t>
            </a:r>
            <a:endParaRPr lang="en-US" altLang="zh-TW" sz="2200" dirty="0"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200" dirty="0">
                <a:latin typeface="+mn-ea"/>
              </a:rPr>
              <a:t>評量方式多元。</a:t>
            </a:r>
            <a:endParaRPr lang="en-US" altLang="zh-TW" sz="2200" dirty="0"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200" dirty="0">
                <a:latin typeface="+mn-ea"/>
              </a:rPr>
              <a:t>學生能由文本思辨，反省自身學習的優勢、劣勢。</a:t>
            </a:r>
            <a:endParaRPr lang="en-US" altLang="zh-TW" sz="2200" dirty="0"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200" dirty="0">
                <a:latin typeface="+mn-ea"/>
              </a:rPr>
              <a:t>科別性質關係，教師講述時可多與學生互動，提高學生課堂參與度。</a:t>
            </a:r>
            <a:endParaRPr lang="en-US" altLang="zh-TW" sz="2200" dirty="0">
              <a:latin typeface="+mn-ea"/>
            </a:endParaRPr>
          </a:p>
          <a:p>
            <a:pPr marL="0" indent="0">
              <a:buNone/>
            </a:pPr>
            <a:endParaRPr lang="en-US" altLang="zh-TW" dirty="0"/>
          </a:p>
        </p:txBody>
      </p:sp>
      <p:grpSp>
        <p:nvGrpSpPr>
          <p:cNvPr id="67" name="群組 66"/>
          <p:cNvGrpSpPr/>
          <p:nvPr/>
        </p:nvGrpSpPr>
        <p:grpSpPr>
          <a:xfrm>
            <a:off x="8176979" y="548796"/>
            <a:ext cx="550385" cy="573057"/>
            <a:chOff x="7042114" y="2279781"/>
            <a:chExt cx="1277257" cy="1277257"/>
          </a:xfrm>
        </p:grpSpPr>
        <p:sp>
          <p:nvSpPr>
            <p:cNvPr id="68" name="椭圆 21"/>
            <p:cNvSpPr/>
            <p:nvPr/>
          </p:nvSpPr>
          <p:spPr>
            <a:xfrm>
              <a:off x="7042114" y="2279781"/>
              <a:ext cx="1277257" cy="1277257"/>
            </a:xfrm>
            <a:prstGeom prst="ellipse">
              <a:avLst/>
            </a:prstGeom>
            <a:solidFill>
              <a:srgbClr val="2DB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69" name="Group 4"/>
            <p:cNvGrpSpPr>
              <a:grpSpLocks noChangeAspect="1"/>
            </p:cNvGrpSpPr>
            <p:nvPr/>
          </p:nvGrpSpPr>
          <p:grpSpPr bwMode="auto">
            <a:xfrm>
              <a:off x="7281957" y="2350747"/>
              <a:ext cx="853135" cy="1206012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2DB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0" name="文字方塊 69"/>
            <p:cNvSpPr txBox="1"/>
            <p:nvPr/>
          </p:nvSpPr>
          <p:spPr>
            <a:xfrm>
              <a:off x="7411147" y="2604538"/>
              <a:ext cx="640761" cy="754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2DB2A4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3</a:t>
              </a:r>
              <a:endParaRPr kumimoji="1" lang="zh-TW" altLang="en-US" sz="1600" b="1" dirty="0">
                <a:solidFill>
                  <a:srgbClr val="2DB2A4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78" name="文本框 34"/>
          <p:cNvSpPr txBox="1"/>
          <p:nvPr/>
        </p:nvSpPr>
        <p:spPr>
          <a:xfrm>
            <a:off x="8176979" y="1207446"/>
            <a:ext cx="2059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議課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1" name="文本框 34"/>
          <p:cNvSpPr txBox="1"/>
          <p:nvPr/>
        </p:nvSpPr>
        <p:spPr>
          <a:xfrm>
            <a:off x="7791823" y="119746"/>
            <a:ext cx="160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spc="300" dirty="0">
                <a:solidFill>
                  <a:schemeClr val="accent6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陳婕敏老師</a:t>
            </a:r>
            <a:endParaRPr lang="zh-CN" altLang="en-US" sz="1600" b="1" spc="300" dirty="0">
              <a:solidFill>
                <a:schemeClr val="accent6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83" name="群組 82"/>
          <p:cNvGrpSpPr/>
          <p:nvPr/>
        </p:nvGrpSpPr>
        <p:grpSpPr>
          <a:xfrm>
            <a:off x="6875522" y="5541100"/>
            <a:ext cx="2370458" cy="1258844"/>
            <a:chOff x="6012160" y="1057661"/>
            <a:chExt cx="2808312" cy="1620176"/>
          </a:xfrm>
        </p:grpSpPr>
        <p:grpSp>
          <p:nvGrpSpPr>
            <p:cNvPr id="84" name="群組 83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9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0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77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78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202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203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79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200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201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80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98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99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81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96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97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82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94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95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83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92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93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84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5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6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87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88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9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0" name="直接连接符 34"/>
                <p:cNvCxnSpPr>
                  <a:cxnSpLocks noChangeShapeType="1"/>
                  <a:stCxn id="186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91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91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75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76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2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171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73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74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72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3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103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105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6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4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4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101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2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5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9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0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6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97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8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rgbClr val="FF9300"/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85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6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7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8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9032FB2E-755E-41C7-872E-5B99E6BAF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003" y="4456512"/>
            <a:ext cx="3120503" cy="23461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1113557-624A-4FA8-A32F-82D43F078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43" y="5085184"/>
            <a:ext cx="3523500" cy="17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0054" y="256595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介壽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089592" y="544651"/>
            <a:ext cx="620536" cy="573319"/>
            <a:chOff x="683568" y="1602132"/>
            <a:chExt cx="620536" cy="573319"/>
          </a:xfrm>
        </p:grpSpPr>
        <p:sp>
          <p:nvSpPr>
            <p:cNvPr id="70" name="椭圆 11"/>
            <p:cNvSpPr/>
            <p:nvPr/>
          </p:nvSpPr>
          <p:spPr>
            <a:xfrm>
              <a:off x="683568" y="1602132"/>
              <a:ext cx="620536" cy="57305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2" name="Group 4"/>
            <p:cNvGrpSpPr>
              <a:grpSpLocks noChangeAspect="1"/>
            </p:cNvGrpSpPr>
            <p:nvPr/>
          </p:nvGrpSpPr>
          <p:grpSpPr bwMode="auto">
            <a:xfrm flipH="1">
              <a:off x="760527" y="1626132"/>
              <a:ext cx="420784" cy="549319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3" name="文字方塊 72"/>
            <p:cNvSpPr txBox="1"/>
            <p:nvPr/>
          </p:nvSpPr>
          <p:spPr>
            <a:xfrm>
              <a:off x="813662" y="1767220"/>
              <a:ext cx="311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92D050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1</a:t>
              </a:r>
              <a:endParaRPr kumimoji="1" lang="zh-TW" altLang="en-US" sz="1600" b="1" dirty="0">
                <a:solidFill>
                  <a:srgbClr val="92D050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76" name="文本框 34"/>
          <p:cNvSpPr txBox="1"/>
          <p:nvPr/>
        </p:nvSpPr>
        <p:spPr>
          <a:xfrm>
            <a:off x="8091492" y="1230318"/>
            <a:ext cx="1821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說課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7" name="文本框 34"/>
          <p:cNvSpPr txBox="1"/>
          <p:nvPr/>
        </p:nvSpPr>
        <p:spPr>
          <a:xfrm>
            <a:off x="7641695" y="95689"/>
            <a:ext cx="160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spc="300" dirty="0">
                <a:solidFill>
                  <a:schemeClr val="accent6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楊織綺老師</a:t>
            </a:r>
            <a:endParaRPr lang="zh-CN" altLang="en-US" sz="1600" b="1" spc="300" dirty="0">
              <a:solidFill>
                <a:schemeClr val="accent6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527900" y="1326525"/>
            <a:ext cx="82417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C00000"/>
                </a:solidFill>
                <a:latin typeface="+mn-ea"/>
                <a:ea typeface="+mn-ea"/>
              </a:rPr>
              <a:t>課程設計理念</a:t>
            </a:r>
            <a:endParaRPr lang="en-US" altLang="zh-TW" sz="2000" b="1" dirty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zh-TW" altLang="en-US" dirty="0">
                <a:latin typeface="+mn-ea"/>
                <a:ea typeface="+mn-ea"/>
              </a:rPr>
              <a:t>本課 </a:t>
            </a:r>
            <a:r>
              <a:rPr lang="en-US" altLang="zh-TW" dirty="0">
                <a:latin typeface="+mn-ea"/>
                <a:ea typeface="+mn-ea"/>
              </a:rPr>
              <a:t>Reading</a:t>
            </a:r>
            <a:r>
              <a:rPr lang="zh-TW" altLang="en-US" dirty="0">
                <a:latin typeface="+mn-ea"/>
                <a:ea typeface="+mn-ea"/>
              </a:rPr>
              <a:t>課文</a:t>
            </a:r>
            <a:r>
              <a:rPr lang="en-US" altLang="zh-TW" dirty="0">
                <a:latin typeface="+mn-ea"/>
                <a:ea typeface="+mn-ea"/>
              </a:rPr>
              <a:t>Café Terrace at Night </a:t>
            </a:r>
            <a:r>
              <a:rPr lang="zh-TW" altLang="en-US" dirty="0">
                <a:latin typeface="+mn-ea"/>
                <a:ea typeface="+mn-ea"/>
              </a:rPr>
              <a:t>的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畫家梵谷</a:t>
            </a:r>
            <a:r>
              <a:rPr lang="zh-TW" altLang="en-US" dirty="0">
                <a:latin typeface="+mn-ea"/>
                <a:ea typeface="+mn-ea"/>
              </a:rPr>
              <a:t>（</a:t>
            </a:r>
            <a:r>
              <a:rPr lang="en-US" altLang="zh-TW" dirty="0">
                <a:latin typeface="+mn-ea"/>
                <a:ea typeface="+mn-ea"/>
              </a:rPr>
              <a:t>Vincent van Gogh</a:t>
            </a:r>
            <a:r>
              <a:rPr lang="zh-TW" altLang="en-US" dirty="0">
                <a:latin typeface="+mn-ea"/>
                <a:ea typeface="+mn-ea"/>
              </a:rPr>
              <a:t>）雖然ㄧ輩子流浪遷徙、一貧如洗，而且精神狀況不佳，但他並沒有放棄他所熱愛的事物，仍竭盡全力投入藝術創作。因此，期待能透過跨領域的藝術作品欣賞，了解梵谷傳奇且戲劇性的一生。透過了解梵谷，帶領同學思考 </a:t>
            </a:r>
            <a:r>
              <a:rPr lang="en-US" altLang="zh-TW" dirty="0">
                <a:latin typeface="+mn-ea"/>
                <a:ea typeface="+mn-ea"/>
              </a:rPr>
              <a:t>What defines “success”?</a:t>
            </a:r>
            <a:r>
              <a:rPr lang="zh-TW" altLang="en-US" dirty="0">
                <a:latin typeface="+mn-ea"/>
                <a:ea typeface="+mn-ea"/>
              </a:rPr>
              <a:t>（何謂成功？）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引導學生反思我們對於成功的定義</a:t>
            </a:r>
            <a:r>
              <a:rPr lang="zh-TW" altLang="en-US" dirty="0">
                <a:latin typeface="+mn-ea"/>
                <a:ea typeface="+mn-ea"/>
              </a:rPr>
              <a:t>，是否偷偷的被外在的價值所綁架？同時也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培養學生的同理心，欣賞梵谷在艱難中仍然全心投入繪畫的熱情，能夠為自己及他人的內心注入能量</a:t>
            </a:r>
            <a:r>
              <a:rPr lang="zh-TW" altLang="en-US" dirty="0">
                <a:latin typeface="+mn-ea"/>
                <a:ea typeface="+mn-ea"/>
              </a:rPr>
              <a:t>。</a:t>
            </a:r>
          </a:p>
        </p:txBody>
      </p:sp>
      <p:sp>
        <p:nvSpPr>
          <p:cNvPr id="126" name="矩形 125"/>
          <p:cNvSpPr/>
          <p:nvPr/>
        </p:nvSpPr>
        <p:spPr>
          <a:xfrm>
            <a:off x="755576" y="649976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陳建廷校長說明觀課倫理</a:t>
            </a:r>
            <a:endParaRPr lang="zh-TW" altLang="en-US" b="1" dirty="0"/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01265"/>
            <a:ext cx="4181414" cy="27876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6925" t="13600" r="67382" b="8700"/>
          <a:stretch/>
        </p:blipFill>
        <p:spPr>
          <a:xfrm>
            <a:off x="4499992" y="3701265"/>
            <a:ext cx="2009642" cy="2798496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5755473" y="649976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豐富的教材與精彩的學習單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16376" t="11079" r="67087" b="22421"/>
          <a:stretch/>
        </p:blipFill>
        <p:spPr>
          <a:xfrm>
            <a:off x="6628775" y="3776035"/>
            <a:ext cx="2401700" cy="27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16309" y="243395"/>
            <a:ext cx="8229600" cy="1143000"/>
          </a:xfrm>
        </p:spPr>
        <p:txBody>
          <a:bodyPr/>
          <a:lstStyle/>
          <a:p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介壽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8298031" y="363317"/>
            <a:ext cx="656632" cy="601765"/>
            <a:chOff x="2131870" y="1640744"/>
            <a:chExt cx="656632" cy="601765"/>
          </a:xfrm>
        </p:grpSpPr>
        <p:sp>
          <p:nvSpPr>
            <p:cNvPr id="5" name="椭圆 21"/>
            <p:cNvSpPr/>
            <p:nvPr/>
          </p:nvSpPr>
          <p:spPr>
            <a:xfrm>
              <a:off x="2131870" y="1640744"/>
              <a:ext cx="656632" cy="558445"/>
            </a:xfrm>
            <a:prstGeom prst="ellipse">
              <a:avLst/>
            </a:prstGeom>
            <a:solidFill>
              <a:srgbClr val="F77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 flipH="1">
              <a:off x="2202627" y="1645896"/>
              <a:ext cx="426589" cy="596613"/>
              <a:chOff x="4615" y="939"/>
              <a:chExt cx="1835" cy="2779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4615" y="1124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F77A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文字方塊 6"/>
            <p:cNvSpPr txBox="1"/>
            <p:nvPr/>
          </p:nvSpPr>
          <p:spPr>
            <a:xfrm>
              <a:off x="2289573" y="1798102"/>
              <a:ext cx="3113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F77A08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2</a:t>
              </a:r>
              <a:endParaRPr kumimoji="1" lang="zh-TW" altLang="en-US" sz="1600" b="1" dirty="0">
                <a:solidFill>
                  <a:srgbClr val="F77A08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15" name="文本框 34"/>
          <p:cNvSpPr txBox="1"/>
          <p:nvPr/>
        </p:nvSpPr>
        <p:spPr>
          <a:xfrm>
            <a:off x="8304813" y="913117"/>
            <a:ext cx="105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授課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5" name="文本框 34"/>
          <p:cNvSpPr txBox="1"/>
          <p:nvPr/>
        </p:nvSpPr>
        <p:spPr>
          <a:xfrm>
            <a:off x="7782054" y="12733"/>
            <a:ext cx="160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spc="300" dirty="0">
                <a:solidFill>
                  <a:schemeClr val="accent6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楊織綺老師</a:t>
            </a:r>
            <a:endParaRPr lang="zh-CN" altLang="en-US" sz="1600" b="1" spc="300" dirty="0">
              <a:solidFill>
                <a:schemeClr val="accent6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732508B-DB9E-4D9A-9811-6D89B640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5" y="1268760"/>
            <a:ext cx="4256593" cy="295232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CAA9478-0D89-49A9-8C82-E6830D1EA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05" y="1268760"/>
            <a:ext cx="4188203" cy="295233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AD97C55-3A70-470D-AAE1-BC973C3D2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524" y="4221084"/>
            <a:ext cx="3096343" cy="256390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F1506B2-F8BF-4EE0-BDFD-6FE71D02B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57" y="4221087"/>
            <a:ext cx="3096343" cy="256390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37D8DB9-C426-42F9-97DB-8E8A5D39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3" y="4221086"/>
            <a:ext cx="2854356" cy="25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498" y="314170"/>
            <a:ext cx="8229600" cy="1143000"/>
          </a:xfrm>
        </p:spPr>
        <p:txBody>
          <a:bodyPr/>
          <a:lstStyle/>
          <a:p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介壽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8190771" y="758067"/>
            <a:ext cx="550385" cy="573057"/>
            <a:chOff x="7042114" y="2279781"/>
            <a:chExt cx="1277257" cy="1277257"/>
          </a:xfrm>
        </p:grpSpPr>
        <p:sp>
          <p:nvSpPr>
            <p:cNvPr id="5" name="椭圆 21"/>
            <p:cNvSpPr/>
            <p:nvPr/>
          </p:nvSpPr>
          <p:spPr>
            <a:xfrm>
              <a:off x="7042114" y="2279781"/>
              <a:ext cx="1277257" cy="1277257"/>
            </a:xfrm>
            <a:prstGeom prst="ellipse">
              <a:avLst/>
            </a:prstGeom>
            <a:solidFill>
              <a:srgbClr val="2DB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7281957" y="2350747"/>
              <a:ext cx="853135" cy="1206012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2DB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文字方塊 6"/>
            <p:cNvSpPr txBox="1"/>
            <p:nvPr/>
          </p:nvSpPr>
          <p:spPr>
            <a:xfrm>
              <a:off x="7411147" y="2604538"/>
              <a:ext cx="640761" cy="754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2DB2A4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3</a:t>
              </a:r>
              <a:endParaRPr kumimoji="1" lang="zh-TW" altLang="en-US" sz="1600" b="1" dirty="0">
                <a:solidFill>
                  <a:srgbClr val="2DB2A4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15" name="文本框 34"/>
          <p:cNvSpPr txBox="1"/>
          <p:nvPr/>
        </p:nvSpPr>
        <p:spPr>
          <a:xfrm>
            <a:off x="8190771" y="1397749"/>
            <a:ext cx="2059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議課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82252" y="1410473"/>
            <a:ext cx="82045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觀課教師回饋</a:t>
            </a:r>
            <a:endParaRPr lang="en-US" altLang="zh-TW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+mn-ea"/>
                <a:ea typeface="+mn-ea"/>
              </a:rPr>
              <a:t>時間掌控完美精準、學生討論分享熱絡；授課老師的焦點是成功的定義，學生愛聽故事，建議可在作業指派中安排學生分組報告、梵谷作品的故事背景。</a:t>
            </a:r>
            <a:endParaRPr lang="en-US" altLang="zh-TW" sz="2400" dirty="0">
              <a:latin typeface="+mn-ea"/>
              <a:ea typeface="+mn-ea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+mn-ea"/>
                <a:ea typeface="+mn-ea"/>
              </a:rPr>
              <a:t>It’s an affluent lesson. I’m impressed by the students’ </a:t>
            </a:r>
            <a:r>
              <a:rPr lang="en-US" altLang="zh-TW" sz="2400" dirty="0" err="1">
                <a:latin typeface="+mn-ea"/>
                <a:ea typeface="+mn-ea"/>
              </a:rPr>
              <a:t>reactions.The</a:t>
            </a:r>
            <a:r>
              <a:rPr lang="en-US" altLang="zh-TW" sz="2400" dirty="0">
                <a:latin typeface="+mn-ea"/>
                <a:ea typeface="+mn-ea"/>
              </a:rPr>
              <a:t> work sheets are great .Thanks to Miss Yang, I get lots of ideas from you this morning.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2400" dirty="0">
              <a:latin typeface="+mn-ea"/>
              <a:ea typeface="+mn-ea"/>
            </a:endParaRP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  <p:sp>
        <p:nvSpPr>
          <p:cNvPr id="23" name="文本框 34"/>
          <p:cNvSpPr txBox="1"/>
          <p:nvPr/>
        </p:nvSpPr>
        <p:spPr>
          <a:xfrm>
            <a:off x="7644149" y="250619"/>
            <a:ext cx="160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spc="300" dirty="0">
                <a:solidFill>
                  <a:schemeClr val="accent6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楊織綺老師</a:t>
            </a:r>
            <a:endParaRPr lang="zh-CN" altLang="en-US" sz="1600" b="1" spc="300" dirty="0">
              <a:solidFill>
                <a:schemeClr val="accent6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41999D6-635E-4BB1-8082-E1B55D311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72" y="4724554"/>
            <a:ext cx="2952328" cy="206084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5F8CC5B-BBC2-4D56-871C-C04A7ED1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384" y="4724553"/>
            <a:ext cx="2952328" cy="206084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E8A8B5E-6530-48C4-AF84-C5AC27404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12" y="4724553"/>
            <a:ext cx="2711716" cy="20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5128" y="296312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天母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8207264" y="763129"/>
            <a:ext cx="1062961" cy="940927"/>
            <a:chOff x="683568" y="1602132"/>
            <a:chExt cx="1062961" cy="940927"/>
          </a:xfrm>
        </p:grpSpPr>
        <p:grpSp>
          <p:nvGrpSpPr>
            <p:cNvPr id="83" name="群組 82"/>
            <p:cNvGrpSpPr/>
            <p:nvPr/>
          </p:nvGrpSpPr>
          <p:grpSpPr>
            <a:xfrm>
              <a:off x="683568" y="1602132"/>
              <a:ext cx="620536" cy="573319"/>
              <a:chOff x="683568" y="1602132"/>
              <a:chExt cx="620536" cy="573319"/>
            </a:xfrm>
          </p:grpSpPr>
          <p:sp>
            <p:nvSpPr>
              <p:cNvPr id="85" name="椭圆 11"/>
              <p:cNvSpPr/>
              <p:nvPr/>
            </p:nvSpPr>
            <p:spPr>
              <a:xfrm>
                <a:off x="683568" y="1602132"/>
                <a:ext cx="620536" cy="5730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ckwell"/>
                  <a:cs typeface="+mn-cs"/>
                </a:endParaRPr>
              </a:p>
            </p:txBody>
          </p:sp>
          <p:grpSp>
            <p:nvGrpSpPr>
              <p:cNvPr id="86" name="Group 4"/>
              <p:cNvGrpSpPr>
                <a:grpSpLocks noChangeAspect="1"/>
              </p:cNvGrpSpPr>
              <p:nvPr/>
            </p:nvGrpSpPr>
            <p:grpSpPr bwMode="auto">
              <a:xfrm flipH="1">
                <a:off x="760527" y="1626132"/>
                <a:ext cx="420784" cy="549319"/>
                <a:chOff x="4661" y="915"/>
                <a:chExt cx="1835" cy="2594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8" name="Freeform 5"/>
                <p:cNvSpPr>
                  <a:spLocks/>
                </p:cNvSpPr>
                <p:nvPr/>
              </p:nvSpPr>
              <p:spPr bwMode="auto">
                <a:xfrm>
                  <a:off x="4661" y="915"/>
                  <a:ext cx="1835" cy="2594"/>
                </a:xfrm>
                <a:custGeom>
                  <a:avLst/>
                  <a:gdLst>
                    <a:gd name="T0" fmla="*/ 135 w 774"/>
                    <a:gd name="T1" fmla="*/ 278 h 1095"/>
                    <a:gd name="T2" fmla="*/ 88 w 774"/>
                    <a:gd name="T3" fmla="*/ 370 h 1095"/>
                    <a:gd name="T4" fmla="*/ 88 w 774"/>
                    <a:gd name="T5" fmla="*/ 495 h 1095"/>
                    <a:gd name="T6" fmla="*/ 151 w 774"/>
                    <a:gd name="T7" fmla="*/ 642 h 1095"/>
                    <a:gd name="T8" fmla="*/ 130 w 774"/>
                    <a:gd name="T9" fmla="*/ 805 h 1095"/>
                    <a:gd name="T10" fmla="*/ 151 w 774"/>
                    <a:gd name="T11" fmla="*/ 921 h 1095"/>
                    <a:gd name="T12" fmla="*/ 300 w 774"/>
                    <a:gd name="T13" fmla="*/ 1054 h 1095"/>
                    <a:gd name="T14" fmla="*/ 575 w 774"/>
                    <a:gd name="T15" fmla="*/ 929 h 1095"/>
                    <a:gd name="T16" fmla="*/ 700 w 774"/>
                    <a:gd name="T17" fmla="*/ 634 h 1095"/>
                    <a:gd name="T18" fmla="*/ 715 w 774"/>
                    <a:gd name="T19" fmla="*/ 440 h 1095"/>
                    <a:gd name="T20" fmla="*/ 698 w 774"/>
                    <a:gd name="T21" fmla="*/ 386 h 1095"/>
                    <a:gd name="T22" fmla="*/ 732 w 774"/>
                    <a:gd name="T23" fmla="*/ 274 h 1095"/>
                    <a:gd name="T24" fmla="*/ 682 w 774"/>
                    <a:gd name="T25" fmla="*/ 261 h 1095"/>
                    <a:gd name="T26" fmla="*/ 675 w 774"/>
                    <a:gd name="T27" fmla="*/ 169 h 1095"/>
                    <a:gd name="T28" fmla="*/ 590 w 774"/>
                    <a:gd name="T29" fmla="*/ 155 h 1095"/>
                    <a:gd name="T30" fmla="*/ 443 w 774"/>
                    <a:gd name="T31" fmla="*/ 86 h 1095"/>
                    <a:gd name="T32" fmla="*/ 371 w 774"/>
                    <a:gd name="T33" fmla="*/ 20 h 1095"/>
                    <a:gd name="T34" fmla="*/ 278 w 774"/>
                    <a:gd name="T35" fmla="*/ 66 h 1095"/>
                    <a:gd name="T36" fmla="*/ 176 w 774"/>
                    <a:gd name="T37" fmla="*/ 5 h 1095"/>
                    <a:gd name="T38" fmla="*/ 135 w 774"/>
                    <a:gd name="T39" fmla="*/ 278 h 10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74" h="1095">
                      <a:moveTo>
                        <a:pt x="135" y="278"/>
                      </a:moveTo>
                      <a:cubicBezTo>
                        <a:pt x="119" y="308"/>
                        <a:pt x="103" y="311"/>
                        <a:pt x="88" y="370"/>
                      </a:cubicBezTo>
                      <a:cubicBezTo>
                        <a:pt x="77" y="412"/>
                        <a:pt x="79" y="453"/>
                        <a:pt x="88" y="495"/>
                      </a:cubicBezTo>
                      <a:cubicBezTo>
                        <a:pt x="100" y="550"/>
                        <a:pt x="122" y="597"/>
                        <a:pt x="151" y="642"/>
                      </a:cubicBezTo>
                      <a:cubicBezTo>
                        <a:pt x="190" y="702"/>
                        <a:pt x="142" y="731"/>
                        <a:pt x="130" y="805"/>
                      </a:cubicBezTo>
                      <a:cubicBezTo>
                        <a:pt x="123" y="847"/>
                        <a:pt x="135" y="888"/>
                        <a:pt x="151" y="921"/>
                      </a:cubicBezTo>
                      <a:cubicBezTo>
                        <a:pt x="181" y="979"/>
                        <a:pt x="230" y="1030"/>
                        <a:pt x="300" y="1054"/>
                      </a:cubicBezTo>
                      <a:cubicBezTo>
                        <a:pt x="418" y="1095"/>
                        <a:pt x="515" y="1009"/>
                        <a:pt x="575" y="929"/>
                      </a:cubicBezTo>
                      <a:cubicBezTo>
                        <a:pt x="624" y="864"/>
                        <a:pt x="680" y="717"/>
                        <a:pt x="700" y="634"/>
                      </a:cubicBezTo>
                      <a:cubicBezTo>
                        <a:pt x="715" y="572"/>
                        <a:pt x="721" y="505"/>
                        <a:pt x="715" y="440"/>
                      </a:cubicBezTo>
                      <a:cubicBezTo>
                        <a:pt x="713" y="414"/>
                        <a:pt x="705" y="407"/>
                        <a:pt x="698" y="386"/>
                      </a:cubicBezTo>
                      <a:cubicBezTo>
                        <a:pt x="774" y="357"/>
                        <a:pt x="757" y="292"/>
                        <a:pt x="732" y="274"/>
                      </a:cubicBezTo>
                      <a:cubicBezTo>
                        <a:pt x="718" y="263"/>
                        <a:pt x="704" y="262"/>
                        <a:pt x="682" y="261"/>
                      </a:cubicBezTo>
                      <a:cubicBezTo>
                        <a:pt x="691" y="235"/>
                        <a:pt x="705" y="199"/>
                        <a:pt x="675" y="169"/>
                      </a:cubicBezTo>
                      <a:cubicBezTo>
                        <a:pt x="653" y="145"/>
                        <a:pt x="627" y="142"/>
                        <a:pt x="590" y="155"/>
                      </a:cubicBezTo>
                      <a:cubicBezTo>
                        <a:pt x="581" y="50"/>
                        <a:pt x="507" y="27"/>
                        <a:pt x="443" y="86"/>
                      </a:cubicBezTo>
                      <a:cubicBezTo>
                        <a:pt x="430" y="69"/>
                        <a:pt x="422" y="29"/>
                        <a:pt x="371" y="20"/>
                      </a:cubicBezTo>
                      <a:cubicBezTo>
                        <a:pt x="313" y="10"/>
                        <a:pt x="291" y="53"/>
                        <a:pt x="278" y="66"/>
                      </a:cubicBezTo>
                      <a:cubicBezTo>
                        <a:pt x="252" y="38"/>
                        <a:pt x="232" y="7"/>
                        <a:pt x="176" y="5"/>
                      </a:cubicBezTo>
                      <a:cubicBezTo>
                        <a:pt x="19" y="0"/>
                        <a:pt x="0" y="244"/>
                        <a:pt x="135" y="278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89" name="Freeform 6"/>
                <p:cNvSpPr>
                  <a:spLocks/>
                </p:cNvSpPr>
                <p:nvPr/>
              </p:nvSpPr>
              <p:spPr bwMode="auto">
                <a:xfrm>
                  <a:off x="4910" y="1405"/>
                  <a:ext cx="1351" cy="1986"/>
                </a:xfrm>
                <a:custGeom>
                  <a:avLst/>
                  <a:gdLst>
                    <a:gd name="T0" fmla="*/ 246 w 570"/>
                    <a:gd name="T1" fmla="*/ 17 h 838"/>
                    <a:gd name="T2" fmla="*/ 37 w 570"/>
                    <a:gd name="T3" fmla="*/ 151 h 838"/>
                    <a:gd name="T4" fmla="*/ 90 w 570"/>
                    <a:gd name="T5" fmla="*/ 415 h 838"/>
                    <a:gd name="T6" fmla="*/ 86 w 570"/>
                    <a:gd name="T7" fmla="*/ 683 h 838"/>
                    <a:gd name="T8" fmla="*/ 299 w 570"/>
                    <a:gd name="T9" fmla="*/ 803 h 838"/>
                    <a:gd name="T10" fmla="*/ 398 w 570"/>
                    <a:gd name="T11" fmla="*/ 731 h 838"/>
                    <a:gd name="T12" fmla="*/ 437 w 570"/>
                    <a:gd name="T13" fmla="*/ 686 h 838"/>
                    <a:gd name="T14" fmla="*/ 468 w 570"/>
                    <a:gd name="T15" fmla="*/ 630 h 838"/>
                    <a:gd name="T16" fmla="*/ 557 w 570"/>
                    <a:gd name="T17" fmla="*/ 374 h 838"/>
                    <a:gd name="T18" fmla="*/ 557 w 570"/>
                    <a:gd name="T19" fmla="*/ 215 h 838"/>
                    <a:gd name="T20" fmla="*/ 488 w 570"/>
                    <a:gd name="T21" fmla="*/ 113 h 838"/>
                    <a:gd name="T22" fmla="*/ 246 w 570"/>
                    <a:gd name="T23" fmla="*/ 17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0" h="838">
                      <a:moveTo>
                        <a:pt x="246" y="17"/>
                      </a:moveTo>
                      <a:cubicBezTo>
                        <a:pt x="167" y="28"/>
                        <a:pt x="67" y="75"/>
                        <a:pt x="37" y="151"/>
                      </a:cubicBezTo>
                      <a:cubicBezTo>
                        <a:pt x="0" y="245"/>
                        <a:pt x="49" y="350"/>
                        <a:pt x="90" y="415"/>
                      </a:cubicBezTo>
                      <a:cubicBezTo>
                        <a:pt x="153" y="513"/>
                        <a:pt x="35" y="568"/>
                        <a:pt x="86" y="683"/>
                      </a:cubicBezTo>
                      <a:cubicBezTo>
                        <a:pt x="112" y="743"/>
                        <a:pt x="201" y="838"/>
                        <a:pt x="299" y="803"/>
                      </a:cubicBezTo>
                      <a:cubicBezTo>
                        <a:pt x="339" y="789"/>
                        <a:pt x="376" y="756"/>
                        <a:pt x="398" y="731"/>
                      </a:cubicBezTo>
                      <a:cubicBezTo>
                        <a:pt x="412" y="716"/>
                        <a:pt x="423" y="705"/>
                        <a:pt x="437" y="686"/>
                      </a:cubicBezTo>
                      <a:cubicBezTo>
                        <a:pt x="448" y="670"/>
                        <a:pt x="458" y="648"/>
                        <a:pt x="468" y="630"/>
                      </a:cubicBezTo>
                      <a:cubicBezTo>
                        <a:pt x="505" y="561"/>
                        <a:pt x="543" y="463"/>
                        <a:pt x="557" y="374"/>
                      </a:cubicBezTo>
                      <a:cubicBezTo>
                        <a:pt x="563" y="336"/>
                        <a:pt x="570" y="248"/>
                        <a:pt x="557" y="215"/>
                      </a:cubicBezTo>
                      <a:cubicBezTo>
                        <a:pt x="543" y="179"/>
                        <a:pt x="511" y="137"/>
                        <a:pt x="488" y="113"/>
                      </a:cubicBezTo>
                      <a:cubicBezTo>
                        <a:pt x="438" y="60"/>
                        <a:pt x="362" y="0"/>
                        <a:pt x="246" y="17"/>
                      </a:cubicBezTo>
                    </a:path>
                  </a:pathLst>
                </a:custGeom>
                <a:solidFill>
                  <a:srgbClr val="FFF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90" name="Freeform 7"/>
                <p:cNvSpPr>
                  <a:spLocks/>
                </p:cNvSpPr>
                <p:nvPr/>
              </p:nvSpPr>
              <p:spPr bwMode="auto">
                <a:xfrm>
                  <a:off x="4820" y="939"/>
                  <a:ext cx="590" cy="599"/>
                </a:xfrm>
                <a:custGeom>
                  <a:avLst/>
                  <a:gdLst>
                    <a:gd name="T0" fmla="*/ 89 w 249"/>
                    <a:gd name="T1" fmla="*/ 28 h 253"/>
                    <a:gd name="T2" fmla="*/ 9 w 249"/>
                    <a:gd name="T3" fmla="*/ 150 h 253"/>
                    <a:gd name="T4" fmla="*/ 120 w 249"/>
                    <a:gd name="T5" fmla="*/ 240 h 253"/>
                    <a:gd name="T6" fmla="*/ 89 w 249"/>
                    <a:gd name="T7" fmla="*/ 28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253">
                      <a:moveTo>
                        <a:pt x="89" y="28"/>
                      </a:moveTo>
                      <a:cubicBezTo>
                        <a:pt x="39" y="41"/>
                        <a:pt x="0" y="84"/>
                        <a:pt x="9" y="150"/>
                      </a:cubicBezTo>
                      <a:cubicBezTo>
                        <a:pt x="15" y="200"/>
                        <a:pt x="59" y="253"/>
                        <a:pt x="120" y="240"/>
                      </a:cubicBezTo>
                      <a:cubicBezTo>
                        <a:pt x="249" y="211"/>
                        <a:pt x="203" y="0"/>
                        <a:pt x="89" y="28"/>
                      </a:cubicBezTo>
                    </a:path>
                  </a:pathLst>
                </a:custGeom>
                <a:solidFill>
                  <a:srgbClr val="FFF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91" name="Freeform 8"/>
                <p:cNvSpPr>
                  <a:spLocks/>
                </p:cNvSpPr>
                <p:nvPr/>
              </p:nvSpPr>
              <p:spPr bwMode="auto">
                <a:xfrm>
                  <a:off x="5296" y="984"/>
                  <a:ext cx="418" cy="417"/>
                </a:xfrm>
                <a:custGeom>
                  <a:avLst/>
                  <a:gdLst>
                    <a:gd name="T0" fmla="*/ 72 w 176"/>
                    <a:gd name="T1" fmla="*/ 26 h 176"/>
                    <a:gd name="T2" fmla="*/ 103 w 176"/>
                    <a:gd name="T3" fmla="*/ 151 h 176"/>
                    <a:gd name="T4" fmla="*/ 72 w 176"/>
                    <a:gd name="T5" fmla="*/ 2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6" h="176">
                      <a:moveTo>
                        <a:pt x="72" y="26"/>
                      </a:moveTo>
                      <a:cubicBezTo>
                        <a:pt x="0" y="51"/>
                        <a:pt x="31" y="176"/>
                        <a:pt x="103" y="151"/>
                      </a:cubicBezTo>
                      <a:cubicBezTo>
                        <a:pt x="176" y="125"/>
                        <a:pt x="145" y="0"/>
                        <a:pt x="72" y="26"/>
                      </a:cubicBezTo>
                    </a:path>
                  </a:pathLst>
                </a:custGeom>
                <a:solidFill>
                  <a:srgbClr val="FFF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92" name="Freeform 9"/>
                <p:cNvSpPr>
                  <a:spLocks/>
                </p:cNvSpPr>
                <p:nvPr/>
              </p:nvSpPr>
              <p:spPr bwMode="auto">
                <a:xfrm>
                  <a:off x="5683" y="1085"/>
                  <a:ext cx="356" cy="339"/>
                </a:xfrm>
                <a:custGeom>
                  <a:avLst/>
                  <a:gdLst>
                    <a:gd name="T0" fmla="*/ 66 w 150"/>
                    <a:gd name="T1" fmla="*/ 16 h 143"/>
                    <a:gd name="T2" fmla="*/ 85 w 150"/>
                    <a:gd name="T3" fmla="*/ 129 h 143"/>
                    <a:gd name="T4" fmla="*/ 66 w 150"/>
                    <a:gd name="T5" fmla="*/ 16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0" h="143">
                      <a:moveTo>
                        <a:pt x="66" y="16"/>
                      </a:moveTo>
                      <a:cubicBezTo>
                        <a:pt x="0" y="33"/>
                        <a:pt x="19" y="143"/>
                        <a:pt x="85" y="129"/>
                      </a:cubicBezTo>
                      <a:cubicBezTo>
                        <a:pt x="150" y="116"/>
                        <a:pt x="133" y="0"/>
                        <a:pt x="66" y="16"/>
                      </a:cubicBezTo>
                    </a:path>
                  </a:pathLst>
                </a:custGeom>
                <a:solidFill>
                  <a:srgbClr val="FFF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93" name="Freeform 10"/>
                <p:cNvSpPr>
                  <a:spLocks/>
                </p:cNvSpPr>
                <p:nvPr/>
              </p:nvSpPr>
              <p:spPr bwMode="auto">
                <a:xfrm>
                  <a:off x="5977" y="1296"/>
                  <a:ext cx="296" cy="292"/>
                </a:xfrm>
                <a:custGeom>
                  <a:avLst/>
                  <a:gdLst>
                    <a:gd name="T0" fmla="*/ 57 w 125"/>
                    <a:gd name="T1" fmla="*/ 21 h 123"/>
                    <a:gd name="T2" fmla="*/ 73 w 125"/>
                    <a:gd name="T3" fmla="*/ 104 h 123"/>
                    <a:gd name="T4" fmla="*/ 57 w 125"/>
                    <a:gd name="T5" fmla="*/ 2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5" h="123">
                      <a:moveTo>
                        <a:pt x="57" y="21"/>
                      </a:moveTo>
                      <a:cubicBezTo>
                        <a:pt x="0" y="41"/>
                        <a:pt x="15" y="123"/>
                        <a:pt x="73" y="104"/>
                      </a:cubicBezTo>
                      <a:cubicBezTo>
                        <a:pt x="125" y="88"/>
                        <a:pt x="113" y="0"/>
                        <a:pt x="57" y="21"/>
                      </a:cubicBezTo>
                    </a:path>
                  </a:pathLst>
                </a:custGeom>
                <a:solidFill>
                  <a:srgbClr val="FFF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  <p:sp>
              <p:nvSpPr>
                <p:cNvPr id="94" name="Freeform 11"/>
                <p:cNvSpPr>
                  <a:spLocks/>
                </p:cNvSpPr>
                <p:nvPr/>
              </p:nvSpPr>
              <p:spPr bwMode="auto">
                <a:xfrm>
                  <a:off x="6164" y="1576"/>
                  <a:ext cx="244" cy="213"/>
                </a:xfrm>
                <a:custGeom>
                  <a:avLst/>
                  <a:gdLst>
                    <a:gd name="T0" fmla="*/ 47 w 103"/>
                    <a:gd name="T1" fmla="*/ 17 h 90"/>
                    <a:gd name="T2" fmla="*/ 61 w 103"/>
                    <a:gd name="T3" fmla="*/ 75 h 90"/>
                    <a:gd name="T4" fmla="*/ 47 w 103"/>
                    <a:gd name="T5" fmla="*/ 1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90">
                      <a:moveTo>
                        <a:pt x="47" y="17"/>
                      </a:moveTo>
                      <a:cubicBezTo>
                        <a:pt x="0" y="36"/>
                        <a:pt x="22" y="90"/>
                        <a:pt x="61" y="75"/>
                      </a:cubicBezTo>
                      <a:cubicBezTo>
                        <a:pt x="103" y="58"/>
                        <a:pt x="88" y="0"/>
                        <a:pt x="47" y="17"/>
                      </a:cubicBezTo>
                    </a:path>
                  </a:pathLst>
                </a:custGeom>
                <a:solidFill>
                  <a:srgbClr val="FFF8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ckwell" pitchFamily="18" charset="0"/>
                    <a:ea typeface="新細明體" pitchFamily="18" charset="-120"/>
                    <a:cs typeface="+mn-cs"/>
                  </a:endParaRPr>
                </a:p>
              </p:txBody>
            </p:sp>
          </p:grpSp>
          <p:sp>
            <p:nvSpPr>
              <p:cNvPr id="87" name="文字方塊 86"/>
              <p:cNvSpPr txBox="1"/>
              <p:nvPr/>
            </p:nvSpPr>
            <p:spPr>
              <a:xfrm>
                <a:off x="813662" y="1767220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Microsoft YaHei" charset="-122"/>
                    <a:ea typeface="Microsoft YaHei" charset="-122"/>
                    <a:cs typeface="Microsoft YaHei" charset="-122"/>
                  </a:rPr>
                  <a:t>1</a:t>
                </a:r>
                <a:endParaRPr kumimoji="1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p:grpSp>
        <p:sp>
          <p:nvSpPr>
            <p:cNvPr id="84" name="文本框 34"/>
            <p:cNvSpPr txBox="1"/>
            <p:nvPr/>
          </p:nvSpPr>
          <p:spPr>
            <a:xfrm>
              <a:off x="695143" y="2204505"/>
              <a:ext cx="1051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Microsoft YaHei" charset="-122"/>
                </a:rPr>
                <a:t>說課</a:t>
              </a:r>
              <a:endPara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848162" y="271569"/>
            <a:ext cx="150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spc="300" dirty="0">
                <a:solidFill>
                  <a:srgbClr val="AEB795">
                    <a:lumMod val="50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江潔</a:t>
            </a:r>
            <a:r>
              <a:rPr kumimoji="1" lang="zh-TW" altLang="en-US" sz="1600" b="1" i="0" u="none" strike="noStrike" kern="1200" cap="none" spc="300" normalizeH="0" baseline="0" noProof="0" dirty="0">
                <a:ln>
                  <a:noFill/>
                </a:ln>
                <a:solidFill>
                  <a:srgbClr val="AEB795">
                    <a:lumMod val="50000"/>
                  </a:srgbClr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老師</a:t>
            </a:r>
          </a:p>
        </p:txBody>
      </p:sp>
      <p:sp>
        <p:nvSpPr>
          <p:cNvPr id="7" name="矩形 6"/>
          <p:cNvSpPr/>
          <p:nvPr/>
        </p:nvSpPr>
        <p:spPr>
          <a:xfrm>
            <a:off x="611560" y="1418680"/>
            <a:ext cx="788084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課程設計理念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altLang="zh-TW" sz="2000" b="1" dirty="0">
                <a:solidFill>
                  <a:srgbClr val="660066"/>
                </a:solidFill>
                <a:latin typeface="+mn-ea"/>
                <a:ea typeface="+mn-ea"/>
              </a:rPr>
              <a:t>Disaster prevention </a:t>
            </a:r>
            <a:r>
              <a:rPr lang="en-US" altLang="zh-TW" sz="2000" dirty="0">
                <a:latin typeface="+mn-ea"/>
                <a:ea typeface="+mn-ea"/>
              </a:rPr>
              <a:t>refers to measures taken to eliminate the root- causes that make people vulnerable to disaster. Are the measures that ensure the organized mobilization of personnel, funds, equipment, and supplies within a safe environment for effective relief. </a:t>
            </a:r>
            <a:r>
              <a:rPr lang="en-US" altLang="zh-TW" sz="2000" b="1" dirty="0">
                <a:solidFill>
                  <a:srgbClr val="660066"/>
                </a:solidFill>
                <a:latin typeface="+mn-ea"/>
                <a:ea typeface="+mn-ea"/>
              </a:rPr>
              <a:t>This unit is designed to help students learn about the knowledge of disaster prevention.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ea"/>
                <a:ea typeface="+mn-ea"/>
              </a:rPr>
              <a:t/>
            </a:r>
            <a:b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ea"/>
                <a:ea typeface="+mn-ea"/>
              </a:rPr>
            </a:b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E7D174-3C77-4A8C-9533-9D9A0A1E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6" y="4086827"/>
            <a:ext cx="4278921" cy="27613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92E199B-67A5-4D9F-BFCC-FD3752047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007" y="4099390"/>
            <a:ext cx="4085924" cy="276925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907704" y="450912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災難殺手</a:t>
            </a:r>
            <a:endParaRPr lang="zh-TW" altLang="en-US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57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288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工作成果</a:t>
            </a:r>
          </a:p>
        </p:txBody>
      </p:sp>
      <p:sp>
        <p:nvSpPr>
          <p:cNvPr id="4" name="箭头3"/>
          <p:cNvSpPr>
            <a:spLocks/>
          </p:cNvSpPr>
          <p:nvPr/>
        </p:nvSpPr>
        <p:spPr bwMode="gray">
          <a:xfrm flipV="1">
            <a:off x="1399249" y="3592483"/>
            <a:ext cx="2145523" cy="1876425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lIns="121894" tIns="60949" rIns="121894" bIns="60949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942">
              <a:defRPr/>
            </a:pPr>
            <a:endParaRPr lang="zh-CN" altLang="en-US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5" name="箭头2"/>
          <p:cNvSpPr>
            <a:spLocks/>
          </p:cNvSpPr>
          <p:nvPr/>
        </p:nvSpPr>
        <p:spPr bwMode="gray">
          <a:xfrm rot="16200000">
            <a:off x="2044525" y="2341958"/>
            <a:ext cx="477839" cy="2550252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lIns="121894" tIns="60949" rIns="121894" bIns="60949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942">
              <a:defRPr/>
            </a:pPr>
            <a:endParaRPr lang="zh-CN" altLang="en-US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6" name="箭头1"/>
          <p:cNvSpPr>
            <a:spLocks/>
          </p:cNvSpPr>
          <p:nvPr/>
        </p:nvSpPr>
        <p:spPr bwMode="gray">
          <a:xfrm>
            <a:off x="1385451" y="1863695"/>
            <a:ext cx="2145523" cy="1876425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lIns="121894" tIns="60949" rIns="121894" bIns="60949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942">
              <a:defRPr/>
            </a:pPr>
            <a:endParaRPr lang="zh-CN" altLang="en-US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sp>
        <p:nvSpPr>
          <p:cNvPr id="7" name="标题2"/>
          <p:cNvSpPr>
            <a:spLocks noChangeArrowheads="1"/>
          </p:cNvSpPr>
          <p:nvPr/>
        </p:nvSpPr>
        <p:spPr bwMode="gray">
          <a:xfrm>
            <a:off x="3696135" y="3008284"/>
            <a:ext cx="4578623" cy="1296000"/>
          </a:xfrm>
          <a:prstGeom prst="roundRect">
            <a:avLst>
              <a:gd name="adj" fmla="val 11921"/>
            </a:avLst>
          </a:prstGeom>
          <a:solidFill>
            <a:srgbClr val="0E647C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4369" tIns="62183" rIns="124369" bIns="62183" anchor="ctr"/>
          <a:lstStyle/>
          <a:p>
            <a:pPr>
              <a:lnSpc>
                <a:spcPct val="120000"/>
              </a:lnSpc>
            </a:pPr>
            <a:r>
              <a:rPr lang="en-US" altLang="zh-CN" sz="320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TW" sz="320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TW" altLang="en-US" sz="320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rPr>
              <a:t> 專業知能成長</a:t>
            </a:r>
            <a:endParaRPr lang="zh-CN" altLang="zh-CN" sz="3200" b="1" kern="0" dirty="0">
              <a:solidFill>
                <a:srgbClr val="F9F9F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3"/>
          <p:cNvSpPr>
            <a:spLocks noChangeArrowheads="1"/>
          </p:cNvSpPr>
          <p:nvPr/>
        </p:nvSpPr>
        <p:spPr bwMode="gray">
          <a:xfrm>
            <a:off x="3670738" y="4530696"/>
            <a:ext cx="4578623" cy="1296000"/>
          </a:xfrm>
          <a:prstGeom prst="roundRect">
            <a:avLst>
              <a:gd name="adj" fmla="val 11921"/>
            </a:avLst>
          </a:prstGeom>
          <a:solidFill>
            <a:srgbClr val="F77A08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4369" tIns="62183" rIns="124369" bIns="62183" anchor="ctr"/>
          <a:lstStyle/>
          <a:p>
            <a:pPr>
              <a:lnSpc>
                <a:spcPct val="120000"/>
              </a:lnSpc>
            </a:pPr>
            <a:r>
              <a:rPr lang="en-US" altLang="zh-CN" sz="3200" b="1" kern="0" dirty="0">
                <a:solidFill>
                  <a:srgbClr val="F9F9F9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3</a:t>
            </a:r>
            <a:r>
              <a:rPr lang="en-US" altLang="zh-TW" sz="3200" b="1" kern="0" dirty="0">
                <a:solidFill>
                  <a:srgbClr val="F9F9F9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TW" altLang="en-US" sz="3200" b="1" kern="0" dirty="0">
                <a:solidFill>
                  <a:srgbClr val="F9F9F9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 課程實踐示範</a:t>
            </a:r>
            <a:endParaRPr lang="zh-CN" altLang="zh-CN" sz="3200" b="1" kern="0" dirty="0">
              <a:solidFill>
                <a:srgbClr val="F9F9F9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264939" y="2624470"/>
            <a:ext cx="2376264" cy="1934387"/>
          </a:xfrm>
          <a:prstGeom prst="ellipse">
            <a:avLst/>
          </a:prstGeom>
          <a:solidFill>
            <a:srgbClr val="2DB2A4"/>
          </a:solidFill>
          <a:ln w="9525">
            <a:solidFill>
              <a:srgbClr val="F9F9F9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kern="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微软雅黑" pitchFamily="34" charset="-122"/>
              </a:rPr>
              <a:t>十二年國民基本教育課程綱要精神實踐與推動</a:t>
            </a:r>
          </a:p>
        </p:txBody>
      </p:sp>
      <p:sp>
        <p:nvSpPr>
          <p:cNvPr id="10" name="标题1"/>
          <p:cNvSpPr>
            <a:spLocks noChangeArrowheads="1"/>
          </p:cNvSpPr>
          <p:nvPr/>
        </p:nvSpPr>
        <p:spPr bwMode="gray">
          <a:xfrm>
            <a:off x="3679204" y="1506509"/>
            <a:ext cx="4578623" cy="1296000"/>
          </a:xfrm>
          <a:prstGeom prst="roundRect">
            <a:avLst>
              <a:gd name="adj" fmla="val 11921"/>
            </a:avLst>
          </a:prstGeom>
          <a:solidFill>
            <a:srgbClr val="92D050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4369" tIns="62183" rIns="124369" bIns="62183" anchor="ctr"/>
          <a:lstStyle/>
          <a:p>
            <a:pPr>
              <a:lnSpc>
                <a:spcPct val="120000"/>
              </a:lnSpc>
            </a:pPr>
            <a:r>
              <a:rPr lang="en-US" altLang="zh-TW" sz="320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TW" altLang="en-US" sz="320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rPr>
              <a:t> 定期工作會議</a:t>
            </a:r>
            <a:endParaRPr lang="zh-CN" altLang="zh-CN" sz="3200" b="1" kern="0" dirty="0">
              <a:solidFill>
                <a:srgbClr val="F9F9F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9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82" y="293063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天母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1" name="文本框 34"/>
          <p:cNvSpPr txBox="1"/>
          <p:nvPr/>
        </p:nvSpPr>
        <p:spPr>
          <a:xfrm>
            <a:off x="8425757" y="1371179"/>
            <a:ext cx="105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授課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172" name="群組 171"/>
          <p:cNvGrpSpPr/>
          <p:nvPr/>
        </p:nvGrpSpPr>
        <p:grpSpPr>
          <a:xfrm>
            <a:off x="8382597" y="709429"/>
            <a:ext cx="620536" cy="573057"/>
            <a:chOff x="2131870" y="1626132"/>
            <a:chExt cx="620536" cy="573057"/>
          </a:xfrm>
        </p:grpSpPr>
        <p:sp>
          <p:nvSpPr>
            <p:cNvPr id="173" name="椭圆 21"/>
            <p:cNvSpPr/>
            <p:nvPr/>
          </p:nvSpPr>
          <p:spPr>
            <a:xfrm>
              <a:off x="2131870" y="1626132"/>
              <a:ext cx="620536" cy="573057"/>
            </a:xfrm>
            <a:prstGeom prst="ellipse">
              <a:avLst/>
            </a:prstGeom>
            <a:solidFill>
              <a:srgbClr val="F77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+mn-cs"/>
              </a:endParaRPr>
            </a:p>
          </p:txBody>
        </p:sp>
        <p:grpSp>
          <p:nvGrpSpPr>
            <p:cNvPr id="174" name="Group 4"/>
            <p:cNvGrpSpPr>
              <a:grpSpLocks noChangeAspect="1"/>
            </p:cNvGrpSpPr>
            <p:nvPr/>
          </p:nvGrpSpPr>
          <p:grpSpPr bwMode="auto">
            <a:xfrm flipH="1">
              <a:off x="2191933" y="1640744"/>
              <a:ext cx="426589" cy="556896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6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F77A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77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78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79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0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1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2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</p:grpSp>
        <p:sp>
          <p:nvSpPr>
            <p:cNvPr id="175" name="文字方塊 174"/>
            <p:cNvSpPr txBox="1"/>
            <p:nvPr/>
          </p:nvSpPr>
          <p:spPr>
            <a:xfrm>
              <a:off x="2234805" y="1777817"/>
              <a:ext cx="3113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08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Microsoft YaHei" charset="-122"/>
                </a:rPr>
                <a:t>2</a:t>
              </a:r>
              <a:endPara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7A08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8058625" y="272802"/>
            <a:ext cx="150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300" normalizeH="0" baseline="0" noProof="0" dirty="0">
                <a:ln>
                  <a:noFill/>
                </a:ln>
                <a:solidFill>
                  <a:srgbClr val="AEB795">
                    <a:lumMod val="50000"/>
                  </a:srgbClr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江潔老師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83B64E4-B6C7-4406-919D-4C372C755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7"/>
          <a:stretch/>
        </p:blipFill>
        <p:spPr>
          <a:xfrm>
            <a:off x="9094" y="2305393"/>
            <a:ext cx="4862389" cy="34249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F72E2B6-3012-422D-8015-AFE3CAB12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483" y="2305393"/>
            <a:ext cx="4272517" cy="3429000"/>
          </a:xfrm>
          <a:prstGeom prst="rect">
            <a:avLst/>
          </a:prstGeom>
        </p:spPr>
      </p:pic>
      <p:sp>
        <p:nvSpPr>
          <p:cNvPr id="75" name="文字方塊 74"/>
          <p:cNvSpPr txBox="1"/>
          <p:nvPr/>
        </p:nvSpPr>
        <p:spPr>
          <a:xfrm>
            <a:off x="1130321" y="5838109"/>
            <a:ext cx="768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雙語</a:t>
            </a:r>
            <a:r>
              <a:rPr lang="zh-TW" altLang="en-US" sz="2800" b="1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童</a:t>
            </a:r>
            <a:r>
              <a:rPr lang="zh-TW" altLang="en-US" sz="2800" b="1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軍課程，融入英語進行師生互動課程。</a:t>
            </a:r>
            <a:endParaRPr lang="zh-TW" altLang="en-US" sz="2800" b="1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24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68" y="285177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課程實踐示範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成果</a:t>
            </a:r>
            <a:r>
              <a:rPr kumimoji="1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天母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183" name="群組 182"/>
          <p:cNvGrpSpPr/>
          <p:nvPr/>
        </p:nvGrpSpPr>
        <p:grpSpPr>
          <a:xfrm>
            <a:off x="8198164" y="723460"/>
            <a:ext cx="620536" cy="573057"/>
            <a:chOff x="7042114" y="2279781"/>
            <a:chExt cx="1277257" cy="1277257"/>
          </a:xfrm>
        </p:grpSpPr>
        <p:sp>
          <p:nvSpPr>
            <p:cNvPr id="184" name="椭圆 21"/>
            <p:cNvSpPr/>
            <p:nvPr/>
          </p:nvSpPr>
          <p:spPr>
            <a:xfrm>
              <a:off x="7042114" y="2279781"/>
              <a:ext cx="1277257" cy="1277257"/>
            </a:xfrm>
            <a:prstGeom prst="ellipse">
              <a:avLst/>
            </a:prstGeom>
            <a:solidFill>
              <a:srgbClr val="2DB2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cs typeface="+mn-cs"/>
              </a:endParaRPr>
            </a:p>
          </p:txBody>
        </p:sp>
        <p:grpSp>
          <p:nvGrpSpPr>
            <p:cNvPr id="185" name="Group 4"/>
            <p:cNvGrpSpPr>
              <a:grpSpLocks noChangeAspect="1"/>
            </p:cNvGrpSpPr>
            <p:nvPr/>
          </p:nvGrpSpPr>
          <p:grpSpPr bwMode="auto">
            <a:xfrm>
              <a:off x="7281957" y="2350747"/>
              <a:ext cx="853135" cy="1206012"/>
              <a:chOff x="4661" y="915"/>
              <a:chExt cx="1835" cy="2594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7" name="Freeform 5"/>
              <p:cNvSpPr>
                <a:spLocks/>
              </p:cNvSpPr>
              <p:nvPr/>
            </p:nvSpPr>
            <p:spPr bwMode="auto">
              <a:xfrm>
                <a:off x="4661" y="915"/>
                <a:ext cx="1835" cy="2594"/>
              </a:xfrm>
              <a:custGeom>
                <a:avLst/>
                <a:gdLst>
                  <a:gd name="T0" fmla="*/ 135 w 774"/>
                  <a:gd name="T1" fmla="*/ 278 h 1095"/>
                  <a:gd name="T2" fmla="*/ 88 w 774"/>
                  <a:gd name="T3" fmla="*/ 370 h 1095"/>
                  <a:gd name="T4" fmla="*/ 88 w 774"/>
                  <a:gd name="T5" fmla="*/ 495 h 1095"/>
                  <a:gd name="T6" fmla="*/ 151 w 774"/>
                  <a:gd name="T7" fmla="*/ 642 h 1095"/>
                  <a:gd name="T8" fmla="*/ 130 w 774"/>
                  <a:gd name="T9" fmla="*/ 805 h 1095"/>
                  <a:gd name="T10" fmla="*/ 151 w 774"/>
                  <a:gd name="T11" fmla="*/ 921 h 1095"/>
                  <a:gd name="T12" fmla="*/ 300 w 774"/>
                  <a:gd name="T13" fmla="*/ 1054 h 1095"/>
                  <a:gd name="T14" fmla="*/ 575 w 774"/>
                  <a:gd name="T15" fmla="*/ 929 h 1095"/>
                  <a:gd name="T16" fmla="*/ 700 w 774"/>
                  <a:gd name="T17" fmla="*/ 634 h 1095"/>
                  <a:gd name="T18" fmla="*/ 715 w 774"/>
                  <a:gd name="T19" fmla="*/ 440 h 1095"/>
                  <a:gd name="T20" fmla="*/ 698 w 774"/>
                  <a:gd name="T21" fmla="*/ 386 h 1095"/>
                  <a:gd name="T22" fmla="*/ 732 w 774"/>
                  <a:gd name="T23" fmla="*/ 274 h 1095"/>
                  <a:gd name="T24" fmla="*/ 682 w 774"/>
                  <a:gd name="T25" fmla="*/ 261 h 1095"/>
                  <a:gd name="T26" fmla="*/ 675 w 774"/>
                  <a:gd name="T27" fmla="*/ 169 h 1095"/>
                  <a:gd name="T28" fmla="*/ 590 w 774"/>
                  <a:gd name="T29" fmla="*/ 155 h 1095"/>
                  <a:gd name="T30" fmla="*/ 443 w 774"/>
                  <a:gd name="T31" fmla="*/ 86 h 1095"/>
                  <a:gd name="T32" fmla="*/ 371 w 774"/>
                  <a:gd name="T33" fmla="*/ 20 h 1095"/>
                  <a:gd name="T34" fmla="*/ 278 w 774"/>
                  <a:gd name="T35" fmla="*/ 66 h 1095"/>
                  <a:gd name="T36" fmla="*/ 176 w 774"/>
                  <a:gd name="T37" fmla="*/ 5 h 1095"/>
                  <a:gd name="T38" fmla="*/ 135 w 774"/>
                  <a:gd name="T39" fmla="*/ 27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4" h="1095">
                    <a:moveTo>
                      <a:pt x="135" y="278"/>
                    </a:moveTo>
                    <a:cubicBezTo>
                      <a:pt x="119" y="308"/>
                      <a:pt x="103" y="311"/>
                      <a:pt x="88" y="370"/>
                    </a:cubicBezTo>
                    <a:cubicBezTo>
                      <a:pt x="77" y="412"/>
                      <a:pt x="79" y="453"/>
                      <a:pt x="88" y="495"/>
                    </a:cubicBezTo>
                    <a:cubicBezTo>
                      <a:pt x="100" y="550"/>
                      <a:pt x="122" y="597"/>
                      <a:pt x="151" y="642"/>
                    </a:cubicBezTo>
                    <a:cubicBezTo>
                      <a:pt x="190" y="702"/>
                      <a:pt x="142" y="731"/>
                      <a:pt x="130" y="805"/>
                    </a:cubicBezTo>
                    <a:cubicBezTo>
                      <a:pt x="123" y="847"/>
                      <a:pt x="135" y="888"/>
                      <a:pt x="151" y="921"/>
                    </a:cubicBezTo>
                    <a:cubicBezTo>
                      <a:pt x="181" y="979"/>
                      <a:pt x="230" y="1030"/>
                      <a:pt x="300" y="1054"/>
                    </a:cubicBezTo>
                    <a:cubicBezTo>
                      <a:pt x="418" y="1095"/>
                      <a:pt x="515" y="1009"/>
                      <a:pt x="575" y="929"/>
                    </a:cubicBezTo>
                    <a:cubicBezTo>
                      <a:pt x="624" y="864"/>
                      <a:pt x="680" y="717"/>
                      <a:pt x="700" y="634"/>
                    </a:cubicBezTo>
                    <a:cubicBezTo>
                      <a:pt x="715" y="572"/>
                      <a:pt x="721" y="505"/>
                      <a:pt x="715" y="440"/>
                    </a:cubicBezTo>
                    <a:cubicBezTo>
                      <a:pt x="713" y="414"/>
                      <a:pt x="705" y="407"/>
                      <a:pt x="698" y="386"/>
                    </a:cubicBezTo>
                    <a:cubicBezTo>
                      <a:pt x="774" y="357"/>
                      <a:pt x="757" y="292"/>
                      <a:pt x="732" y="274"/>
                    </a:cubicBezTo>
                    <a:cubicBezTo>
                      <a:pt x="718" y="263"/>
                      <a:pt x="704" y="262"/>
                      <a:pt x="682" y="261"/>
                    </a:cubicBezTo>
                    <a:cubicBezTo>
                      <a:pt x="691" y="235"/>
                      <a:pt x="705" y="199"/>
                      <a:pt x="675" y="169"/>
                    </a:cubicBezTo>
                    <a:cubicBezTo>
                      <a:pt x="653" y="145"/>
                      <a:pt x="627" y="142"/>
                      <a:pt x="590" y="155"/>
                    </a:cubicBezTo>
                    <a:cubicBezTo>
                      <a:pt x="581" y="50"/>
                      <a:pt x="507" y="27"/>
                      <a:pt x="443" y="86"/>
                    </a:cubicBezTo>
                    <a:cubicBezTo>
                      <a:pt x="430" y="69"/>
                      <a:pt x="422" y="29"/>
                      <a:pt x="371" y="20"/>
                    </a:cubicBezTo>
                    <a:cubicBezTo>
                      <a:pt x="313" y="10"/>
                      <a:pt x="291" y="53"/>
                      <a:pt x="278" y="66"/>
                    </a:cubicBezTo>
                    <a:cubicBezTo>
                      <a:pt x="252" y="38"/>
                      <a:pt x="232" y="7"/>
                      <a:pt x="176" y="5"/>
                    </a:cubicBezTo>
                    <a:cubicBezTo>
                      <a:pt x="19" y="0"/>
                      <a:pt x="0" y="244"/>
                      <a:pt x="135" y="278"/>
                    </a:cubicBezTo>
                  </a:path>
                </a:pathLst>
              </a:custGeom>
              <a:solidFill>
                <a:srgbClr val="2DB2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8" name="Freeform 6"/>
              <p:cNvSpPr>
                <a:spLocks/>
              </p:cNvSpPr>
              <p:nvPr/>
            </p:nvSpPr>
            <p:spPr bwMode="auto">
              <a:xfrm>
                <a:off x="4910" y="1405"/>
                <a:ext cx="1351" cy="1986"/>
              </a:xfrm>
              <a:custGeom>
                <a:avLst/>
                <a:gdLst>
                  <a:gd name="T0" fmla="*/ 246 w 570"/>
                  <a:gd name="T1" fmla="*/ 17 h 838"/>
                  <a:gd name="T2" fmla="*/ 37 w 570"/>
                  <a:gd name="T3" fmla="*/ 151 h 838"/>
                  <a:gd name="T4" fmla="*/ 90 w 570"/>
                  <a:gd name="T5" fmla="*/ 415 h 838"/>
                  <a:gd name="T6" fmla="*/ 86 w 570"/>
                  <a:gd name="T7" fmla="*/ 683 h 838"/>
                  <a:gd name="T8" fmla="*/ 299 w 570"/>
                  <a:gd name="T9" fmla="*/ 803 h 838"/>
                  <a:gd name="T10" fmla="*/ 398 w 570"/>
                  <a:gd name="T11" fmla="*/ 731 h 838"/>
                  <a:gd name="T12" fmla="*/ 437 w 570"/>
                  <a:gd name="T13" fmla="*/ 686 h 838"/>
                  <a:gd name="T14" fmla="*/ 468 w 570"/>
                  <a:gd name="T15" fmla="*/ 630 h 838"/>
                  <a:gd name="T16" fmla="*/ 557 w 570"/>
                  <a:gd name="T17" fmla="*/ 374 h 838"/>
                  <a:gd name="T18" fmla="*/ 557 w 570"/>
                  <a:gd name="T19" fmla="*/ 215 h 838"/>
                  <a:gd name="T20" fmla="*/ 488 w 570"/>
                  <a:gd name="T21" fmla="*/ 113 h 838"/>
                  <a:gd name="T22" fmla="*/ 246 w 570"/>
                  <a:gd name="T23" fmla="*/ 17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0" h="838">
                    <a:moveTo>
                      <a:pt x="246" y="17"/>
                    </a:moveTo>
                    <a:cubicBezTo>
                      <a:pt x="167" y="28"/>
                      <a:pt x="67" y="75"/>
                      <a:pt x="37" y="151"/>
                    </a:cubicBezTo>
                    <a:cubicBezTo>
                      <a:pt x="0" y="245"/>
                      <a:pt x="49" y="350"/>
                      <a:pt x="90" y="415"/>
                    </a:cubicBezTo>
                    <a:cubicBezTo>
                      <a:pt x="153" y="513"/>
                      <a:pt x="35" y="568"/>
                      <a:pt x="86" y="683"/>
                    </a:cubicBezTo>
                    <a:cubicBezTo>
                      <a:pt x="112" y="743"/>
                      <a:pt x="201" y="838"/>
                      <a:pt x="299" y="803"/>
                    </a:cubicBezTo>
                    <a:cubicBezTo>
                      <a:pt x="339" y="789"/>
                      <a:pt x="376" y="756"/>
                      <a:pt x="398" y="731"/>
                    </a:cubicBezTo>
                    <a:cubicBezTo>
                      <a:pt x="412" y="716"/>
                      <a:pt x="423" y="705"/>
                      <a:pt x="437" y="686"/>
                    </a:cubicBezTo>
                    <a:cubicBezTo>
                      <a:pt x="448" y="670"/>
                      <a:pt x="458" y="648"/>
                      <a:pt x="468" y="630"/>
                    </a:cubicBezTo>
                    <a:cubicBezTo>
                      <a:pt x="505" y="561"/>
                      <a:pt x="543" y="463"/>
                      <a:pt x="557" y="374"/>
                    </a:cubicBezTo>
                    <a:cubicBezTo>
                      <a:pt x="563" y="336"/>
                      <a:pt x="570" y="248"/>
                      <a:pt x="557" y="215"/>
                    </a:cubicBezTo>
                    <a:cubicBezTo>
                      <a:pt x="543" y="179"/>
                      <a:pt x="511" y="137"/>
                      <a:pt x="488" y="113"/>
                    </a:cubicBezTo>
                    <a:cubicBezTo>
                      <a:pt x="438" y="60"/>
                      <a:pt x="362" y="0"/>
                      <a:pt x="246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89" name="Freeform 7"/>
              <p:cNvSpPr>
                <a:spLocks/>
              </p:cNvSpPr>
              <p:nvPr/>
            </p:nvSpPr>
            <p:spPr bwMode="auto">
              <a:xfrm>
                <a:off x="4820" y="939"/>
                <a:ext cx="590" cy="599"/>
              </a:xfrm>
              <a:custGeom>
                <a:avLst/>
                <a:gdLst>
                  <a:gd name="T0" fmla="*/ 89 w 249"/>
                  <a:gd name="T1" fmla="*/ 28 h 253"/>
                  <a:gd name="T2" fmla="*/ 9 w 249"/>
                  <a:gd name="T3" fmla="*/ 150 h 253"/>
                  <a:gd name="T4" fmla="*/ 120 w 249"/>
                  <a:gd name="T5" fmla="*/ 240 h 253"/>
                  <a:gd name="T6" fmla="*/ 89 w 249"/>
                  <a:gd name="T7" fmla="*/ 2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253">
                    <a:moveTo>
                      <a:pt x="89" y="28"/>
                    </a:moveTo>
                    <a:cubicBezTo>
                      <a:pt x="39" y="41"/>
                      <a:pt x="0" y="84"/>
                      <a:pt x="9" y="150"/>
                    </a:cubicBezTo>
                    <a:cubicBezTo>
                      <a:pt x="15" y="200"/>
                      <a:pt x="59" y="253"/>
                      <a:pt x="120" y="240"/>
                    </a:cubicBezTo>
                    <a:cubicBezTo>
                      <a:pt x="249" y="211"/>
                      <a:pt x="203" y="0"/>
                      <a:pt x="89" y="28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90" name="Freeform 8"/>
              <p:cNvSpPr>
                <a:spLocks/>
              </p:cNvSpPr>
              <p:nvPr/>
            </p:nvSpPr>
            <p:spPr bwMode="auto">
              <a:xfrm>
                <a:off x="5296" y="984"/>
                <a:ext cx="418" cy="417"/>
              </a:xfrm>
              <a:custGeom>
                <a:avLst/>
                <a:gdLst>
                  <a:gd name="T0" fmla="*/ 72 w 176"/>
                  <a:gd name="T1" fmla="*/ 26 h 176"/>
                  <a:gd name="T2" fmla="*/ 103 w 176"/>
                  <a:gd name="T3" fmla="*/ 151 h 176"/>
                  <a:gd name="T4" fmla="*/ 72 w 176"/>
                  <a:gd name="T5" fmla="*/ 2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6" h="176">
                    <a:moveTo>
                      <a:pt x="72" y="26"/>
                    </a:moveTo>
                    <a:cubicBezTo>
                      <a:pt x="0" y="51"/>
                      <a:pt x="31" y="176"/>
                      <a:pt x="103" y="151"/>
                    </a:cubicBezTo>
                    <a:cubicBezTo>
                      <a:pt x="176" y="125"/>
                      <a:pt x="145" y="0"/>
                      <a:pt x="72" y="2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91" name="Freeform 9"/>
              <p:cNvSpPr>
                <a:spLocks/>
              </p:cNvSpPr>
              <p:nvPr/>
            </p:nvSpPr>
            <p:spPr bwMode="auto">
              <a:xfrm>
                <a:off x="5683" y="1085"/>
                <a:ext cx="356" cy="339"/>
              </a:xfrm>
              <a:custGeom>
                <a:avLst/>
                <a:gdLst>
                  <a:gd name="T0" fmla="*/ 66 w 150"/>
                  <a:gd name="T1" fmla="*/ 16 h 143"/>
                  <a:gd name="T2" fmla="*/ 85 w 150"/>
                  <a:gd name="T3" fmla="*/ 129 h 143"/>
                  <a:gd name="T4" fmla="*/ 66 w 150"/>
                  <a:gd name="T5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0" h="143">
                    <a:moveTo>
                      <a:pt x="66" y="16"/>
                    </a:moveTo>
                    <a:cubicBezTo>
                      <a:pt x="0" y="33"/>
                      <a:pt x="19" y="143"/>
                      <a:pt x="85" y="129"/>
                    </a:cubicBezTo>
                    <a:cubicBezTo>
                      <a:pt x="150" y="116"/>
                      <a:pt x="133" y="0"/>
                      <a:pt x="66" y="16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92" name="Freeform 10"/>
              <p:cNvSpPr>
                <a:spLocks/>
              </p:cNvSpPr>
              <p:nvPr/>
            </p:nvSpPr>
            <p:spPr bwMode="auto">
              <a:xfrm>
                <a:off x="5977" y="1296"/>
                <a:ext cx="296" cy="292"/>
              </a:xfrm>
              <a:custGeom>
                <a:avLst/>
                <a:gdLst>
                  <a:gd name="T0" fmla="*/ 57 w 125"/>
                  <a:gd name="T1" fmla="*/ 21 h 123"/>
                  <a:gd name="T2" fmla="*/ 73 w 125"/>
                  <a:gd name="T3" fmla="*/ 104 h 123"/>
                  <a:gd name="T4" fmla="*/ 57 w 125"/>
                  <a:gd name="T5" fmla="*/ 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123">
                    <a:moveTo>
                      <a:pt x="57" y="21"/>
                    </a:moveTo>
                    <a:cubicBezTo>
                      <a:pt x="0" y="41"/>
                      <a:pt x="15" y="123"/>
                      <a:pt x="73" y="104"/>
                    </a:cubicBezTo>
                    <a:cubicBezTo>
                      <a:pt x="125" y="88"/>
                      <a:pt x="113" y="0"/>
                      <a:pt x="57" y="21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  <p:sp>
            <p:nvSpPr>
              <p:cNvPr id="193" name="Freeform 11"/>
              <p:cNvSpPr>
                <a:spLocks/>
              </p:cNvSpPr>
              <p:nvPr/>
            </p:nvSpPr>
            <p:spPr bwMode="auto">
              <a:xfrm>
                <a:off x="6164" y="1576"/>
                <a:ext cx="244" cy="213"/>
              </a:xfrm>
              <a:custGeom>
                <a:avLst/>
                <a:gdLst>
                  <a:gd name="T0" fmla="*/ 47 w 103"/>
                  <a:gd name="T1" fmla="*/ 17 h 90"/>
                  <a:gd name="T2" fmla="*/ 61 w 103"/>
                  <a:gd name="T3" fmla="*/ 75 h 90"/>
                  <a:gd name="T4" fmla="*/ 47 w 103"/>
                  <a:gd name="T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90">
                    <a:moveTo>
                      <a:pt x="47" y="17"/>
                    </a:moveTo>
                    <a:cubicBezTo>
                      <a:pt x="0" y="36"/>
                      <a:pt x="22" y="90"/>
                      <a:pt x="61" y="75"/>
                    </a:cubicBezTo>
                    <a:cubicBezTo>
                      <a:pt x="103" y="58"/>
                      <a:pt x="88" y="0"/>
                      <a:pt x="47" y="17"/>
                    </a:cubicBezTo>
                  </a:path>
                </a:pathLst>
              </a:custGeom>
              <a:solidFill>
                <a:srgbClr val="FFF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itchFamily="18" charset="0"/>
                  <a:ea typeface="新細明體" pitchFamily="18" charset="-120"/>
                  <a:cs typeface="+mn-cs"/>
                </a:endParaRPr>
              </a:p>
            </p:txBody>
          </p:sp>
        </p:grpSp>
        <p:sp>
          <p:nvSpPr>
            <p:cNvPr id="186" name="文字方塊 185"/>
            <p:cNvSpPr txBox="1"/>
            <p:nvPr/>
          </p:nvSpPr>
          <p:spPr>
            <a:xfrm>
              <a:off x="7411147" y="2604538"/>
              <a:ext cx="640761" cy="754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DB2A4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Microsoft YaHei" charset="-122"/>
                </a:rPr>
                <a:t>3</a:t>
              </a:r>
              <a:endPara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B2A4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sp>
        <p:nvSpPr>
          <p:cNvPr id="194" name="文本框 34"/>
          <p:cNvSpPr txBox="1"/>
          <p:nvPr/>
        </p:nvSpPr>
        <p:spPr>
          <a:xfrm>
            <a:off x="8216814" y="1338084"/>
            <a:ext cx="208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議課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317289" y="1024837"/>
            <a:ext cx="8033105" cy="402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觀課教師回饋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課程進行段落結束，教師能有效歸納。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教師教材內容清晰掌握。</a:t>
            </a:r>
            <a:endParaRPr lang="en-US" altLang="zh-TW" sz="200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教學時舉例豐富，容易理解。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加分卡運用得當，增強學習動力效果明顯。</a:t>
            </a:r>
            <a:endParaRPr lang="en-US" altLang="zh-TW" sz="200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投影片設計符合學生興趣，內容生動有趣。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播放新聞影片，扣合課程主軸。</a:t>
            </a:r>
            <a:endParaRPr lang="en-US" altLang="zh-TW" sz="2000" dirty="0">
              <a:solidFill>
                <a:prstClr val="black"/>
              </a:solidFill>
              <a:latin typeface="+mn-ea"/>
              <a:ea typeface="+mn-ea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適時走動、觀察學生活動完成度，教師了解學生特質。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black"/>
                </a:solidFill>
                <a:latin typeface="+mn-ea"/>
                <a:ea typeface="+mn-ea"/>
              </a:rPr>
              <a:t>建議以英語講述時，關鍵字可以放慢速度，符合學生程度。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7872643" y="328564"/>
            <a:ext cx="150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spc="300" dirty="0">
                <a:solidFill>
                  <a:srgbClr val="AEB795">
                    <a:lumMod val="50000"/>
                  </a:srgb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江潔</a:t>
            </a:r>
            <a:r>
              <a:rPr kumimoji="1" lang="zh-TW" altLang="en-US" sz="1600" b="1" i="0" u="none" strike="noStrike" kern="1200" cap="none" spc="300" normalizeH="0" baseline="0" noProof="0" dirty="0">
                <a:ln>
                  <a:noFill/>
                </a:ln>
                <a:solidFill>
                  <a:srgbClr val="AEB795">
                    <a:lumMod val="50000"/>
                  </a:srgbClr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老師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7D0AB5-E587-4AF4-8C39-E12E0E16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64" y="4663224"/>
            <a:ext cx="2897568" cy="21868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14E0DD8-9595-42A3-AAB6-B5B3F9543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092" y="4663224"/>
            <a:ext cx="3002088" cy="218686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4818FF8-E900-4139-B220-ED76B88FD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17" y="4663224"/>
            <a:ext cx="3002088" cy="21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83" y="1661408"/>
            <a:ext cx="3908753" cy="360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1"/>
          <p:cNvSpPr txBox="1">
            <a:spLocks noChangeArrowheads="1"/>
          </p:cNvSpPr>
          <p:nvPr/>
        </p:nvSpPr>
        <p:spPr bwMode="auto">
          <a:xfrm>
            <a:off x="467544" y="4848820"/>
            <a:ext cx="84456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8D6DA"/>
            </a:outerShdw>
          </a:effec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marL="0" indent="0" algn="ctr">
              <a:lnSpc>
                <a:spcPct val="150000"/>
              </a:lnSpc>
            </a:pPr>
            <a:r>
              <a:rPr lang="zh-TW" altLang="en-US" sz="7200" b="1" cap="all" dirty="0">
                <a:ln w="0"/>
                <a:gradFill flip="none">
                  <a:gsLst>
                    <a:gs pos="0">
                      <a:srgbClr val="87362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87362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873624">
                        <a:shade val="65000"/>
                        <a:satMod val="130000"/>
                      </a:srgbClr>
                    </a:gs>
                    <a:gs pos="92000">
                      <a:srgbClr val="873624">
                        <a:shade val="50000"/>
                        <a:satMod val="120000"/>
                      </a:srgbClr>
                    </a:gs>
                    <a:gs pos="100000">
                      <a:srgbClr val="87362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+mn-ea"/>
                <a:ea typeface="+mn-ea"/>
              </a:rPr>
              <a:t>謝謝聆聽</a:t>
            </a:r>
            <a:r>
              <a:rPr lang="en-US" altLang="zh-TW" sz="7200" b="1" cap="all" dirty="0">
                <a:ln w="0"/>
                <a:gradFill flip="none">
                  <a:gsLst>
                    <a:gs pos="0">
                      <a:srgbClr val="87362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87362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873624">
                        <a:shade val="65000"/>
                        <a:satMod val="130000"/>
                      </a:srgbClr>
                    </a:gs>
                    <a:gs pos="92000">
                      <a:srgbClr val="873624">
                        <a:shade val="50000"/>
                        <a:satMod val="120000"/>
                      </a:srgbClr>
                    </a:gs>
                    <a:gs pos="100000">
                      <a:srgbClr val="87362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+mn-ea"/>
                <a:ea typeface="+mn-ea"/>
              </a:rPr>
              <a:t>!</a:t>
            </a:r>
          </a:p>
        </p:txBody>
      </p:sp>
      <p:sp>
        <p:nvSpPr>
          <p:cNvPr id="4" name="矩形 3"/>
          <p:cNvSpPr/>
          <p:nvPr/>
        </p:nvSpPr>
        <p:spPr>
          <a:xfrm>
            <a:off x="1115616" y="1052736"/>
            <a:ext cx="6678488" cy="1200329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/>
            <a:r>
              <a:rPr lang="zh-TW" altLang="en-US" sz="7200" b="1" cap="all" dirty="0">
                <a:ln w="0"/>
                <a:gradFill flip="none">
                  <a:gsLst>
                    <a:gs pos="0">
                      <a:srgbClr val="87362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87362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873624">
                        <a:shade val="65000"/>
                        <a:satMod val="130000"/>
                      </a:srgbClr>
                    </a:gs>
                    <a:gs pos="92000">
                      <a:srgbClr val="873624">
                        <a:shade val="50000"/>
                        <a:satMod val="120000"/>
                      </a:srgbClr>
                    </a:gs>
                    <a:gs pos="100000">
                      <a:srgbClr val="87362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+mn-ea"/>
                <a:ea typeface="+mn-ea"/>
                <a:cs typeface="Hannotate TC" charset="-120"/>
              </a:rPr>
              <a:t>前導夥伴，有您真好</a:t>
            </a:r>
            <a:r>
              <a:rPr lang="en-US" altLang="zh-TW" sz="7200" b="1" cap="all" dirty="0">
                <a:ln w="0"/>
                <a:gradFill flip="none">
                  <a:gsLst>
                    <a:gs pos="0">
                      <a:srgbClr val="87362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87362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873624">
                        <a:shade val="65000"/>
                        <a:satMod val="130000"/>
                      </a:srgbClr>
                    </a:gs>
                    <a:gs pos="92000">
                      <a:srgbClr val="873624">
                        <a:shade val="50000"/>
                        <a:satMod val="120000"/>
                      </a:srgbClr>
                    </a:gs>
                    <a:gs pos="100000">
                      <a:srgbClr val="87362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+mn-ea"/>
                <a:ea typeface="+mn-ea"/>
                <a:cs typeface="Hannotate TC" charset="-120"/>
              </a:rPr>
              <a:t>!</a:t>
            </a:r>
            <a:endParaRPr lang="zh-TW" altLang="en-US" sz="7200" b="1" cap="all" dirty="0">
              <a:ln w="0"/>
              <a:gradFill flip="none">
                <a:gsLst>
                  <a:gs pos="0">
                    <a:srgbClr val="873624">
                      <a:tint val="75000"/>
                      <a:shade val="75000"/>
                      <a:satMod val="170000"/>
                    </a:srgbClr>
                  </a:gs>
                  <a:gs pos="49000">
                    <a:srgbClr val="873624">
                      <a:tint val="88000"/>
                      <a:shade val="65000"/>
                      <a:satMod val="172000"/>
                    </a:srgbClr>
                  </a:gs>
                  <a:gs pos="50000">
                    <a:srgbClr val="873624">
                      <a:shade val="65000"/>
                      <a:satMod val="130000"/>
                    </a:srgbClr>
                  </a:gs>
                  <a:gs pos="92000">
                    <a:srgbClr val="873624">
                      <a:shade val="50000"/>
                      <a:satMod val="120000"/>
                    </a:srgbClr>
                  </a:gs>
                  <a:gs pos="100000">
                    <a:srgbClr val="873624">
                      <a:shade val="48000"/>
                      <a:satMod val="120000"/>
                    </a:srgbClr>
                  </a:gs>
                </a:gsLst>
                <a:lin ang="5400000"/>
              </a:gradFill>
              <a:latin typeface="+mn-ea"/>
              <a:ea typeface="+mn-ea"/>
              <a:cs typeface="Hannotate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79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5175" y="-3968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定期工作會議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64300"/>
              </p:ext>
            </p:extLst>
          </p:nvPr>
        </p:nvGraphicFramePr>
        <p:xfrm>
          <a:off x="554038" y="1079578"/>
          <a:ext cx="7991873" cy="279067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564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1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+mj-ea"/>
                          <a:ea typeface="+mj-ea"/>
                        </a:rPr>
                        <a:t>日  期</a:t>
                      </a:r>
                      <a:endParaRPr lang="zh-TW" altLang="en-US" sz="2000" b="1" dirty="0"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+mj-ea"/>
                          <a:ea typeface="+mj-ea"/>
                        </a:rPr>
                        <a:t>內    容</a:t>
                      </a:r>
                      <a:endParaRPr lang="zh-TW" altLang="en-US" sz="2000" b="1" dirty="0"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+mj-ea"/>
                          <a:ea typeface="+mj-ea"/>
                        </a:rPr>
                        <a:t>性    質</a:t>
                      </a:r>
                      <a:endParaRPr lang="zh-TW" altLang="en-US" sz="2000" b="1" dirty="0"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40">
                <a:tc>
                  <a:txBody>
                    <a:bodyPr/>
                    <a:lstStyle/>
                    <a:p>
                      <a:pPr algn="ctr">
                        <a:lnSpc>
                          <a:spcPts val="3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111.03.24</a:t>
                      </a:r>
                      <a:endParaRPr lang="zh-TW" sz="2400" b="1" kern="10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effectLst/>
                          <a:latin typeface="+mj-ea"/>
                          <a:ea typeface="+mj-ea"/>
                        </a:rPr>
                        <a:t>1.</a:t>
                      </a:r>
                      <a:r>
                        <a:rPr lang="zh-TW" altLang="en-US" sz="2400" b="1" kern="100" dirty="0">
                          <a:effectLst/>
                          <a:latin typeface="+mj-ea"/>
                          <a:ea typeface="+mj-ea"/>
                        </a:rPr>
                        <a:t>課程評鑑增能研習</a:t>
                      </a:r>
                      <a:endParaRPr lang="en-US" altLang="zh-TW" sz="2400" b="1" kern="1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just">
                        <a:lnSpc>
                          <a:spcPts val="3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effectLst/>
                          <a:latin typeface="+mj-ea"/>
                          <a:ea typeface="+mj-ea"/>
                        </a:rPr>
                        <a:t>2.</a:t>
                      </a:r>
                      <a:r>
                        <a:rPr lang="zh-TW" altLang="en-US" sz="2400" b="1" kern="100" dirty="0">
                          <a:effectLst/>
                          <a:latin typeface="+mj-ea"/>
                          <a:ea typeface="+mj-ea"/>
                        </a:rPr>
                        <a:t>各前導學校行政策略對話</a:t>
                      </a:r>
                      <a:endParaRPr lang="en-US" altLang="zh-TW" sz="2400" b="1" kern="100" dirty="0">
                        <a:effectLst/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lang="zh-TW" altLang="en-US" sz="2400" b="1" dirty="0">
                          <a:latin typeface="+mj-ea"/>
                          <a:ea typeface="+mj-ea"/>
                          <a:sym typeface="DotumChe" pitchFamily="49" charset="-127"/>
                        </a:rPr>
                        <a:t>行政溝通協調</a:t>
                      </a:r>
                      <a:endParaRPr lang="en-US" altLang="zh-TW" sz="2400" b="1" dirty="0">
                        <a:latin typeface="+mj-ea"/>
                        <a:ea typeface="+mj-ea"/>
                        <a:sym typeface="DotumChe" pitchFamily="49" charset="-127"/>
                      </a:endParaRPr>
                    </a:p>
                    <a:p>
                      <a:pPr algn="ctr">
                        <a:lnSpc>
                          <a:spcPts val="37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r>
                        <a:rPr lang="zh-TW" altLang="en-US" sz="2400" b="1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j-ea"/>
                          <a:ea typeface="+mj-ea"/>
                          <a:sym typeface="DotumChe" pitchFamily="49" charset="-127"/>
                        </a:rPr>
                        <a:t>專業增能</a:t>
                      </a:r>
                      <a:endParaRPr lang="zh-TW" altLang="zh-TW" sz="2400" b="1" kern="100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848">
                <a:tc>
                  <a:txBody>
                    <a:bodyPr/>
                    <a:lstStyle/>
                    <a:p>
                      <a:pPr algn="ctr">
                        <a:lnSpc>
                          <a:spcPts val="3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Microsoft JhengHei" charset="-120"/>
                        </a:rPr>
                        <a:t>111.05.26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rtl="0" eaLnBrk="1" latinLnBrk="0" hangingPunct="1">
                        <a:lnSpc>
                          <a:spcPts val="37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1.</a:t>
                      </a:r>
                      <a:r>
                        <a:rPr kumimoji="0" lang="zh-TW" altLang="en-US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學校課程評鑑暨彈性</a:t>
                      </a:r>
                      <a:r>
                        <a:rPr kumimoji="0" lang="zh-TW" altLang="en-US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學習</a:t>
                      </a:r>
                      <a:r>
                        <a:rPr kumimoji="0" lang="en-US" alt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/>
                      </a:r>
                      <a:br>
                        <a:rPr kumimoji="0" lang="en-US" alt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</a:br>
                      <a:r>
                        <a:rPr kumimoji="0" lang="zh-TW" altLang="en-US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  課程</a:t>
                      </a:r>
                      <a:r>
                        <a:rPr kumimoji="0" lang="zh-TW" altLang="en-US" sz="2400" b="1" kern="1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線上發表</a:t>
                      </a:r>
                      <a:endParaRPr kumimoji="0" lang="en-US" altLang="zh-TW" sz="2400" b="1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  <a:defRPr/>
                      </a:pPr>
                      <a:endParaRPr kumimoji="0" lang="en-US" altLang="zh-TW" sz="2400" b="1" kern="100" dirty="0" smtClean="0">
                        <a:solidFill>
                          <a:schemeClr val="dk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j-ea"/>
                        <a:ea typeface="+mj-ea"/>
                        <a:cs typeface="+mn-cs"/>
                        <a:sym typeface="DotumChe" pitchFamily="49" charset="-12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  <a:defRPr/>
                      </a:pPr>
                      <a:r>
                        <a:rPr kumimoji="0" lang="zh-TW" altLang="en-US" sz="2400" b="1" kern="100" dirty="0" smtClean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j-ea"/>
                          <a:ea typeface="+mj-ea"/>
                          <a:cs typeface="+mn-cs"/>
                          <a:sym typeface="DotumChe" pitchFamily="49" charset="-127"/>
                        </a:rPr>
                        <a:t>專業增能</a:t>
                      </a:r>
                      <a:endParaRPr kumimoji="0" lang="zh-TW" altLang="zh-TW" sz="2400" b="1" kern="100" dirty="0" smtClean="0">
                        <a:solidFill>
                          <a:schemeClr val="dk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>
                        <a:lnSpc>
                          <a:spcPts val="3700"/>
                        </a:lnSpc>
                        <a:spcAft>
                          <a:spcPts val="0"/>
                        </a:spcAft>
                        <a:tabLst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  <a:tab pos="6096000" algn="l"/>
                          <a:tab pos="6400800" algn="l"/>
                          <a:tab pos="6705600" algn="l"/>
                          <a:tab pos="7010400" algn="l"/>
                          <a:tab pos="7315200" algn="l"/>
                          <a:tab pos="7620000" algn="l"/>
                          <a:tab pos="7924800" algn="l"/>
                          <a:tab pos="8229600" algn="l"/>
                          <a:tab pos="8534400" algn="l"/>
                          <a:tab pos="8839200" algn="l"/>
                          <a:tab pos="9144000" algn="l"/>
                          <a:tab pos="9448800" algn="l"/>
                          <a:tab pos="9753600" algn="l"/>
                        </a:tabLst>
                      </a:pPr>
                      <a:endParaRPr lang="zh-TW" altLang="zh-TW" sz="2400" b="1" kern="100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j-ea"/>
                        <a:ea typeface="+mj-ea"/>
                        <a:cs typeface="Microsoft JhengHei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210549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0" y="6453111"/>
            <a:ext cx="435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臺北市前導學校工作群組與資料彙集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381348" y="6464531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利用增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能研習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第三群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組工作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事項討論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5" y="3922670"/>
            <a:ext cx="3622130" cy="12619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5" y="5021651"/>
            <a:ext cx="3622130" cy="14226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76" y="4099328"/>
            <a:ext cx="3547806" cy="23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</a:p>
        </p:txBody>
      </p:sp>
      <p:graphicFrame>
        <p:nvGraphicFramePr>
          <p:cNvPr id="67" name="資料庫圖表 66"/>
          <p:cNvGraphicFramePr/>
          <p:nvPr>
            <p:extLst>
              <p:ext uri="{D42A27DB-BD31-4B8C-83A1-F6EECF244321}">
                <p14:modId xmlns:p14="http://schemas.microsoft.com/office/powerpoint/2010/main" val="4021534001"/>
              </p:ext>
            </p:extLst>
          </p:nvPr>
        </p:nvGraphicFramePr>
        <p:xfrm>
          <a:off x="1415772" y="1710004"/>
          <a:ext cx="71373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文字方塊 69"/>
          <p:cNvSpPr txBox="1"/>
          <p:nvPr/>
        </p:nvSpPr>
        <p:spPr>
          <a:xfrm>
            <a:off x="1763688" y="220486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1</a:t>
            </a:r>
            <a:endParaRPr lang="zh-TW" altLang="en-US" sz="3200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2051720" y="344961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2</a:t>
            </a:r>
            <a:endParaRPr lang="zh-TW" altLang="en-US" sz="320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1771455" y="465750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3</a:t>
            </a:r>
            <a:endParaRPr lang="zh-TW" altLang="en-US" sz="3200" dirty="0"/>
          </a:p>
        </p:txBody>
      </p:sp>
      <p:grpSp>
        <p:nvGrpSpPr>
          <p:cNvPr id="71" name="群組 70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4" name="群組 73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79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0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3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4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8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9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5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6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7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4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5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2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3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0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1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8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19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0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1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2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3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4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5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4"/>
                <p:cNvCxnSpPr>
                  <a:cxnSpLocks noChangeShapeType="1"/>
                  <a:stCxn id="112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7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1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1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2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2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7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99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0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8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3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3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5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6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4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1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2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5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89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0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7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8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5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8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108" y="-16063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</a:t>
            </a:r>
          </a:p>
        </p:txBody>
      </p:sp>
      <p:grpSp>
        <p:nvGrpSpPr>
          <p:cNvPr id="73" name="群組 72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9" name="群組 78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5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6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12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3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40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41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4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38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9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5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36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7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7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32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3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8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30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1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9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8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9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20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1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2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23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24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5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6" name="直接连接符 34"/>
                <p:cNvCxnSpPr>
                  <a:cxnSpLocks noChangeShapeType="1"/>
                  <a:stCxn id="122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7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7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10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1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9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104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6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7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5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0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100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102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3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01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91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8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9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2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6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7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3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94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5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80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2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3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84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sp>
        <p:nvSpPr>
          <p:cNvPr id="69" name="文字方塊 68"/>
          <p:cNvSpPr txBox="1"/>
          <p:nvPr/>
        </p:nvSpPr>
        <p:spPr>
          <a:xfrm>
            <a:off x="72284" y="5017439"/>
            <a:ext cx="4358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吳璧純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教授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帶領群組夥伴增能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7081148" y="458149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4435928" y="5002825"/>
            <a:ext cx="4510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各校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分享課程評鑑之規劃、執行等工作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28" y="1682915"/>
            <a:ext cx="4711164" cy="31407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2" y="1645323"/>
            <a:ext cx="4176464" cy="317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4458" y="-8698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</a:p>
        </p:txBody>
      </p:sp>
      <p:sp>
        <p:nvSpPr>
          <p:cNvPr id="70" name="矩形 69"/>
          <p:cNvSpPr/>
          <p:nvPr/>
        </p:nvSpPr>
        <p:spPr>
          <a:xfrm>
            <a:off x="619731" y="1554645"/>
            <a:ext cx="607859" cy="44236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ts val="3300"/>
              </a:lnSpc>
              <a:spcBef>
                <a:spcPts val="3000"/>
              </a:spcBef>
              <a:spcAft>
                <a:spcPts val="3000"/>
              </a:spcAft>
            </a:pPr>
            <a:r>
              <a:rPr lang="zh-TW" altLang="zh-TW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lang="zh-TW" altLang="en-US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評鑑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報告</a:t>
            </a:r>
            <a:r>
              <a:rPr lang="en-US" altLang="zh-TW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>
                <a:solidFill>
                  <a:srgbClr val="0000CC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介</a:t>
            </a:r>
            <a:r>
              <a:rPr lang="zh-TW" altLang="en-US" sz="3600" b="1" kern="100" dirty="0" smtClean="0">
                <a:solidFill>
                  <a:srgbClr val="0000CC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壽國中</a:t>
            </a:r>
            <a:endParaRPr lang="zh-TW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5" name="群組 74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0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1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4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5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9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0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7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8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5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6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3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4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1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2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0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9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0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1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4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5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直接连接符 34"/>
                <p:cNvCxnSpPr>
                  <a:cxnSpLocks noChangeShapeType="1"/>
                  <a:stCxn id="113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2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2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3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8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0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1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9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4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6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7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5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5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2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3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0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1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7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8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9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9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7145235" y="422710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3" name="圖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64" y="3475433"/>
            <a:ext cx="1760984" cy="176098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6335" t="13600" r="65750" b="15700"/>
          <a:stretch/>
        </p:blipFill>
        <p:spPr>
          <a:xfrm>
            <a:off x="1373523" y="949705"/>
            <a:ext cx="5323315" cy="5908295"/>
          </a:xfrm>
          <a:prstGeom prst="rect">
            <a:avLst/>
          </a:prstGeom>
        </p:spPr>
      </p:pic>
      <p:sp>
        <p:nvSpPr>
          <p:cNvPr id="64" name="橢圓 63"/>
          <p:cNvSpPr/>
          <p:nvPr/>
        </p:nvSpPr>
        <p:spPr>
          <a:xfrm>
            <a:off x="4229834" y="1823646"/>
            <a:ext cx="3516052" cy="18548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4371777" y="2538847"/>
            <a:ext cx="3218899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服路壽喜</a:t>
            </a:r>
            <a:endParaRPr kumimoji="1" lang="zh-TW" altLang="en-US" sz="5400" b="1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499" y="-235633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</a:p>
        </p:txBody>
      </p:sp>
      <p:sp>
        <p:nvSpPr>
          <p:cNvPr id="70" name="矩形 69"/>
          <p:cNvSpPr/>
          <p:nvPr/>
        </p:nvSpPr>
        <p:spPr>
          <a:xfrm>
            <a:off x="772751" y="1538162"/>
            <a:ext cx="967765" cy="44236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zh-TW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課程評鑑報告</a:t>
            </a:r>
            <a:r>
              <a:rPr lang="en-US" altLang="zh-TW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 smtClean="0">
                <a:solidFill>
                  <a:srgbClr val="FF00FF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天母國中</a:t>
            </a:r>
            <a:endParaRPr lang="zh-TW" altLang="en-US" sz="3600" b="1" kern="100" dirty="0">
              <a:solidFill>
                <a:srgbClr val="FF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5" name="群組 74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0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1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4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5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9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0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7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8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5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6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3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4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1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2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0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9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0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1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4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5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直接连接符 34"/>
                <p:cNvCxnSpPr>
                  <a:cxnSpLocks noChangeShapeType="1"/>
                  <a:stCxn id="113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2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2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3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8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0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1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9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4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6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7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5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5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2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3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0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1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7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8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9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9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8500" t="15700" r="68309" b="12901"/>
          <a:stretch/>
        </p:blipFill>
        <p:spPr>
          <a:xfrm>
            <a:off x="1827955" y="859046"/>
            <a:ext cx="3940490" cy="5998954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88" y="3699338"/>
            <a:ext cx="1760984" cy="1760984"/>
          </a:xfrm>
          <a:prstGeom prst="rect">
            <a:avLst/>
          </a:prstGeom>
        </p:spPr>
      </p:pic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7134864" y="235328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5" name="橢圓 64"/>
          <p:cNvSpPr/>
          <p:nvPr/>
        </p:nvSpPr>
        <p:spPr>
          <a:xfrm>
            <a:off x="4859476" y="1803749"/>
            <a:ext cx="3516052" cy="183919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5034353" y="2450639"/>
            <a:ext cx="3218899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zh-TW" altLang="en-US" sz="5400" b="1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天子</a:t>
            </a:r>
            <a:r>
              <a:rPr lang="zh-TW" altLang="en-US" sz="5400" b="1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傳奇</a:t>
            </a:r>
            <a:endParaRPr kumimoji="1" lang="zh-TW" altLang="en-US" sz="5400" b="1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622679" y="1556792"/>
            <a:ext cx="967765" cy="44236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zh-TW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24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課程評鑑報告</a:t>
            </a:r>
            <a:r>
              <a:rPr lang="en-US" altLang="zh-TW" sz="24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 smtClean="0">
                <a:solidFill>
                  <a:srgbClr val="00B0F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金華國中</a:t>
            </a:r>
            <a:endParaRPr lang="zh-TW" altLang="en-US" sz="3600" b="1" kern="100" dirty="0">
              <a:solidFill>
                <a:srgbClr val="00B0F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6773542" y="5582118"/>
            <a:ext cx="2370458" cy="1258844"/>
            <a:chOff x="6012160" y="1057661"/>
            <a:chExt cx="2808312" cy="1620176"/>
          </a:xfrm>
        </p:grpSpPr>
        <p:grpSp>
          <p:nvGrpSpPr>
            <p:cNvPr id="75" name="群組 74"/>
            <p:cNvGrpSpPr/>
            <p:nvPr/>
          </p:nvGrpSpPr>
          <p:grpSpPr>
            <a:xfrm>
              <a:off x="6012160" y="1057661"/>
              <a:ext cx="2808312" cy="1620176"/>
              <a:chOff x="4163206" y="1640117"/>
              <a:chExt cx="7864027" cy="4661814"/>
            </a:xfrm>
          </p:grpSpPr>
          <p:sp>
            <p:nvSpPr>
              <p:cNvPr id="80" name="平行四边形 2"/>
              <p:cNvSpPr>
                <a:spLocks noChangeArrowheads="1"/>
              </p:cNvSpPr>
              <p:nvPr/>
            </p:nvSpPr>
            <p:spPr bwMode="auto">
              <a:xfrm rot="747658">
                <a:off x="4163206" y="4340155"/>
                <a:ext cx="7864027" cy="1961776"/>
              </a:xfrm>
              <a:custGeom>
                <a:avLst/>
                <a:gdLst>
                  <a:gd name="T0" fmla="*/ 0 w 7595382"/>
                  <a:gd name="T1" fmla="*/ 1901232 h 1901232"/>
                  <a:gd name="T2" fmla="*/ 5150373 w 7595382"/>
                  <a:gd name="T3" fmla="*/ 217677 h 1901232"/>
                  <a:gd name="T4" fmla="*/ 7595382 w 7595382"/>
                  <a:gd name="T5" fmla="*/ 0 h 1901232"/>
                  <a:gd name="T6" fmla="*/ 4968279 w 7595382"/>
                  <a:gd name="T7" fmla="*/ 1901232 h 1901232"/>
                  <a:gd name="T8" fmla="*/ 0 w 7595382"/>
                  <a:gd name="T9" fmla="*/ 1901232 h 1901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5382"/>
                  <a:gd name="T16" fmla="*/ 0 h 1901232"/>
                  <a:gd name="T17" fmla="*/ 7595382 w 7595382"/>
                  <a:gd name="T18" fmla="*/ 1901232 h 1901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5382" h="1901232">
                    <a:moveTo>
                      <a:pt x="0" y="1901232"/>
                    </a:moveTo>
                    <a:lnTo>
                      <a:pt x="5150373" y="217677"/>
                    </a:lnTo>
                    <a:lnTo>
                      <a:pt x="7595382" y="0"/>
                    </a:lnTo>
                    <a:lnTo>
                      <a:pt x="4968279" y="1901232"/>
                    </a:lnTo>
                    <a:lnTo>
                      <a:pt x="0" y="1901232"/>
                    </a:lnTo>
                    <a:close/>
                  </a:path>
                </a:pathLst>
              </a:custGeom>
              <a:solidFill>
                <a:srgbClr val="0E647C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zh-CN" sz="8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1" name="Group 6"/>
              <p:cNvGrpSpPr>
                <a:grpSpLocks/>
              </p:cNvGrpSpPr>
              <p:nvPr/>
            </p:nvGrpSpPr>
            <p:grpSpPr bwMode="auto">
              <a:xfrm>
                <a:off x="4163206" y="4202486"/>
                <a:ext cx="7864027" cy="1963415"/>
                <a:chOff x="0" y="0"/>
                <a:chExt cx="7595382" cy="1901232"/>
              </a:xfrm>
            </p:grpSpPr>
            <p:sp>
              <p:nvSpPr>
                <p:cNvPr id="104" name="平行四边形 2"/>
                <p:cNvSpPr>
                  <a:spLocks noChangeArrowheads="1"/>
                </p:cNvSpPr>
                <p:nvPr/>
              </p:nvSpPr>
              <p:spPr bwMode="auto">
                <a:xfrm rot="747658">
                  <a:off x="0" y="0"/>
                  <a:ext cx="7595382" cy="1901232"/>
                </a:xfrm>
                <a:custGeom>
                  <a:avLst/>
                  <a:gdLst>
                    <a:gd name="T0" fmla="*/ 0 w 7595382"/>
                    <a:gd name="T1" fmla="*/ 1901232 h 1901232"/>
                    <a:gd name="T2" fmla="*/ 5150373 w 7595382"/>
                    <a:gd name="T3" fmla="*/ 217677 h 1901232"/>
                    <a:gd name="T4" fmla="*/ 7595382 w 7595382"/>
                    <a:gd name="T5" fmla="*/ 0 h 1901232"/>
                    <a:gd name="T6" fmla="*/ 4968279 w 7595382"/>
                    <a:gd name="T7" fmla="*/ 1901232 h 1901232"/>
                    <a:gd name="T8" fmla="*/ 0 w 7595382"/>
                    <a:gd name="T9" fmla="*/ 1901232 h 1901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95382"/>
                    <a:gd name="T16" fmla="*/ 0 h 1901232"/>
                    <a:gd name="T17" fmla="*/ 7595382 w 7595382"/>
                    <a:gd name="T18" fmla="*/ 1901232 h 1901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95382" h="1901232">
                      <a:moveTo>
                        <a:pt x="0" y="1901232"/>
                      </a:moveTo>
                      <a:lnTo>
                        <a:pt x="5150373" y="217677"/>
                      </a:lnTo>
                      <a:lnTo>
                        <a:pt x="7595382" y="0"/>
                      </a:lnTo>
                      <a:lnTo>
                        <a:pt x="4968279" y="1901232"/>
                      </a:lnTo>
                      <a:lnTo>
                        <a:pt x="0" y="1901232"/>
                      </a:lnTo>
                      <a:close/>
                    </a:path>
                  </a:pathLst>
                </a:custGeom>
                <a:solidFill>
                  <a:srgbClr val="A0CD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5" name="Group 8"/>
                <p:cNvGrpSpPr>
                  <a:grpSpLocks/>
                </p:cNvGrpSpPr>
                <p:nvPr/>
              </p:nvGrpSpPr>
              <p:grpSpPr bwMode="auto">
                <a:xfrm>
                  <a:off x="971898" y="107902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9" name="同心圆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30" name="椭圆 5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6" name="Group 11"/>
                <p:cNvGrpSpPr>
                  <a:grpSpLocks/>
                </p:cNvGrpSpPr>
                <p:nvPr/>
              </p:nvGrpSpPr>
              <p:grpSpPr bwMode="auto">
                <a:xfrm>
                  <a:off x="2143473" y="1039878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7" name="同心圆 6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8" name="椭圆 61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7" name="Group 14"/>
                <p:cNvGrpSpPr>
                  <a:grpSpLocks/>
                </p:cNvGrpSpPr>
                <p:nvPr/>
              </p:nvGrpSpPr>
              <p:grpSpPr bwMode="auto">
                <a:xfrm>
                  <a:off x="2848322" y="1298105"/>
                  <a:ext cx="511179" cy="133351"/>
                  <a:chOff x="0" y="0"/>
                  <a:chExt cx="438150" cy="114300"/>
                </a:xfrm>
              </p:grpSpPr>
              <p:sp>
                <p:nvSpPr>
                  <p:cNvPr id="125" name="同心圆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6" name="椭圆 66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8" name="Group 20"/>
                <p:cNvGrpSpPr>
                  <a:grpSpLocks/>
                </p:cNvGrpSpPr>
                <p:nvPr/>
              </p:nvGrpSpPr>
              <p:grpSpPr bwMode="auto">
                <a:xfrm>
                  <a:off x="4097551" y="1438949"/>
                  <a:ext cx="947436" cy="172504"/>
                  <a:chOff x="-318690" y="-23776"/>
                  <a:chExt cx="627765" cy="114300"/>
                </a:xfrm>
              </p:grpSpPr>
              <p:sp>
                <p:nvSpPr>
                  <p:cNvPr id="123" name="同心圆 75"/>
                  <p:cNvSpPr>
                    <a:spLocks noChangeArrowheads="1"/>
                  </p:cNvSpPr>
                  <p:nvPr/>
                </p:nvSpPr>
                <p:spPr bwMode="auto">
                  <a:xfrm>
                    <a:off x="-318690" y="-23776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4" name="椭圆 77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09" name="Group 23"/>
                <p:cNvGrpSpPr>
                  <a:grpSpLocks/>
                </p:cNvGrpSpPr>
                <p:nvPr/>
              </p:nvGrpSpPr>
              <p:grpSpPr bwMode="auto">
                <a:xfrm>
                  <a:off x="5444090" y="760116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21" name="同心圆 7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2" name="椭圆 80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10" name="Group 26"/>
                <p:cNvGrpSpPr>
                  <a:grpSpLocks/>
                </p:cNvGrpSpPr>
                <p:nvPr/>
              </p:nvGrpSpPr>
              <p:grpSpPr bwMode="auto">
                <a:xfrm>
                  <a:off x="6277527" y="978137"/>
                  <a:ext cx="438150" cy="114300"/>
                  <a:chOff x="0" y="0"/>
                  <a:chExt cx="438150" cy="114300"/>
                </a:xfrm>
              </p:grpSpPr>
              <p:sp>
                <p:nvSpPr>
                  <p:cNvPr id="119" name="同心圆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38150" cy="114300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+- 21600 0 5400"/>
                      <a:gd name="G3" fmla="*/ G0 2929 10000"/>
                      <a:gd name="G4" fmla="+- 21600 0 G3"/>
                      <a:gd name="G5" fmla="+- 21600 0 G3"/>
                      <a:gd name="T0" fmla="*/ 10800 w 21600"/>
                      <a:gd name="T1" fmla="*/ 0 h 21600"/>
                      <a:gd name="T2" fmla="*/ 3163 w 21600"/>
                      <a:gd name="T3" fmla="*/ 3163 h 21600"/>
                      <a:gd name="T4" fmla="*/ 0 w 21600"/>
                      <a:gd name="T5" fmla="*/ 10800 h 21600"/>
                      <a:gd name="T6" fmla="*/ 3163 w 21600"/>
                      <a:gd name="T7" fmla="*/ 18437 h 21600"/>
                      <a:gd name="T8" fmla="*/ 10800 w 21600"/>
                      <a:gd name="T9" fmla="*/ 21600 h 21600"/>
                      <a:gd name="T10" fmla="*/ 18437 w 21600"/>
                      <a:gd name="T11" fmla="*/ 18437 h 21600"/>
                      <a:gd name="T12" fmla="*/ 21600 w 21600"/>
                      <a:gd name="T13" fmla="*/ 10800 h 21600"/>
                      <a:gd name="T14" fmla="*/ 18437 w 21600"/>
                      <a:gd name="T15" fmla="*/ 3163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5400" y="10800"/>
                        </a:moveTo>
                        <a:cubicBezTo>
                          <a:pt x="5400" y="13782"/>
                          <a:pt x="7818" y="16200"/>
                          <a:pt x="10800" y="16200"/>
                        </a:cubicBezTo>
                        <a:cubicBezTo>
                          <a:pt x="13782" y="16200"/>
                          <a:pt x="16200" y="13782"/>
                          <a:pt x="16200" y="10800"/>
                        </a:cubicBezTo>
                        <a:cubicBezTo>
                          <a:pt x="16200" y="7818"/>
                          <a:pt x="13782" y="5400"/>
                          <a:pt x="10800" y="5400"/>
                        </a:cubicBezTo>
                        <a:cubicBezTo>
                          <a:pt x="7818" y="5400"/>
                          <a:pt x="5400" y="7818"/>
                          <a:pt x="5400" y="10800"/>
                        </a:cubicBezTo>
                        <a:close/>
                      </a:path>
                    </a:pathLst>
                  </a:cu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/>
                  </a:p>
                </p:txBody>
              </p:sp>
              <p:sp>
                <p:nvSpPr>
                  <p:cNvPr id="120" name="椭圆 83"/>
                  <p:cNvSpPr>
                    <a:spLocks noChangeArrowheads="1"/>
                  </p:cNvSpPr>
                  <p:nvPr/>
                </p:nvSpPr>
                <p:spPr bwMode="auto">
                  <a:xfrm>
                    <a:off x="129075" y="39150"/>
                    <a:ext cx="180000" cy="36000"/>
                  </a:xfrm>
                  <a:prstGeom prst="ellipse">
                    <a:avLst/>
                  </a:prstGeom>
                  <a:solidFill>
                    <a:srgbClr val="0053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11" name="直接连接符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10048" y="1097028"/>
                  <a:ext cx="733425" cy="39150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直接连接符 19"/>
                <p:cNvCxnSpPr>
                  <a:cxnSpLocks noChangeShapeType="1"/>
                </p:cNvCxnSpPr>
                <p:nvPr/>
              </p:nvCxnSpPr>
              <p:spPr bwMode="auto">
                <a:xfrm>
                  <a:off x="2517457" y="1137439"/>
                  <a:ext cx="405725" cy="18019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直接连接符 24"/>
                <p:cNvSpPr>
                  <a:spLocks noChangeShapeType="1"/>
                </p:cNvSpPr>
                <p:nvPr/>
              </p:nvSpPr>
              <p:spPr bwMode="auto">
                <a:xfrm flipV="1">
                  <a:off x="3281711" y="1209403"/>
                  <a:ext cx="556409" cy="10823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14" name="直接连接符 26"/>
                <p:cNvSpPr>
                  <a:spLocks noChangeShapeType="1"/>
                </p:cNvSpPr>
                <p:nvPr/>
              </p:nvSpPr>
              <p:spPr bwMode="auto">
                <a:xfrm>
                  <a:off x="4147938" y="1209403"/>
                  <a:ext cx="638588" cy="30707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cxnSp>
              <p:nvCxnSpPr>
                <p:cNvPr id="115" name="直接连接符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42950" y="1075698"/>
                  <a:ext cx="1198743" cy="42439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直接连接符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818074" y="857677"/>
                  <a:ext cx="523619" cy="13719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直接连接符 34"/>
                <p:cNvCxnSpPr>
                  <a:cxnSpLocks noChangeShapeType="1"/>
                  <a:stCxn id="113" idx="1"/>
                </p:cNvCxnSpPr>
                <p:nvPr/>
              </p:nvCxnSpPr>
              <p:spPr bwMode="auto">
                <a:xfrm flipV="1">
                  <a:off x="3838118" y="1035291"/>
                  <a:ext cx="2439409" cy="174111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直接连接符 43"/>
                <p:cNvSpPr>
                  <a:spLocks noChangeShapeType="1"/>
                </p:cNvSpPr>
                <p:nvPr/>
              </p:nvSpPr>
              <p:spPr bwMode="auto">
                <a:xfrm flipV="1">
                  <a:off x="5017696" y="868889"/>
                  <a:ext cx="599098" cy="61715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</p:grpSp>
          <p:grpSp>
            <p:nvGrpSpPr>
              <p:cNvPr id="82" name="Group 42"/>
              <p:cNvGrpSpPr>
                <a:grpSpLocks/>
              </p:cNvGrpSpPr>
              <p:nvPr/>
            </p:nvGrpSpPr>
            <p:grpSpPr bwMode="auto">
              <a:xfrm>
                <a:off x="6176775" y="3698586"/>
                <a:ext cx="1003806" cy="1597098"/>
                <a:chOff x="61826" y="67528"/>
                <a:chExt cx="969704" cy="1547916"/>
              </a:xfrm>
            </p:grpSpPr>
            <p:sp>
              <p:nvSpPr>
                <p:cNvPr id="102" name="直接连接符 84"/>
                <p:cNvSpPr>
                  <a:spLocks noChangeShapeType="1"/>
                </p:cNvSpPr>
                <p:nvPr/>
              </p:nvSpPr>
              <p:spPr bwMode="auto">
                <a:xfrm flipV="1">
                  <a:off x="478838" y="427444"/>
                  <a:ext cx="1" cy="1188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103" name="椭圆 90"/>
                <p:cNvSpPr>
                  <a:spLocks noChangeArrowheads="1"/>
                </p:cNvSpPr>
                <p:nvPr/>
              </p:nvSpPr>
              <p:spPr bwMode="auto">
                <a:xfrm>
                  <a:off x="61826" y="67528"/>
                  <a:ext cx="969704" cy="10809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3" name="Group 56"/>
              <p:cNvGrpSpPr>
                <a:grpSpLocks/>
              </p:cNvGrpSpPr>
              <p:nvPr/>
            </p:nvGrpSpPr>
            <p:grpSpPr bwMode="auto">
              <a:xfrm>
                <a:off x="10364213" y="2424564"/>
                <a:ext cx="1003806" cy="2842759"/>
                <a:chOff x="-4" y="-54853"/>
                <a:chExt cx="969703" cy="2754442"/>
              </a:xfrm>
            </p:grpSpPr>
            <p:grpSp>
              <p:nvGrpSpPr>
                <p:cNvPr id="98" name="Group 57"/>
                <p:cNvGrpSpPr>
                  <a:grpSpLocks/>
                </p:cNvGrpSpPr>
                <p:nvPr/>
              </p:nvGrpSpPr>
              <p:grpSpPr bwMode="auto">
                <a:xfrm>
                  <a:off x="-4" y="0"/>
                  <a:ext cx="969703" cy="2699589"/>
                  <a:chOff x="-4" y="0"/>
                  <a:chExt cx="969703" cy="2699589"/>
                </a:xfrm>
              </p:grpSpPr>
              <p:sp>
                <p:nvSpPr>
                  <p:cNvPr id="100" name="直接连接符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14" y="791589"/>
                    <a:ext cx="1" cy="1908000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101" name="椭圆 94"/>
                  <p:cNvSpPr>
                    <a:spLocks noChangeArrowheads="1"/>
                  </p:cNvSpPr>
                  <p:nvPr/>
                </p:nvSpPr>
                <p:spPr bwMode="auto">
                  <a:xfrm>
                    <a:off x="-4" y="0"/>
                    <a:ext cx="969703" cy="108067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9" name="矩形 114"/>
                <p:cNvSpPr>
                  <a:spLocks noChangeArrowheads="1"/>
                </p:cNvSpPr>
                <p:nvPr/>
              </p:nvSpPr>
              <p:spPr bwMode="auto">
                <a:xfrm>
                  <a:off x="238942" y="-54853"/>
                  <a:ext cx="473482" cy="1080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latin typeface="DotumChe" pitchFamily="49" charset="-127"/>
                      <a:ea typeface="微软雅黑" pitchFamily="34" charset="-122"/>
                      <a:sym typeface="DotumChe" pitchFamily="49" charset="-127"/>
                    </a:rPr>
                    <a:t>天母</a:t>
                  </a:r>
                  <a:endParaRPr lang="zh-CN" altLang="en-US" sz="800" dirty="0">
                    <a:latin typeface="DotumChe" pitchFamily="49" charset="-127"/>
                    <a:ea typeface="微软雅黑" pitchFamily="34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4" name="Group 61"/>
              <p:cNvGrpSpPr>
                <a:grpSpLocks/>
              </p:cNvGrpSpPr>
              <p:nvPr/>
            </p:nvGrpSpPr>
            <p:grpSpPr bwMode="auto">
              <a:xfrm>
                <a:off x="8230201" y="1640117"/>
                <a:ext cx="1003807" cy="4103888"/>
                <a:chOff x="-409620" y="-99229"/>
                <a:chExt cx="969947" cy="3976427"/>
              </a:xfrm>
            </p:grpSpPr>
            <p:grpSp>
              <p:nvGrpSpPr>
                <p:cNvPr id="94" name="Group 62"/>
                <p:cNvGrpSpPr>
                  <a:grpSpLocks/>
                </p:cNvGrpSpPr>
                <p:nvPr/>
              </p:nvGrpSpPr>
              <p:grpSpPr bwMode="auto">
                <a:xfrm>
                  <a:off x="-409620" y="-36822"/>
                  <a:ext cx="969947" cy="3914020"/>
                  <a:chOff x="-409620" y="-36822"/>
                  <a:chExt cx="969947" cy="3914020"/>
                </a:xfrm>
              </p:grpSpPr>
              <p:sp>
                <p:nvSpPr>
                  <p:cNvPr id="96" name="直接连接符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355" y="961197"/>
                    <a:ext cx="0" cy="2916001"/>
                  </a:xfrm>
                  <a:prstGeom prst="line">
                    <a:avLst/>
                  </a:prstGeom>
                  <a:noFill/>
                  <a:ln w="19050" cap="flat" cmpd="sng">
                    <a:solidFill>
                      <a:srgbClr val="005374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800"/>
                  </a:p>
                </p:txBody>
              </p:sp>
              <p:sp>
                <p:nvSpPr>
                  <p:cNvPr id="97" name="椭圆 13"/>
                  <p:cNvSpPr>
                    <a:spLocks noChangeArrowheads="1"/>
                  </p:cNvSpPr>
                  <p:nvPr/>
                </p:nvSpPr>
                <p:spPr bwMode="auto">
                  <a:xfrm>
                    <a:off x="-409620" y="-36822"/>
                    <a:ext cx="969947" cy="108067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 cap="flat" cmpd="sng">
                    <a:solidFill>
                      <a:schemeClr val="accent6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 sz="8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95" name="矩形 118"/>
                <p:cNvSpPr>
                  <a:spLocks noChangeArrowheads="1"/>
                </p:cNvSpPr>
                <p:nvPr/>
              </p:nvSpPr>
              <p:spPr bwMode="auto">
                <a:xfrm>
                  <a:off x="-273782" y="-99229"/>
                  <a:ext cx="677724" cy="635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介</a:t>
                  </a:r>
                  <a:endParaRPr lang="en-US" altLang="zh-TW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  <a:p>
                  <a:pPr algn="ctr"/>
                  <a:r>
                    <a:rPr lang="zh-TW" altLang="en-US" sz="800" dirty="0">
                      <a:effectLst>
                        <a:outerShdw blurRad="50800" dist="762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icrosoft YaHei" charset="-122"/>
                      <a:ea typeface="Microsoft YaHei" charset="-122"/>
                      <a:cs typeface="Microsoft YaHei" charset="-122"/>
                      <a:sym typeface="DotumChe" pitchFamily="49" charset="-127"/>
                    </a:rPr>
                    <a:t>壽</a:t>
                  </a:r>
                  <a:endParaRPr lang="zh-CN" altLang="en-US" sz="800" dirty="0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charset="-122"/>
                    <a:ea typeface="Microsoft YaHei" charset="-122"/>
                    <a:cs typeface="Microsoft YaHei" charset="-122"/>
                    <a:sym typeface="DotumChe" pitchFamily="49" charset="-127"/>
                  </a:endParaRPr>
                </a:p>
              </p:txBody>
            </p:sp>
          </p:grpSp>
          <p:grpSp>
            <p:nvGrpSpPr>
              <p:cNvPr id="85" name="Group 67"/>
              <p:cNvGrpSpPr>
                <a:grpSpLocks/>
              </p:cNvGrpSpPr>
              <p:nvPr/>
            </p:nvGrpSpPr>
            <p:grpSpPr bwMode="auto">
              <a:xfrm>
                <a:off x="6893591" y="2445616"/>
                <a:ext cx="1003806" cy="3127043"/>
                <a:chOff x="0" y="-2"/>
                <a:chExt cx="969704" cy="3030152"/>
              </a:xfrm>
            </p:grpSpPr>
            <p:sp>
              <p:nvSpPr>
                <p:cNvPr id="92" name="直接连接符 85"/>
                <p:cNvSpPr>
                  <a:spLocks noChangeShapeType="1"/>
                </p:cNvSpPr>
                <p:nvPr/>
              </p:nvSpPr>
              <p:spPr bwMode="auto">
                <a:xfrm flipV="1">
                  <a:off x="467101" y="150150"/>
                  <a:ext cx="1" cy="2880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3" name="椭圆 93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9704" cy="108076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2DB2A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6" name="Group 72"/>
              <p:cNvGrpSpPr>
                <a:grpSpLocks/>
              </p:cNvGrpSpPr>
              <p:nvPr/>
            </p:nvGrpSpPr>
            <p:grpSpPr bwMode="auto">
              <a:xfrm>
                <a:off x="9474385" y="3338822"/>
                <a:ext cx="1003807" cy="1678247"/>
                <a:chOff x="0" y="-2"/>
                <a:chExt cx="968563" cy="1625324"/>
              </a:xfrm>
            </p:grpSpPr>
            <p:sp>
              <p:nvSpPr>
                <p:cNvPr id="90" name="直接连接符 88"/>
                <p:cNvSpPr>
                  <a:spLocks noChangeShapeType="1"/>
                </p:cNvSpPr>
                <p:nvPr/>
              </p:nvSpPr>
              <p:spPr bwMode="auto">
                <a:xfrm flipV="1">
                  <a:off x="528487" y="653322"/>
                  <a:ext cx="1" cy="97200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70AD47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91" name="椭圆 92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968563" cy="10801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8ABC1D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7" name="Group 47"/>
              <p:cNvGrpSpPr>
                <a:grpSpLocks/>
              </p:cNvGrpSpPr>
              <p:nvPr/>
            </p:nvGrpSpPr>
            <p:grpSpPr bwMode="auto">
              <a:xfrm>
                <a:off x="4918364" y="3562735"/>
                <a:ext cx="1003807" cy="1832921"/>
                <a:chOff x="2207" y="253333"/>
                <a:chExt cx="968026" cy="1774962"/>
              </a:xfrm>
              <a:solidFill>
                <a:srgbClr val="2DB2A4"/>
              </a:solidFill>
            </p:grpSpPr>
            <p:sp>
              <p:nvSpPr>
                <p:cNvPr id="88" name="直接连接符 12"/>
                <p:cNvSpPr>
                  <a:spLocks noChangeShapeType="1"/>
                </p:cNvSpPr>
                <p:nvPr/>
              </p:nvSpPr>
              <p:spPr bwMode="auto">
                <a:xfrm flipV="1">
                  <a:off x="463138" y="840295"/>
                  <a:ext cx="1" cy="1188000"/>
                </a:xfrm>
                <a:prstGeom prst="line">
                  <a:avLst/>
                </a:prstGeom>
                <a:grpFill/>
                <a:ln w="19050" cap="flat" cmpd="sng">
                  <a:solidFill>
                    <a:srgbClr val="005374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 sz="800"/>
                </a:p>
              </p:txBody>
            </p:sp>
            <p:sp>
              <p:nvSpPr>
                <p:cNvPr id="89" name="椭圆 95"/>
                <p:cNvSpPr>
                  <a:spLocks noChangeArrowheads="1"/>
                </p:cNvSpPr>
                <p:nvPr/>
              </p:nvSpPr>
              <p:spPr bwMode="auto">
                <a:xfrm>
                  <a:off x="2207" y="253333"/>
                  <a:ext cx="968026" cy="108005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flat" cmpd="sng">
                  <a:solidFill>
                    <a:srgbClr val="005374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 sz="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矩形 114"/>
            <p:cNvSpPr>
              <a:spLocks noChangeArrowheads="1"/>
            </p:cNvSpPr>
            <p:nvPr/>
          </p:nvSpPr>
          <p:spPr bwMode="auto">
            <a:xfrm>
              <a:off x="7984455" y="1398918"/>
              <a:ext cx="220036" cy="59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萬</a:t>
              </a:r>
              <a:endParaRPr lang="en-US" altLang="zh-TW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7" name="矩形 114"/>
            <p:cNvSpPr>
              <a:spLocks noChangeArrowheads="1"/>
            </p:cNvSpPr>
            <p:nvPr/>
          </p:nvSpPr>
          <p:spPr bwMode="auto">
            <a:xfrm>
              <a:off x="7005025" y="1103858"/>
              <a:ext cx="2977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誠正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8" name="矩形 114"/>
            <p:cNvSpPr>
              <a:spLocks noChangeArrowheads="1"/>
            </p:cNvSpPr>
            <p:nvPr/>
          </p:nvSpPr>
          <p:spPr bwMode="auto">
            <a:xfrm>
              <a:off x="6762240" y="1536568"/>
              <a:ext cx="26970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金華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  <p:sp>
          <p:nvSpPr>
            <p:cNvPr id="79" name="矩形 114"/>
            <p:cNvSpPr>
              <a:spLocks noChangeArrowheads="1"/>
            </p:cNvSpPr>
            <p:nvPr/>
          </p:nvSpPr>
          <p:spPr bwMode="auto">
            <a:xfrm>
              <a:off x="6334108" y="1468228"/>
              <a:ext cx="2564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n-US" altLang="zh-TW" sz="1200" dirty="0">
                <a:solidFill>
                  <a:schemeClr val="bg1"/>
                </a:solidFill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  <a:p>
              <a:pPr algn="ctr"/>
              <a:r>
                <a:rPr lang="zh-TW" altLang="en-US" sz="800" dirty="0">
                  <a:latin typeface="DotumChe" pitchFamily="49" charset="-127"/>
                  <a:ea typeface="微软雅黑" pitchFamily="34" charset="-122"/>
                  <a:sym typeface="DotumChe" pitchFamily="49" charset="-127"/>
                </a:rPr>
                <a:t>南門</a:t>
              </a:r>
              <a:endParaRPr lang="zh-CN" altLang="en-US" sz="800" dirty="0">
                <a:latin typeface="DotumChe" pitchFamily="49" charset="-127"/>
                <a:ea typeface="微软雅黑" pitchFamily="34" charset="-122"/>
                <a:sym typeface="DotumChe" pitchFamily="49" charset="-127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4563" t="12201" r="65159" b="8000"/>
          <a:stretch/>
        </p:blipFill>
        <p:spPr>
          <a:xfrm>
            <a:off x="1502139" y="874758"/>
            <a:ext cx="5316666" cy="58844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33" y="3702625"/>
            <a:ext cx="1760984" cy="1760984"/>
          </a:xfrm>
          <a:prstGeom prst="rect">
            <a:avLst/>
          </a:prstGeom>
        </p:spPr>
      </p:pic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358499" y="-2356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kumimoji="1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專業知能成長成果</a:t>
            </a:r>
            <a:endParaRPr kumimoji="1"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7145235" y="422710"/>
            <a:ext cx="1944216" cy="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Rockwell" pitchFamily="18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111.03.24</a:t>
            </a:r>
            <a:endParaRPr kumimoji="1"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4591302" y="1084643"/>
            <a:ext cx="2252412" cy="220034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9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暗香撲面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solidFill>
          <a:srgbClr val="FFFF99"/>
        </a:solidFill>
      </a:spPr>
      <a:bodyPr wrap="square" rtlCol="0">
        <a:spAutoFit/>
      </a:bodyPr>
      <a:lstStyle>
        <a:defPPr>
          <a:defRPr sz="2800" dirty="0" smtClean="0">
            <a:latin typeface="華康娃娃體(P)" panose="040B0500000000000000" pitchFamily="82" charset="-120"/>
            <a:ea typeface="華康娃娃體(P)" panose="040B0500000000000000" pitchFamily="82" charset="-12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20881</TotalTime>
  <Words>2216</Words>
  <Application>Microsoft Office PowerPoint</Application>
  <PresentationFormat>如螢幕大小 (4:3)</PresentationFormat>
  <Paragraphs>431</Paragraphs>
  <Slides>32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50" baseType="lpstr">
      <vt:lpstr>DotumChe</vt:lpstr>
      <vt:lpstr>方正姚体</vt:lpstr>
      <vt:lpstr>Hannotate TC</vt:lpstr>
      <vt:lpstr>微软雅黑</vt:lpstr>
      <vt:lpstr>微软雅黑</vt:lpstr>
      <vt:lpstr>宋体</vt:lpstr>
      <vt:lpstr>Microsoft JhengHei</vt:lpstr>
      <vt:lpstr>Microsoft JhengHei</vt:lpstr>
      <vt:lpstr>新細明體</vt:lpstr>
      <vt:lpstr>標楷體</vt:lpstr>
      <vt:lpstr>Arial</vt:lpstr>
      <vt:lpstr>Calibri</vt:lpstr>
      <vt:lpstr>Rockwell</vt:lpstr>
      <vt:lpstr>Times New Roman</vt:lpstr>
      <vt:lpstr>Wingdings</vt:lpstr>
      <vt:lpstr>Wingdings 2</vt:lpstr>
      <vt:lpstr>暗香撲面</vt:lpstr>
      <vt:lpstr>1_暗香撲面</vt:lpstr>
      <vt:lpstr>PowerPoint 簡報</vt:lpstr>
      <vt:lpstr>第三群組前導學校</vt:lpstr>
      <vt:lpstr>工作成果</vt:lpstr>
      <vt:lpstr>定期工作會議</vt:lpstr>
      <vt:lpstr>專業知能成長成果</vt:lpstr>
      <vt:lpstr>專業知能成長</vt:lpstr>
      <vt:lpstr>專業知能成長成果</vt:lpstr>
      <vt:lpstr>專業知能成長成果</vt:lpstr>
      <vt:lpstr>PowerPoint 簡報</vt:lpstr>
      <vt:lpstr>PowerPoint 簡報</vt:lpstr>
      <vt:lpstr>PowerPoint 簡報</vt:lpstr>
      <vt:lpstr>PowerPoint 簡報</vt:lpstr>
      <vt:lpstr>研習回饋</vt:lpstr>
      <vt:lpstr>專業知能成長成果</vt:lpstr>
      <vt:lpstr>PowerPoint 簡報</vt:lpstr>
      <vt:lpstr>專業知能成長</vt:lpstr>
      <vt:lpstr>專業知能成長</vt:lpstr>
      <vt:lpstr>專業知能成長</vt:lpstr>
      <vt:lpstr>專業知能成長</vt:lpstr>
      <vt:lpstr>綜合座談</vt:lpstr>
      <vt:lpstr>綜合座談</vt:lpstr>
      <vt:lpstr>課程實踐示範</vt:lpstr>
      <vt:lpstr>課程實踐示範成果——誠正</vt:lpstr>
      <vt:lpstr>課程實踐示範成果——誠正</vt:lpstr>
      <vt:lpstr>課程實踐示範成果——誠正</vt:lpstr>
      <vt:lpstr>課程實踐示範成果——介壽</vt:lpstr>
      <vt:lpstr>課程實踐示範成果——介壽</vt:lpstr>
      <vt:lpstr>課程實踐示範成果——介壽</vt:lpstr>
      <vt:lpstr>課程實踐示範成果——天母</vt:lpstr>
      <vt:lpstr>課程實踐示範成果——天母</vt:lpstr>
      <vt:lpstr>課程實踐示範成果——天母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b200</cp:lastModifiedBy>
  <cp:revision>1314</cp:revision>
  <cp:lastPrinted>2013-03-28T00:08:00Z</cp:lastPrinted>
  <dcterms:created xsi:type="dcterms:W3CDTF">2013-03-25T11:41:35Z</dcterms:created>
  <dcterms:modified xsi:type="dcterms:W3CDTF">2022-07-05T04:57:38Z</dcterms:modified>
</cp:coreProperties>
</file>