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6C5805-3EC6-4FFF-B076-C0CAA2B00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1748" y="197082"/>
            <a:ext cx="9415752" cy="1671506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dirty="0">
                <a:solidFill>
                  <a:schemeClr val="tx1"/>
                </a:solidFill>
                <a:latin typeface="+mn-ea"/>
                <a:ea typeface="+mn-ea"/>
              </a:rPr>
              <a:t>108</a:t>
            </a:r>
            <a:r>
              <a:rPr lang="zh-TW" altLang="en-US" sz="4800" dirty="0">
                <a:solidFill>
                  <a:schemeClr val="tx1"/>
                </a:solidFill>
                <a:latin typeface="+mn-ea"/>
                <a:ea typeface="+mn-ea"/>
              </a:rPr>
              <a:t>課綱前導學校公開授課之說課</a:t>
            </a:r>
            <a:br>
              <a:rPr lang="en-US" altLang="zh-TW" sz="48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800" dirty="0">
                <a:solidFill>
                  <a:schemeClr val="tx1"/>
                </a:solidFill>
                <a:latin typeface="+mn-ea"/>
                <a:ea typeface="+mn-ea"/>
              </a:rPr>
              <a:t>一次大戰的影響與巴黎和會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0508EFF-5B46-499F-8FB8-3DD8C0C81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624" y="6157519"/>
            <a:ext cx="4642097" cy="58723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chemeClr val="tx1"/>
                </a:solidFill>
              </a:rPr>
              <a:t>北投國中  楊孝偉  </a:t>
            </a:r>
            <a:r>
              <a:rPr lang="en-US" altLang="zh-TW" sz="2800" dirty="0">
                <a:solidFill>
                  <a:schemeClr val="tx1"/>
                </a:solidFill>
              </a:rPr>
              <a:t>112.03.17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30B4CC-C614-927E-0FD6-640D9AEBC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59" y="1868588"/>
            <a:ext cx="5562393" cy="414512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3ECCCC0-C89C-F093-0E37-C363EC4EC3CE}"/>
              </a:ext>
            </a:extLst>
          </p:cNvPr>
          <p:cNvSpPr txBox="1"/>
          <p:nvPr/>
        </p:nvSpPr>
        <p:spPr>
          <a:xfrm>
            <a:off x="1344706" y="5490494"/>
            <a:ext cx="3263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電影</a:t>
            </a:r>
            <a:r>
              <a:rPr lang="en-US" altLang="zh-TW" sz="2800" dirty="0">
                <a:solidFill>
                  <a:srgbClr val="FF0000"/>
                </a:solidFill>
                <a:latin typeface="+mn-ea"/>
              </a:rPr>
              <a:t>《1917》</a:t>
            </a:r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劇照</a:t>
            </a:r>
          </a:p>
        </p:txBody>
      </p:sp>
    </p:spTree>
    <p:extLst>
      <p:ext uri="{BB962C8B-B14F-4D97-AF65-F5344CB8AC3E}">
        <p14:creationId xmlns:p14="http://schemas.microsoft.com/office/powerpoint/2010/main" val="2613877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E51C1E-0FA2-4880-A4E8-5A7BD367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301" y="347273"/>
            <a:ext cx="9524810" cy="4602231"/>
          </a:xfrm>
        </p:spPr>
        <p:txBody>
          <a:bodyPr>
            <a:noAutofit/>
          </a:bodyPr>
          <a:lstStyle/>
          <a:p>
            <a:r>
              <a:rPr lang="zh-TW" altLang="zh-TW" sz="4000">
                <a:solidFill>
                  <a:schemeClr val="tx1"/>
                </a:solidFill>
              </a:rPr>
              <a:t>本教學活動設計使用「</a:t>
            </a:r>
            <a:r>
              <a:rPr lang="zh-TW" altLang="zh-TW" sz="4000">
                <a:solidFill>
                  <a:srgbClr val="FF0000"/>
                </a:solidFill>
              </a:rPr>
              <a:t>曼陀羅思考法</a:t>
            </a:r>
            <a:r>
              <a:rPr lang="zh-TW" altLang="zh-TW" sz="4000">
                <a:solidFill>
                  <a:schemeClr val="tx1"/>
                </a:solidFill>
              </a:rPr>
              <a:t>」為教學策略，先以螺旋性架構讓同學複習第一次世界大戰原因與經過，再以放射性架構解析大戰的影響，最後仍以螺旋性架構說明巴黎和會的始末與得失，並不斷提出問題讓學生思考，期能提升思辨與判斷的能力。</a:t>
            </a:r>
            <a:endParaRPr lang="zh-TW" altLang="en-US" sz="400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6A067F-58B0-4DAD-8729-49F3345D2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045" y="4173025"/>
            <a:ext cx="2869909" cy="247726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916A3DF-032A-4851-948A-5E14E13CDA62}"/>
              </a:ext>
            </a:extLst>
          </p:cNvPr>
          <p:cNvSpPr txBox="1"/>
          <p:nvPr/>
        </p:nvSpPr>
        <p:spPr>
          <a:xfrm>
            <a:off x="2695298" y="5861673"/>
            <a:ext cx="5651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曼陀羅思考法在很多地方都可運用</a:t>
            </a:r>
          </a:p>
        </p:txBody>
      </p:sp>
    </p:spTree>
    <p:extLst>
      <p:ext uri="{BB962C8B-B14F-4D97-AF65-F5344CB8AC3E}">
        <p14:creationId xmlns:p14="http://schemas.microsoft.com/office/powerpoint/2010/main" val="1955152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184CA2-848A-42EB-AF3A-781D9E10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33" y="369116"/>
            <a:ext cx="10008065" cy="4949504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</a:rPr>
              <a:t>二、學習重點</a:t>
            </a:r>
            <a:br>
              <a:rPr lang="en-US" altLang="zh-TW" sz="4000">
                <a:solidFill>
                  <a:schemeClr val="tx1"/>
                </a:solidFill>
              </a:rPr>
            </a:br>
            <a:r>
              <a:rPr lang="en-US" altLang="zh-TW" sz="4000">
                <a:solidFill>
                  <a:schemeClr val="tx1"/>
                </a:solidFill>
              </a:rPr>
              <a:t>(</a:t>
            </a:r>
            <a:r>
              <a:rPr lang="zh-TW" altLang="en-US" sz="4000">
                <a:solidFill>
                  <a:schemeClr val="tx1"/>
                </a:solidFill>
              </a:rPr>
              <a:t>一</a:t>
            </a:r>
            <a:r>
              <a:rPr lang="en-US" altLang="zh-TW" sz="4000">
                <a:solidFill>
                  <a:schemeClr val="tx1"/>
                </a:solidFill>
              </a:rPr>
              <a:t>)</a:t>
            </a:r>
            <a:r>
              <a:rPr lang="zh-TW" altLang="en-US" sz="4000">
                <a:solidFill>
                  <a:schemeClr val="tx1"/>
                </a:solidFill>
              </a:rPr>
              <a:t>學習表現</a:t>
            </a:r>
            <a:br>
              <a:rPr lang="en-US" altLang="zh-TW" sz="4000">
                <a:solidFill>
                  <a:schemeClr val="tx1"/>
                </a:solidFill>
              </a:rPr>
            </a:br>
            <a:r>
              <a:rPr lang="zh-TW" altLang="zh-TW">
                <a:solidFill>
                  <a:schemeClr val="tx1"/>
                </a:solidFill>
              </a:rPr>
              <a:t>歷</a:t>
            </a:r>
            <a:r>
              <a:rPr lang="en-US" altLang="zh-TW">
                <a:solidFill>
                  <a:schemeClr val="tx1"/>
                </a:solidFill>
              </a:rPr>
              <a:t>1b-IV-2</a:t>
            </a:r>
            <a:r>
              <a:rPr lang="zh-TW" altLang="zh-TW">
                <a:solidFill>
                  <a:schemeClr val="tx1"/>
                </a:solidFill>
              </a:rPr>
              <a:t>運用歷史資料，解釋重要歷史人物與事件間的關聯</a:t>
            </a:r>
            <a:r>
              <a:rPr lang="zh-TW" altLang="en-US">
                <a:solidFill>
                  <a:schemeClr val="tx1"/>
                </a:solidFill>
              </a:rPr>
              <a:t>。</a:t>
            </a:r>
            <a:br>
              <a:rPr lang="zh-TW" altLang="zh-TW">
                <a:solidFill>
                  <a:schemeClr val="tx1"/>
                </a:solidFill>
              </a:rPr>
            </a:br>
            <a:r>
              <a:rPr lang="zh-TW" altLang="zh-TW">
                <a:solidFill>
                  <a:schemeClr val="tx1"/>
                </a:solidFill>
              </a:rPr>
              <a:t>歷</a:t>
            </a:r>
            <a:r>
              <a:rPr lang="en-US" altLang="zh-TW">
                <a:solidFill>
                  <a:schemeClr val="tx1"/>
                </a:solidFill>
              </a:rPr>
              <a:t>1c-IV-2</a:t>
            </a:r>
            <a:r>
              <a:rPr lang="zh-TW" altLang="zh-TW">
                <a:solidFill>
                  <a:schemeClr val="tx1"/>
                </a:solidFill>
              </a:rPr>
              <a:t>從多元觀點探究重要歷史事件與人物在歷史中的作用與意義。</a:t>
            </a:r>
            <a:br>
              <a:rPr lang="en-US" altLang="zh-TW">
                <a:solidFill>
                  <a:schemeClr val="tx1"/>
                </a:solidFill>
              </a:rPr>
            </a:br>
            <a:r>
              <a:rPr lang="en-US" altLang="zh-TW" sz="4000">
                <a:solidFill>
                  <a:schemeClr val="tx1"/>
                </a:solidFill>
              </a:rPr>
              <a:t>(</a:t>
            </a:r>
            <a:r>
              <a:rPr lang="zh-TW" altLang="en-US" sz="4000">
                <a:solidFill>
                  <a:schemeClr val="tx1"/>
                </a:solidFill>
              </a:rPr>
              <a:t>二</a:t>
            </a:r>
            <a:r>
              <a:rPr lang="en-US" altLang="zh-TW" sz="4000">
                <a:solidFill>
                  <a:schemeClr val="tx1"/>
                </a:solidFill>
              </a:rPr>
              <a:t>)</a:t>
            </a:r>
            <a:r>
              <a:rPr lang="zh-TW" altLang="en-US" sz="4000">
                <a:solidFill>
                  <a:schemeClr val="tx1"/>
                </a:solidFill>
              </a:rPr>
              <a:t>學習重點</a:t>
            </a:r>
            <a:br>
              <a:rPr lang="en-US" altLang="zh-TW" sz="4000">
                <a:solidFill>
                  <a:schemeClr val="tx1"/>
                </a:solidFill>
              </a:rPr>
            </a:br>
            <a:r>
              <a:rPr lang="zh-TW" altLang="zh-TW">
                <a:solidFill>
                  <a:schemeClr val="tx1"/>
                </a:solidFill>
              </a:rPr>
              <a:t>歷</a:t>
            </a:r>
            <a:r>
              <a:rPr lang="en-US" altLang="zh-TW">
                <a:solidFill>
                  <a:schemeClr val="tx1"/>
                </a:solidFill>
              </a:rPr>
              <a:t>Qb-IV-3</a:t>
            </a:r>
            <a:r>
              <a:rPr lang="zh-TW" altLang="zh-TW">
                <a:solidFill>
                  <a:schemeClr val="tx1"/>
                </a:solidFill>
              </a:rPr>
              <a:t>第一次世界大戰</a:t>
            </a:r>
            <a:r>
              <a:rPr lang="en-US" altLang="zh-TW">
                <a:solidFill>
                  <a:schemeClr val="tx1"/>
                </a:solidFill>
              </a:rPr>
              <a:t>(</a:t>
            </a:r>
            <a:r>
              <a:rPr lang="zh-TW" altLang="zh-TW">
                <a:solidFill>
                  <a:schemeClr val="tx1"/>
                </a:solidFill>
              </a:rPr>
              <a:t>含巴黎和會</a:t>
            </a:r>
            <a:r>
              <a:rPr lang="en-US" altLang="zh-TW">
                <a:solidFill>
                  <a:schemeClr val="tx1"/>
                </a:solidFill>
              </a:rPr>
              <a:t>)</a:t>
            </a:r>
            <a:endParaRPr lang="zh-TW" altLang="en-US" sz="400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CAE020-D4F8-4A38-B5DF-86AAB1EC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271" y="5090545"/>
            <a:ext cx="2910980" cy="1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0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742FDA-F384-4248-9989-B0FC0D7FB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246" y="385894"/>
            <a:ext cx="9558365" cy="3749878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</a:rPr>
              <a:t>(</a:t>
            </a:r>
            <a:r>
              <a:rPr lang="zh-TW" altLang="en-US" sz="4000">
                <a:solidFill>
                  <a:schemeClr val="tx1"/>
                </a:solidFill>
              </a:rPr>
              <a:t>三</a:t>
            </a:r>
            <a:r>
              <a:rPr lang="en-US" altLang="zh-TW" sz="4000">
                <a:solidFill>
                  <a:schemeClr val="tx1"/>
                </a:solidFill>
              </a:rPr>
              <a:t>)</a:t>
            </a:r>
            <a:r>
              <a:rPr lang="zh-TW" altLang="en-US" sz="4000">
                <a:solidFill>
                  <a:schemeClr val="tx1"/>
                </a:solidFill>
              </a:rPr>
              <a:t>核心素養</a:t>
            </a:r>
            <a:br>
              <a:rPr lang="en-US" altLang="zh-TW" sz="4000">
                <a:solidFill>
                  <a:schemeClr val="tx1"/>
                </a:solidFill>
              </a:rPr>
            </a:b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社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-J-A2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覺察人類生活相關議題，進而分析判斷及反思，並嘗試改善或解決問題。</a:t>
            </a:r>
            <a:b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 </a:t>
            </a:r>
            <a:b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社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-J-C2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具備同理與理性溝通的知能與態度，發展與人合作的互動關係。</a:t>
            </a:r>
            <a:endParaRPr lang="zh-TW" altLang="en-US" sz="400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5F39AC3-D2FD-41B7-A29F-347BD95E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89" y="4335415"/>
            <a:ext cx="4222022" cy="220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2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DB6CAB-C36E-4F6F-BA50-FAC084BB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466" y="310393"/>
            <a:ext cx="10108734" cy="5998128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</a:rPr>
              <a:t>(</a:t>
            </a:r>
            <a:r>
              <a:rPr lang="zh-TW" altLang="en-US" sz="4000">
                <a:solidFill>
                  <a:schemeClr val="tx1"/>
                </a:solidFill>
              </a:rPr>
              <a:t>四</a:t>
            </a:r>
            <a:r>
              <a:rPr lang="en-US" altLang="zh-TW" sz="4000">
                <a:solidFill>
                  <a:schemeClr val="tx1"/>
                </a:solidFill>
              </a:rPr>
              <a:t>)</a:t>
            </a:r>
            <a:r>
              <a:rPr lang="zh-TW" altLang="en-US" sz="4000">
                <a:solidFill>
                  <a:schemeClr val="tx1"/>
                </a:solidFill>
              </a:rPr>
              <a:t>連結的議題</a:t>
            </a:r>
            <a:br>
              <a:rPr lang="en-US" altLang="zh-TW" sz="4000">
                <a:solidFill>
                  <a:schemeClr val="tx1"/>
                </a:solidFill>
              </a:rPr>
            </a:br>
            <a: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  <a:t>人權教育：軍人有沒有人權？戰爭發生時軍人是</a:t>
            </a:r>
            <a:br>
              <a:rPr lang="en-US" altLang="zh-TW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>
                <a:solidFill>
                  <a:schemeClr val="tx1"/>
                </a:solidFill>
                <a:latin typeface="+mn-ea"/>
                <a:ea typeface="+mn-ea"/>
              </a:rPr>
              <a:t>                   </a:t>
            </a:r>
            <a: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  <a:t>否有拒絕上戰場的權利？我們應如何</a:t>
            </a:r>
            <a:br>
              <a:rPr lang="en-US" altLang="zh-TW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>
                <a:solidFill>
                  <a:schemeClr val="tx1"/>
                </a:solidFill>
                <a:latin typeface="+mn-ea"/>
                <a:ea typeface="+mn-ea"/>
              </a:rPr>
              <a:t>                   </a:t>
            </a:r>
            <a: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  <a:t>思考國家安全與個人權利間的取捨？</a:t>
            </a:r>
            <a:b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  <a:t>科技教育：科技的日新月異雖然帶給人們許多方</a:t>
            </a:r>
            <a:br>
              <a:rPr lang="en-US" altLang="zh-TW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>
                <a:solidFill>
                  <a:schemeClr val="tx1"/>
                </a:solidFill>
                <a:latin typeface="+mn-ea"/>
                <a:ea typeface="+mn-ea"/>
              </a:rPr>
              <a:t>                   </a:t>
            </a:r>
            <a: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  <a:t>便，但也可能造成哪些副作用？我們</a:t>
            </a:r>
            <a:br>
              <a:rPr lang="en-US" altLang="zh-TW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>
                <a:solidFill>
                  <a:schemeClr val="tx1"/>
                </a:solidFill>
                <a:latin typeface="+mn-ea"/>
                <a:ea typeface="+mn-ea"/>
              </a:rPr>
              <a:t>                   </a:t>
            </a:r>
            <a: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  <a:t>應以什麼態度面對科技發展？</a:t>
            </a:r>
            <a:b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  <a:t>生命教育：戰爭往往造成大量死亡，我們看待戰</a:t>
            </a:r>
            <a:br>
              <a:rPr lang="en-US" altLang="zh-TW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>
                <a:solidFill>
                  <a:schemeClr val="tx1"/>
                </a:solidFill>
                <a:latin typeface="+mn-ea"/>
                <a:ea typeface="+mn-ea"/>
              </a:rPr>
              <a:t>                   </a:t>
            </a:r>
            <a: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  <a:t>爭要如何思考或批判？以及如何面對</a:t>
            </a:r>
            <a:br>
              <a:rPr lang="en-US" altLang="zh-TW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>
                <a:solidFill>
                  <a:schemeClr val="tx1"/>
                </a:solidFill>
                <a:latin typeface="+mn-ea"/>
                <a:ea typeface="+mn-ea"/>
              </a:rPr>
              <a:t>                   </a:t>
            </a:r>
            <a:r>
              <a:rPr lang="zh-TW" altLang="zh-TW">
                <a:solidFill>
                  <a:schemeClr val="tx1"/>
                </a:solidFill>
                <a:latin typeface="+mn-ea"/>
                <a:ea typeface="+mn-ea"/>
              </a:rPr>
              <a:t>戰爭時親友死亡的生命課題。</a:t>
            </a:r>
            <a:endParaRPr lang="zh-TW" altLang="en-US" sz="400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320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13DA43-0E5A-44B2-BDED-DA26B13B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79" y="251670"/>
            <a:ext cx="9734534" cy="1518407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</a:rPr>
              <a:t>(</a:t>
            </a:r>
            <a:r>
              <a:rPr lang="zh-TW" altLang="en-US" sz="4000" dirty="0">
                <a:solidFill>
                  <a:schemeClr val="tx1"/>
                </a:solidFill>
              </a:rPr>
              <a:t>五</a:t>
            </a:r>
            <a:r>
              <a:rPr lang="en-US" altLang="zh-TW" sz="4000" dirty="0">
                <a:solidFill>
                  <a:schemeClr val="tx1"/>
                </a:solidFill>
              </a:rPr>
              <a:t>)</a:t>
            </a:r>
            <a:r>
              <a:rPr lang="zh-TW" altLang="en-US" sz="4000" dirty="0">
                <a:solidFill>
                  <a:schemeClr val="tx1"/>
                </a:solidFill>
              </a:rPr>
              <a:t>教學重點與架構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en-US" altLang="zh-TW" sz="4000" dirty="0">
                <a:solidFill>
                  <a:schemeClr val="tx1"/>
                </a:solidFill>
              </a:rPr>
              <a:t>1.</a:t>
            </a:r>
            <a:r>
              <a:rPr lang="zh-TW" altLang="en-US" sz="4000" dirty="0">
                <a:solidFill>
                  <a:schemeClr val="tx1"/>
                </a:solidFill>
              </a:rPr>
              <a:t>複習第一次世界大戰的過程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419C13-BFA0-468F-B755-55B0C4345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340" y="1615230"/>
            <a:ext cx="5457825" cy="49911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20A462E-33DC-4C4B-BB41-D9B5C52ACF12}"/>
              </a:ext>
            </a:extLst>
          </p:cNvPr>
          <p:cNvSpPr txBox="1"/>
          <p:nvPr/>
        </p:nvSpPr>
        <p:spPr>
          <a:xfrm>
            <a:off x="1700321" y="5880683"/>
            <a:ext cx="417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曼陀羅思考法螺旋架構圖</a:t>
            </a:r>
          </a:p>
        </p:txBody>
      </p:sp>
    </p:spTree>
    <p:extLst>
      <p:ext uri="{BB962C8B-B14F-4D97-AF65-F5344CB8AC3E}">
        <p14:creationId xmlns:p14="http://schemas.microsoft.com/office/powerpoint/2010/main" val="687978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2CFA81-305F-4549-94A3-855D092C6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859" y="330496"/>
            <a:ext cx="9440919" cy="827185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2.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第一次世界大戰的影響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3417BD-1C7B-46AF-9353-0DD261F5B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31" y="1300075"/>
            <a:ext cx="5543550" cy="496252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4732984-433C-4420-A8D9-DAF51F31CA4F}"/>
              </a:ext>
            </a:extLst>
          </p:cNvPr>
          <p:cNvSpPr txBox="1"/>
          <p:nvPr/>
        </p:nvSpPr>
        <p:spPr>
          <a:xfrm>
            <a:off x="7425481" y="5629013"/>
            <a:ext cx="426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曼陀羅思考法放射架構圖</a:t>
            </a:r>
          </a:p>
        </p:txBody>
      </p:sp>
    </p:spTree>
    <p:extLst>
      <p:ext uri="{BB962C8B-B14F-4D97-AF65-F5344CB8AC3E}">
        <p14:creationId xmlns:p14="http://schemas.microsoft.com/office/powerpoint/2010/main" val="1305322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9B14FF-C5F7-416F-ABB5-91F25C09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191" y="389219"/>
            <a:ext cx="9474475" cy="802018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</a:rPr>
              <a:t>3.</a:t>
            </a:r>
            <a:r>
              <a:rPr lang="zh-TW" altLang="en-US" sz="4000">
                <a:solidFill>
                  <a:schemeClr val="tx1"/>
                </a:solidFill>
              </a:rPr>
              <a:t>巴黎和會與國際聯盟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16DAD6-1C6B-4419-9EAF-5D1ED199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41" y="1385320"/>
            <a:ext cx="5610225" cy="50101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30E1736-0B1E-4A4C-8A68-59A9B5F8DF3F}"/>
              </a:ext>
            </a:extLst>
          </p:cNvPr>
          <p:cNvSpPr txBox="1"/>
          <p:nvPr/>
        </p:nvSpPr>
        <p:spPr>
          <a:xfrm>
            <a:off x="1565666" y="5788404"/>
            <a:ext cx="42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曼陀羅思考法螺旋架構圖</a:t>
            </a:r>
          </a:p>
        </p:txBody>
      </p:sp>
    </p:spTree>
    <p:extLst>
      <p:ext uri="{BB962C8B-B14F-4D97-AF65-F5344CB8AC3E}">
        <p14:creationId xmlns:p14="http://schemas.microsoft.com/office/powerpoint/2010/main" val="2002347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BE88EE-DD07-4CA2-BE9F-228D3920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970" y="226503"/>
            <a:ext cx="9499642" cy="4563611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六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問題與探究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1.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思考戰爭的本質，具有評判好戰、避戰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與畏戰差異的智慧。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2.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能以理性、自制、道德的思維與態度因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應日新月異的高科技社會。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3.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在做出影響重大的決議時，應秉持著怎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麼樣的原則？</a:t>
            </a:r>
            <a:endParaRPr lang="zh-TW" altLang="en-US" sz="400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D3A6FF-DA45-450D-8038-F62C3C7FB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095" y="4287268"/>
            <a:ext cx="3330429" cy="222787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9156B2B-D2A8-4126-A261-97BB2EE2B5AC}"/>
              </a:ext>
            </a:extLst>
          </p:cNvPr>
          <p:cNvSpPr txBox="1"/>
          <p:nvPr/>
        </p:nvSpPr>
        <p:spPr>
          <a:xfrm>
            <a:off x="2533475" y="5991923"/>
            <a:ext cx="531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工業革命自開始以來，從未止歇</a:t>
            </a:r>
          </a:p>
        </p:txBody>
      </p:sp>
    </p:spTree>
    <p:extLst>
      <p:ext uri="{BB962C8B-B14F-4D97-AF65-F5344CB8AC3E}">
        <p14:creationId xmlns:p14="http://schemas.microsoft.com/office/powerpoint/2010/main" val="3194748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74882D-47DC-417B-9AEF-2923B905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526" y="335559"/>
            <a:ext cx="9466086" cy="3372375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三、教學策略學習目標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一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zh-TW" sz="4000" dirty="0">
                <a:solidFill>
                  <a:schemeClr val="tx1"/>
                </a:solidFill>
              </a:rPr>
              <a:t>由於教科書內容過於簡單且系統架構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   </a:t>
            </a:r>
            <a:r>
              <a:rPr lang="zh-TW" altLang="zh-TW" sz="4000" dirty="0">
                <a:solidFill>
                  <a:schemeClr val="tx1"/>
                </a:solidFill>
              </a:rPr>
              <a:t>不完整，因此以曼陀羅九宮格思考法，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   </a:t>
            </a:r>
            <a:r>
              <a:rPr lang="zh-TW" altLang="zh-TW" sz="4000" dirty="0">
                <a:solidFill>
                  <a:schemeClr val="tx1"/>
                </a:solidFill>
              </a:rPr>
              <a:t>強化其系統結構，幫助學生了解其演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   </a:t>
            </a:r>
            <a:r>
              <a:rPr lang="zh-TW" altLang="zh-TW" sz="4000" dirty="0">
                <a:solidFill>
                  <a:schemeClr val="tx1"/>
                </a:solidFill>
              </a:rPr>
              <a:t>變過程，及</a:t>
            </a:r>
            <a:r>
              <a:rPr lang="zh-TW" altLang="en-US" sz="4000" dirty="0">
                <a:solidFill>
                  <a:schemeClr val="tx1"/>
                </a:solidFill>
              </a:rPr>
              <a:t>建立</a:t>
            </a:r>
            <a:r>
              <a:rPr lang="zh-TW" altLang="zh-TW" sz="4000" dirty="0">
                <a:solidFill>
                  <a:schemeClr val="tx1"/>
                </a:solidFill>
              </a:rPr>
              <a:t>時空概念。</a:t>
            </a:r>
            <a:endParaRPr lang="zh-TW" altLang="en-US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180E68-B83C-4B48-BE2E-3F10C9ED0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377" y="3582099"/>
            <a:ext cx="4088235" cy="306617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268C00B-6F6E-4593-B835-38397AAA6313}"/>
              </a:ext>
            </a:extLst>
          </p:cNvPr>
          <p:cNvSpPr txBox="1"/>
          <p:nvPr/>
        </p:nvSpPr>
        <p:spPr>
          <a:xfrm>
            <a:off x="1333850" y="5115187"/>
            <a:ext cx="6007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九年一貫課綱是簡約其內容，但仍保留歷史教育最重要的系統架構，但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108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課綱似乎連架構也未完整呈現。</a:t>
            </a:r>
          </a:p>
        </p:txBody>
      </p:sp>
    </p:spTree>
    <p:extLst>
      <p:ext uri="{BB962C8B-B14F-4D97-AF65-F5344CB8AC3E}">
        <p14:creationId xmlns:p14="http://schemas.microsoft.com/office/powerpoint/2010/main" val="1340523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F9053F-8FE6-4BE9-A5DF-7E18FC9D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90" y="402672"/>
            <a:ext cx="9591921" cy="3464654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二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補充一次大戰的影響內容，如軍民傷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亡的慘重、對科技文明的反思、歐洲霸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權的沒落與美、日的崛起、婦女參政權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的獲得等，協助學生得以掌握戰爭的具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體意義。</a:t>
            </a:r>
            <a:endParaRPr lang="zh-TW" altLang="en-US" sz="400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6D515F7-53B0-4EF6-9C7A-997477B8F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83" y="3200398"/>
            <a:ext cx="4576916" cy="338352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31C2BD6-89F7-4525-966A-637CA5BF0D28}"/>
              </a:ext>
            </a:extLst>
          </p:cNvPr>
          <p:cNvSpPr txBox="1"/>
          <p:nvPr/>
        </p:nvSpPr>
        <p:spPr>
          <a:xfrm>
            <a:off x="2246638" y="5509610"/>
            <a:ext cx="4548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rgbClr val="FF0000"/>
                </a:solidFill>
              </a:rPr>
              <a:t>20</a:t>
            </a:r>
            <a:r>
              <a:rPr lang="zh-TW" altLang="en-US" sz="2800">
                <a:solidFill>
                  <a:srgbClr val="FF0000"/>
                </a:solidFill>
              </a:rPr>
              <a:t>世紀初美國婦女走上街頭爭取參政權</a:t>
            </a:r>
          </a:p>
        </p:txBody>
      </p:sp>
    </p:spTree>
    <p:extLst>
      <p:ext uri="{BB962C8B-B14F-4D97-AF65-F5344CB8AC3E}">
        <p14:creationId xmlns:p14="http://schemas.microsoft.com/office/powerpoint/2010/main" val="978967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EB35D1-28F0-4587-B71F-E6E783F8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250" y="318782"/>
            <a:ext cx="9256361" cy="4103589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  <a:latin typeface="+mj-ea"/>
              </a:rPr>
              <a:t>前言：</a:t>
            </a:r>
            <a:r>
              <a:rPr lang="en-US" altLang="zh-TW" sz="4000">
                <a:solidFill>
                  <a:schemeClr val="tx1"/>
                </a:solidFill>
                <a:latin typeface="+mj-ea"/>
              </a:rPr>
              <a:t>2023</a:t>
            </a:r>
            <a:r>
              <a:rPr lang="zh-TW" altLang="en-US" sz="4000">
                <a:solidFill>
                  <a:schemeClr val="tx1"/>
                </a:solidFill>
                <a:latin typeface="+mj-ea"/>
              </a:rPr>
              <a:t>年</a:t>
            </a:r>
            <a:r>
              <a:rPr lang="en-US" altLang="zh-TW" sz="4000">
                <a:solidFill>
                  <a:schemeClr val="tx1"/>
                </a:solidFill>
                <a:latin typeface="+mj-ea"/>
              </a:rPr>
              <a:t>2</a:t>
            </a:r>
            <a:r>
              <a:rPr lang="zh-TW" altLang="en-US" sz="4000">
                <a:solidFill>
                  <a:schemeClr val="tx1"/>
                </a:solidFill>
                <a:latin typeface="+mj-ea"/>
              </a:rPr>
              <a:t>月</a:t>
            </a:r>
            <a:r>
              <a:rPr lang="en-US" altLang="zh-TW" sz="4000">
                <a:solidFill>
                  <a:schemeClr val="tx1"/>
                </a:solidFill>
                <a:latin typeface="+mj-ea"/>
              </a:rPr>
              <a:t>20</a:t>
            </a:r>
            <a:r>
              <a:rPr lang="zh-TW" altLang="en-US" sz="4000">
                <a:solidFill>
                  <a:schemeClr val="tx1"/>
                </a:solidFill>
                <a:latin typeface="+mj-ea"/>
              </a:rPr>
              <a:t>日新聞</a:t>
            </a:r>
            <a:br>
              <a:rPr lang="en-US" altLang="zh-TW" sz="4000">
                <a:solidFill>
                  <a:schemeClr val="tx1"/>
                </a:solidFill>
                <a:latin typeface="+mj-ea"/>
              </a:rPr>
            </a:br>
            <a:r>
              <a:rPr lang="zh-TW" altLang="en-US" sz="4000">
                <a:solidFill>
                  <a:schemeClr val="tx1"/>
                </a:solidFill>
                <a:latin typeface="+mj-ea"/>
              </a:rPr>
              <a:t>有「英國奧斯卡」之稱的英國電影學院獎，日前在倫敦舉辦第</a:t>
            </a:r>
            <a:r>
              <a:rPr lang="en-US" altLang="zh-TW" sz="4000">
                <a:solidFill>
                  <a:schemeClr val="tx1"/>
                </a:solidFill>
                <a:latin typeface="+mj-ea"/>
              </a:rPr>
              <a:t>76</a:t>
            </a:r>
            <a:r>
              <a:rPr lang="zh-TW" altLang="en-US" sz="4000">
                <a:solidFill>
                  <a:schemeClr val="tx1"/>
                </a:solidFill>
                <a:latin typeface="+mj-ea"/>
              </a:rPr>
              <a:t>屆頒獎典禮，由</a:t>
            </a:r>
            <a:r>
              <a:rPr lang="en-US" altLang="zh-TW" sz="4000">
                <a:solidFill>
                  <a:schemeClr val="tx1"/>
                </a:solidFill>
                <a:latin typeface="+mj-ea"/>
              </a:rPr>
              <a:t>Netflix</a:t>
            </a:r>
            <a:r>
              <a:rPr lang="zh-TW" altLang="en-US" sz="4000">
                <a:solidFill>
                  <a:schemeClr val="tx1"/>
                </a:solidFill>
                <a:latin typeface="+mj-ea"/>
              </a:rPr>
              <a:t>製作的</a:t>
            </a:r>
            <a:r>
              <a:rPr lang="en-US" altLang="zh-TW" sz="4000">
                <a:solidFill>
                  <a:schemeClr val="tx1"/>
                </a:solidFill>
                <a:latin typeface="+mj-ea"/>
              </a:rPr>
              <a:t>《</a:t>
            </a:r>
            <a:r>
              <a:rPr lang="zh-TW" altLang="en-US" sz="4000">
                <a:solidFill>
                  <a:schemeClr val="tx1"/>
                </a:solidFill>
                <a:latin typeface="+mj-ea"/>
              </a:rPr>
              <a:t>西線無戰事</a:t>
            </a:r>
            <a:r>
              <a:rPr lang="en-US" altLang="zh-TW" sz="4000">
                <a:solidFill>
                  <a:schemeClr val="tx1"/>
                </a:solidFill>
                <a:latin typeface="+mj-ea"/>
              </a:rPr>
              <a:t>》</a:t>
            </a:r>
            <a:r>
              <a:rPr lang="zh-TW" altLang="en-US" sz="4000">
                <a:solidFill>
                  <a:schemeClr val="tx1"/>
                </a:solidFill>
                <a:latin typeface="+mj-ea"/>
              </a:rPr>
              <a:t>得到</a:t>
            </a:r>
            <a:r>
              <a:rPr lang="en-US" altLang="zh-TW" sz="4000">
                <a:solidFill>
                  <a:schemeClr val="tx1"/>
                </a:solidFill>
                <a:latin typeface="+mj-ea"/>
              </a:rPr>
              <a:t>7</a:t>
            </a:r>
            <a:r>
              <a:rPr lang="zh-TW" altLang="en-US" sz="4000">
                <a:solidFill>
                  <a:schemeClr val="tx1"/>
                </a:solidFill>
                <a:latin typeface="+mj-ea"/>
              </a:rPr>
              <a:t>個獎項，包括「最佳影片」、「最佳導演」</a:t>
            </a:r>
            <a:r>
              <a:rPr lang="en-US" altLang="zh-TW" sz="4000">
                <a:solidFill>
                  <a:schemeClr val="tx1"/>
                </a:solidFill>
                <a:latin typeface="+mj-ea"/>
              </a:rPr>
              <a:t>2</a:t>
            </a:r>
            <a:r>
              <a:rPr lang="zh-TW" altLang="en-US" sz="4000">
                <a:solidFill>
                  <a:schemeClr val="tx1"/>
                </a:solidFill>
                <a:latin typeface="+mj-ea"/>
              </a:rPr>
              <a:t>項大獎。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061D79-6499-4DEB-A301-12898E45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247" y="3429000"/>
            <a:ext cx="2460364" cy="326557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8D14011-66C2-425C-85AB-30A699EE44F5}"/>
              </a:ext>
            </a:extLst>
          </p:cNvPr>
          <p:cNvSpPr txBox="1"/>
          <p:nvPr/>
        </p:nvSpPr>
        <p:spPr>
          <a:xfrm>
            <a:off x="2842953" y="5309579"/>
            <a:ext cx="6201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雷馬克寫的著名反戰小說，</a:t>
            </a:r>
            <a:r>
              <a:rPr lang="en-US" altLang="zh-TW" sz="2800">
                <a:solidFill>
                  <a:srgbClr val="FF0000"/>
                </a:solidFill>
              </a:rPr>
              <a:t>1930</a:t>
            </a:r>
            <a:r>
              <a:rPr lang="zh-TW" altLang="en-US" sz="2800">
                <a:solidFill>
                  <a:srgbClr val="FF0000"/>
                </a:solidFill>
              </a:rPr>
              <a:t>年即拍成電影，</a:t>
            </a:r>
            <a:r>
              <a:rPr lang="en-US" altLang="zh-TW" sz="2800">
                <a:solidFill>
                  <a:srgbClr val="FF0000"/>
                </a:solidFill>
              </a:rPr>
              <a:t>1979</a:t>
            </a:r>
            <a:r>
              <a:rPr lang="zh-TW" altLang="en-US" sz="2800">
                <a:solidFill>
                  <a:srgbClr val="FF0000"/>
                </a:solidFill>
              </a:rPr>
              <a:t>再度翻拍，</a:t>
            </a:r>
            <a:r>
              <a:rPr lang="en-US" altLang="zh-TW" sz="2800">
                <a:solidFill>
                  <a:srgbClr val="FF0000"/>
                </a:solidFill>
              </a:rPr>
              <a:t>2022</a:t>
            </a:r>
            <a:r>
              <a:rPr lang="zh-TW" altLang="en-US" sz="2800">
                <a:solidFill>
                  <a:srgbClr val="FF0000"/>
                </a:solidFill>
              </a:rPr>
              <a:t>年再度重拍</a:t>
            </a:r>
          </a:p>
        </p:txBody>
      </p:sp>
    </p:spTree>
    <p:extLst>
      <p:ext uri="{BB962C8B-B14F-4D97-AF65-F5344CB8AC3E}">
        <p14:creationId xmlns:p14="http://schemas.microsoft.com/office/powerpoint/2010/main" val="2734918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55B14F-FB3F-4E9E-A187-210A5C791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804" y="402672"/>
            <a:ext cx="9373807" cy="5578678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三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協助學生了解巴黎和會的內涵，特別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是以「</a:t>
            </a:r>
            <a:r>
              <a:rPr lang="zh-TW" altLang="zh-TW" sz="4000">
                <a:solidFill>
                  <a:srgbClr val="FF0000"/>
                </a:solidFill>
                <a:latin typeface="+mn-ea"/>
                <a:ea typeface="+mn-ea"/>
              </a:rPr>
              <a:t>報復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」和「</a:t>
            </a:r>
            <a:r>
              <a:rPr lang="zh-TW" altLang="zh-TW" sz="4000">
                <a:solidFill>
                  <a:srgbClr val="FF0000"/>
                </a:solidFill>
                <a:latin typeface="+mn-ea"/>
                <a:ea typeface="+mn-ea"/>
              </a:rPr>
              <a:t>懲罰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」的方式對待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戰敗國，導致各國間的嫌隙與仇恨不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能化解甚至升高，於是不僅戰間期有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獨裁政權的建立，也造成第二次世界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zh-TW" altLang="zh-TW" sz="4000">
                <a:solidFill>
                  <a:schemeClr val="tx1"/>
                </a:solidFill>
                <a:latin typeface="+mn-ea"/>
                <a:ea typeface="+mn-ea"/>
              </a:rPr>
              <a:t>大戰的發生。</a:t>
            </a:r>
            <a:endParaRPr lang="zh-TW" altLang="en-US" sz="400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656D2A8-C5AA-49F7-8C27-D7389144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370" y="3800214"/>
            <a:ext cx="3738692" cy="280401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142E796-8874-4DE6-B410-C08872112216}"/>
              </a:ext>
            </a:extLst>
          </p:cNvPr>
          <p:cNvSpPr txBox="1"/>
          <p:nvPr/>
        </p:nvSpPr>
        <p:spPr>
          <a:xfrm>
            <a:off x="1216405" y="5932108"/>
            <a:ext cx="627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rgbClr val="FF0000"/>
                </a:solidFill>
                <a:latin typeface="+mn-ea"/>
              </a:rPr>
              <a:t>《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凡爾賽條約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》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英語版和法語版的封面</a:t>
            </a:r>
          </a:p>
        </p:txBody>
      </p:sp>
    </p:spTree>
    <p:extLst>
      <p:ext uri="{BB962C8B-B14F-4D97-AF65-F5344CB8AC3E}">
        <p14:creationId xmlns:p14="http://schemas.microsoft.com/office/powerpoint/2010/main" val="2150827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5CD8D8-5A33-4414-0C77-96580E8F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35" y="331694"/>
            <a:ext cx="9780493" cy="269837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四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第一次世界大戰與民初政局多有關聯，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      如五九國恥、黎段之爭、復辟事件、五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      四運動等，在課程中予以統整，幫助學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      生建立通盤性掌握。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6DFC31-5342-6799-FB80-B14B2B57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470" y="3030072"/>
            <a:ext cx="5341563" cy="355900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41CEF1E-CBF2-B455-E97D-E562C27F8EC3}"/>
              </a:ext>
            </a:extLst>
          </p:cNvPr>
          <p:cNvSpPr txBox="1"/>
          <p:nvPr/>
        </p:nvSpPr>
        <p:spPr>
          <a:xfrm>
            <a:off x="3164541" y="6065859"/>
            <a:ext cx="315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  <a:latin typeface="+mn-ea"/>
              </a:rPr>
              <a:t>《21</a:t>
            </a:r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條要求原文</a:t>
            </a:r>
            <a:r>
              <a:rPr lang="en-US" altLang="zh-TW" sz="2800" dirty="0">
                <a:solidFill>
                  <a:srgbClr val="FF0000"/>
                </a:solidFill>
                <a:latin typeface="+mn-ea"/>
              </a:rPr>
              <a:t>》</a:t>
            </a:r>
            <a:endParaRPr lang="zh-TW" altLang="en-US" sz="28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60087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2FCB7E-F830-EDB6-D01E-911FB6BD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272" y="367554"/>
            <a:ext cx="9541340" cy="39624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五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在課堂簡報、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KAHOOT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小測驗、學習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      單中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，呈現一些史料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如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奧匈帝國給塞</a:t>
            </a:r>
            <a:br>
              <a:rPr lang="en-US" altLang="zh-TW" sz="40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      爾維亞的最後通牒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威爾遜的</a:t>
            </a:r>
            <a:r>
              <a:rPr lang="en-US" altLang="zh-TW" sz="4000" dirty="0">
                <a:solidFill>
                  <a:srgbClr val="FF0000"/>
                </a:solidFill>
                <a:latin typeface="+mn-ea"/>
                <a:ea typeface="+mn-ea"/>
              </a:rPr>
              <a:t>14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點和</a:t>
            </a:r>
            <a:br>
              <a:rPr lang="en-US" altLang="zh-TW" sz="40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      平原則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對戰敗國的條約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戰時的宣</a:t>
            </a:r>
            <a:br>
              <a:rPr lang="en-US" altLang="zh-TW" sz="40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      傳海報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等，指導學生判讀和解析，增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      強處理閱讀素養題的能力。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E5328F-0620-367B-5D01-0B9F1AAE5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259" y="3527612"/>
            <a:ext cx="2172353" cy="316009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A48B427-AA90-1C4C-CBA8-689411DFFD36}"/>
              </a:ext>
            </a:extLst>
          </p:cNvPr>
          <p:cNvSpPr txBox="1"/>
          <p:nvPr/>
        </p:nvSpPr>
        <p:spPr>
          <a:xfrm>
            <a:off x="3209364" y="5967226"/>
            <a:ext cx="612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這些海報亦可發展為雙語教學的教材</a:t>
            </a:r>
          </a:p>
        </p:txBody>
      </p:sp>
    </p:spTree>
    <p:extLst>
      <p:ext uri="{BB962C8B-B14F-4D97-AF65-F5344CB8AC3E}">
        <p14:creationId xmlns:p14="http://schemas.microsoft.com/office/powerpoint/2010/main" val="254426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9C8786-AABC-FA8A-428C-1C108C7D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67554"/>
            <a:ext cx="9523411" cy="2214282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四、表現任務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一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)KAHOOT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分組小測驗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二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學習單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CF6B900-B751-AF58-A82B-6D88BB49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016" y="1801906"/>
            <a:ext cx="5837290" cy="293292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EB20F71-0001-68FC-2950-D4FCDCBAD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04" y="3891277"/>
            <a:ext cx="5442843" cy="271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7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D3EB8F-9CCF-49AF-A6DC-FC9E5B70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955" y="5601965"/>
            <a:ext cx="5344733" cy="1049656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男主角保羅參戰前後的想法與態度有極大的反差。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B9CBA20-FA5E-4A0E-8C4F-E76591DD8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85" y="206379"/>
            <a:ext cx="5344733" cy="300730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F6C64A5-0098-4BEF-9928-F150AFBF7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687" y="3321514"/>
            <a:ext cx="5004261" cy="333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3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E76367-C9EB-487F-BC84-DE4EC45D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669" y="365760"/>
            <a:ext cx="10407535" cy="5735782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在這裡的一切就像發高燒，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沒有人想發燒，但忽然間就燒起來了，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我們不想要，敵人不想要，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但我們卻走到了這一步，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半個世界都走到了這一步，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而且上帝眼睜睜</a:t>
            </a:r>
            <a:r>
              <a:rPr lang="en-US" altLang="zh-TW" dirty="0">
                <a:solidFill>
                  <a:srgbClr val="FF0000"/>
                </a:solidFill>
              </a:rPr>
              <a:t>…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看著我們互相殘殺。</a:t>
            </a:r>
            <a:br>
              <a:rPr lang="en-US" altLang="zh-TW" dirty="0">
                <a:solidFill>
                  <a:srgbClr val="FF0000"/>
                </a:solidFill>
              </a:rPr>
            </a:br>
            <a:br>
              <a:rPr lang="en-US" altLang="zh-TW" dirty="0"/>
            </a:br>
            <a:r>
              <a:rPr lang="zh-TW" altLang="en-US" dirty="0">
                <a:solidFill>
                  <a:srgbClr val="333333"/>
                </a:solidFill>
                <a:latin typeface="arial" panose="020B0604020202020204" pitchFamily="34" charset="0"/>
              </a:rPr>
              <a:t>斯坦尼斯勞斯</a:t>
            </a:r>
            <a:r>
              <a:rPr lang="en-US" altLang="zh-TW" dirty="0">
                <a:solidFill>
                  <a:srgbClr val="333333"/>
                </a:solidFill>
                <a:latin typeface="arial" panose="020B0604020202020204" pitchFamily="34" charset="0"/>
              </a:rPr>
              <a:t>·</a:t>
            </a:r>
            <a:r>
              <a:rPr lang="zh-TW" altLang="en-US" dirty="0">
                <a:solidFill>
                  <a:srgbClr val="333333"/>
                </a:solidFill>
                <a:latin typeface="arial" panose="020B0604020202020204" pitchFamily="34" charset="0"/>
              </a:rPr>
              <a:t>卡特欽斯基</a:t>
            </a:r>
            <a:r>
              <a:rPr lang="en-US" altLang="zh-TW" dirty="0">
                <a:solidFill>
                  <a:srgbClr val="333333"/>
                </a:solidFill>
                <a:latin typeface="arial" panose="020B0604020202020204" pitchFamily="34" charset="0"/>
              </a:rPr>
              <a:t>(</a:t>
            </a:r>
            <a:r>
              <a:rPr lang="zh-TW" altLang="en-US" dirty="0">
                <a:solidFill>
                  <a:srgbClr val="333333"/>
                </a:solidFill>
                <a:latin typeface="arial" panose="020B0604020202020204" pitchFamily="34" charset="0"/>
              </a:rPr>
              <a:t>老貓</a:t>
            </a:r>
            <a:r>
              <a:rPr lang="en-US" altLang="zh-TW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r>
              <a:rPr lang="zh-TW" altLang="en-US" dirty="0">
                <a:solidFill>
                  <a:srgbClr val="333333"/>
                </a:solidFill>
                <a:latin typeface="arial" panose="020B0604020202020204" pitchFamily="34" charset="0"/>
              </a:rPr>
              <a:t>的電影對白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840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9213EE-CECF-4C48-B4C9-3B82BF47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430" y="448887"/>
            <a:ext cx="9526182" cy="5602778"/>
          </a:xfrm>
        </p:spPr>
        <p:txBody>
          <a:bodyPr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1914</a:t>
            </a:r>
            <a:r>
              <a:rPr lang="zh-TW" altLang="en-US" dirty="0">
                <a:solidFill>
                  <a:srgbClr val="FF0000"/>
                </a:solidFill>
              </a:rPr>
              <a:t>年</a:t>
            </a:r>
            <a:r>
              <a:rPr lang="en-US" altLang="zh-TW" dirty="0">
                <a:solidFill>
                  <a:srgbClr val="FF0000"/>
                </a:solidFill>
              </a:rPr>
              <a:t>10</a:t>
            </a:r>
            <a:r>
              <a:rPr lang="zh-TW" altLang="en-US" dirty="0">
                <a:solidFill>
                  <a:srgbClr val="FF0000"/>
                </a:solidFill>
              </a:rPr>
              <a:t>月敵對開始沒多久，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西部前線就成了戰壕之戰，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到了</a:t>
            </a:r>
            <a:r>
              <a:rPr lang="en-US" altLang="zh-TW" dirty="0">
                <a:solidFill>
                  <a:srgbClr val="FF0000"/>
                </a:solidFill>
              </a:rPr>
              <a:t>1918</a:t>
            </a:r>
            <a:r>
              <a:rPr lang="zh-TW" altLang="en-US" dirty="0">
                <a:solidFill>
                  <a:srgbClr val="FF0000"/>
                </a:solidFill>
              </a:rPr>
              <a:t>年</a:t>
            </a:r>
            <a:r>
              <a:rPr lang="en-US" altLang="zh-TW" dirty="0">
                <a:solidFill>
                  <a:srgbClr val="FF0000"/>
                </a:solidFill>
              </a:rPr>
              <a:t>11</a:t>
            </a:r>
            <a:r>
              <a:rPr lang="zh-TW" altLang="en-US" dirty="0">
                <a:solidFill>
                  <a:srgbClr val="FF0000"/>
                </a:solidFill>
              </a:rPr>
              <a:t>月戰爭結束時，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前線幾乎沒有變動，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超過三百萬名士兵死在這裡，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通常只是往前推進幾百公尺，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第一次世界大戰有將近</a:t>
            </a:r>
            <a:r>
              <a:rPr lang="en-US" altLang="zh-TW" dirty="0">
                <a:solidFill>
                  <a:srgbClr val="FF0000"/>
                </a:solidFill>
              </a:rPr>
              <a:t>1700</a:t>
            </a:r>
            <a:r>
              <a:rPr lang="zh-TW" altLang="en-US" dirty="0">
                <a:solidFill>
                  <a:srgbClr val="FF0000"/>
                </a:solidFill>
              </a:rPr>
              <a:t>萬人喪失性命。</a:t>
            </a:r>
            <a:br>
              <a:rPr lang="en-US" altLang="zh-TW" dirty="0">
                <a:solidFill>
                  <a:srgbClr val="FF0000"/>
                </a:solidFill>
              </a:rPr>
            </a:br>
            <a:br>
              <a:rPr lang="en-US" altLang="zh-TW" dirty="0"/>
            </a:br>
            <a:r>
              <a:rPr lang="zh-TW" altLang="en-US" dirty="0">
                <a:solidFill>
                  <a:schemeClr val="tx1"/>
                </a:solidFill>
              </a:rPr>
              <a:t>片尾字幕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927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6B0D87-00F7-4635-B880-F23838CFB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856" y="276837"/>
            <a:ext cx="9051720" cy="771788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</a:rPr>
              <a:t>翰林版教科書</a:t>
            </a:r>
            <a:r>
              <a:rPr lang="en-US" altLang="zh-TW" sz="4000">
                <a:solidFill>
                  <a:schemeClr val="tx1"/>
                </a:solidFill>
              </a:rPr>
              <a:t>-</a:t>
            </a:r>
            <a:r>
              <a:rPr lang="zh-TW" altLang="en-US" sz="4000">
                <a:solidFill>
                  <a:schemeClr val="tx1"/>
                </a:solidFill>
              </a:rPr>
              <a:t>第一次世界大戰課文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C36D711-E9EF-4084-8F1F-378503C6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242" y="1130626"/>
            <a:ext cx="10145086" cy="48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19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3DB074-E4DA-4348-B730-98BE71C3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244" y="343949"/>
            <a:ext cx="9709367" cy="780175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</a:rPr>
              <a:t>翰林版教科書</a:t>
            </a:r>
            <a:r>
              <a:rPr lang="en-US" altLang="zh-TW" sz="4000">
                <a:solidFill>
                  <a:schemeClr val="tx1"/>
                </a:solidFill>
              </a:rPr>
              <a:t>-</a:t>
            </a:r>
            <a:r>
              <a:rPr lang="zh-TW" altLang="en-US" sz="4000">
                <a:solidFill>
                  <a:schemeClr val="tx1"/>
                </a:solidFill>
              </a:rPr>
              <a:t>一戰影響與巴黎和會內容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DD8AE0-2404-4EB9-A56C-5B6BC6525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29" y="1315561"/>
            <a:ext cx="10301682" cy="48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46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3EF2B5-2BCF-4789-A29F-751D02D2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639" y="380830"/>
            <a:ext cx="9512390" cy="5097181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</a:rPr>
              <a:t>一、設計依據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zh-TW" sz="4000" dirty="0">
                <a:solidFill>
                  <a:schemeClr val="tx1"/>
                </a:solidFill>
                <a:latin typeface="+mn-ea"/>
                <a:ea typeface="+mn-ea"/>
              </a:rPr>
              <a:t>筆者擔任教職已進入第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28</a:t>
            </a:r>
            <a:r>
              <a:rPr lang="zh-TW" altLang="zh-TW" sz="4000" dirty="0">
                <a:solidFill>
                  <a:schemeClr val="tx1"/>
                </a:solidFill>
                <a:latin typeface="+mn-ea"/>
                <a:ea typeface="+mn-ea"/>
              </a:rPr>
              <a:t>年，經歷過多次課綱的遞嬗，但始終認為「</a:t>
            </a:r>
            <a:r>
              <a:rPr lang="zh-TW" altLang="zh-TW" sz="4000" dirty="0">
                <a:solidFill>
                  <a:srgbClr val="FF0000"/>
                </a:solidFill>
                <a:latin typeface="+mn-ea"/>
                <a:ea typeface="+mn-ea"/>
              </a:rPr>
              <a:t>歷史教學的本質與意義，在幫助學生從歷史的人物、事件裡，進行探究和思考，得到經驗與教訓，進而提高面對事情與解決問題的智慧與能力</a:t>
            </a:r>
            <a:r>
              <a:rPr lang="zh-TW" altLang="zh-TW" sz="4000" dirty="0">
                <a:solidFill>
                  <a:schemeClr val="tx1"/>
                </a:solidFill>
                <a:latin typeface="+mn-ea"/>
                <a:ea typeface="+mn-ea"/>
              </a:rPr>
              <a:t>」。這樣的理念確也契合了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108</a:t>
            </a:r>
            <a:r>
              <a:rPr lang="zh-TW" altLang="zh-TW" sz="4000" dirty="0">
                <a:solidFill>
                  <a:schemeClr val="tx1"/>
                </a:solidFill>
                <a:latin typeface="+mn-ea"/>
                <a:ea typeface="+mn-ea"/>
              </a:rPr>
              <a:t>課綱素養導向的目標。</a:t>
            </a:r>
            <a:endParaRPr lang="zh-TW" altLang="en-US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303DD3-1B9B-4003-8777-7709A1A8B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989" y="4781270"/>
            <a:ext cx="3090348" cy="190894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1B08F1E-8680-495B-BC01-9012CB557771}"/>
              </a:ext>
            </a:extLst>
          </p:cNvPr>
          <p:cNvSpPr txBox="1"/>
          <p:nvPr/>
        </p:nvSpPr>
        <p:spPr>
          <a:xfrm>
            <a:off x="2123140" y="6082018"/>
            <a:ext cx="6114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rgbClr val="FF0000"/>
                </a:solidFill>
                <a:latin typeface="+mn-ea"/>
              </a:rPr>
              <a:t>84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年初任教職，曾教過最左邊的版本</a:t>
            </a:r>
          </a:p>
        </p:txBody>
      </p:sp>
    </p:spTree>
    <p:extLst>
      <p:ext uri="{BB962C8B-B14F-4D97-AF65-F5344CB8AC3E}">
        <p14:creationId xmlns:p14="http://schemas.microsoft.com/office/powerpoint/2010/main" val="251311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1C308F-4AB6-4648-A0CE-8545300E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192" y="385894"/>
            <a:ext cx="9597004" cy="4681056"/>
          </a:xfrm>
        </p:spPr>
        <p:txBody>
          <a:bodyPr>
            <a:noAutofit/>
          </a:bodyPr>
          <a:lstStyle/>
          <a:p>
            <a:r>
              <a:rPr lang="zh-TW" altLang="zh-TW" sz="4000" dirty="0">
                <a:solidFill>
                  <a:schemeClr val="tx1"/>
                </a:solidFill>
              </a:rPr>
              <a:t>第一次世界大戰發生的原因、戰爭的經過與結束、留下的各種影響，以及巴黎和會對戰勝國的處置等，都值得思考探究，故筆者擇此主題，特別是在</a:t>
            </a:r>
            <a:r>
              <a:rPr lang="zh-TW" altLang="zh-TW" sz="4000" dirty="0">
                <a:solidFill>
                  <a:srgbClr val="FF0000"/>
                </a:solidFill>
              </a:rPr>
              <a:t>俄烏戰爭</a:t>
            </a:r>
            <a:r>
              <a:rPr lang="zh-TW" altLang="zh-TW" sz="4000" dirty="0">
                <a:solidFill>
                  <a:schemeClr val="tx1"/>
                </a:solidFill>
              </a:rPr>
              <a:t>屆滿一年，且海峽</a:t>
            </a:r>
            <a:r>
              <a:rPr lang="zh-TW" altLang="zh-TW" sz="4000" dirty="0">
                <a:solidFill>
                  <a:srgbClr val="FF0000"/>
                </a:solidFill>
              </a:rPr>
              <a:t>兩岸局勢</a:t>
            </a:r>
            <a:r>
              <a:rPr lang="zh-TW" altLang="zh-TW" sz="4000" dirty="0">
                <a:solidFill>
                  <a:schemeClr val="tx1"/>
                </a:solidFill>
              </a:rPr>
              <a:t>如此嚴峻的今日，如何維護國家尊嚴與避免戰端開啟，亦是國人不得不關心、重視的課題。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4DAA12-CDE5-4CC3-A7B2-DA54BEA7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218" y="4748692"/>
            <a:ext cx="3521978" cy="198111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D22CC5A-7084-49B7-8DEF-F59D3B7B6287}"/>
              </a:ext>
            </a:extLst>
          </p:cNvPr>
          <p:cNvSpPr txBox="1"/>
          <p:nvPr/>
        </p:nvSpPr>
        <p:spPr>
          <a:xfrm>
            <a:off x="3826778" y="6059494"/>
            <a:ext cx="4236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俄烏戰爭即將屆滿一週年</a:t>
            </a:r>
          </a:p>
        </p:txBody>
      </p:sp>
    </p:spTree>
    <p:extLst>
      <p:ext uri="{BB962C8B-B14F-4D97-AF65-F5344CB8AC3E}">
        <p14:creationId xmlns:p14="http://schemas.microsoft.com/office/powerpoint/2010/main" val="2689062870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485</TotalTime>
  <Words>1308</Words>
  <Application>Microsoft Office PowerPoint</Application>
  <PresentationFormat>寬螢幕</PresentationFormat>
  <Paragraphs>38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9" baseType="lpstr">
      <vt:lpstr>微軟正黑體</vt:lpstr>
      <vt:lpstr>Arial</vt:lpstr>
      <vt:lpstr>Arial</vt:lpstr>
      <vt:lpstr>Century Gothic</vt:lpstr>
      <vt:lpstr>Wingdings 3</vt:lpstr>
      <vt:lpstr>絲縷</vt:lpstr>
      <vt:lpstr>108課綱前導學校公開授課之說課 一次大戰的影響與巴黎和會</vt:lpstr>
      <vt:lpstr>前言：2023年2月20日新聞 有「英國奧斯卡」之稱的英國電影學院獎，日前在倫敦舉辦第76屆頒獎典禮，由Netflix製作的《西線無戰事》得到7個獎項，包括「最佳影片」、「最佳導演」2項大獎。</vt:lpstr>
      <vt:lpstr>男主角保羅參戰前後的想法與態度有極大的反差。</vt:lpstr>
      <vt:lpstr>在這裡的一切就像發高燒， 沒有人想發燒，但忽然間就燒起來了， 我們不想要，敵人不想要， 但我們卻走到了這一步， 半個世界都走到了這一步， 而且上帝眼睜睜… 看著我們互相殘殺。  斯坦尼斯勞斯·卡特欽斯基(老貓)的電影對白 </vt:lpstr>
      <vt:lpstr>1914年10月敵對開始沒多久， 西部前線就成了戰壕之戰， 到了1918年11月戰爭結束時， 前線幾乎沒有變動， 超過三百萬名士兵死在這裡， 通常只是往前推進幾百公尺， 第一次世界大戰有將近1700萬人喪失性命。  片尾字幕 </vt:lpstr>
      <vt:lpstr>翰林版教科書-第一次世界大戰課文</vt:lpstr>
      <vt:lpstr>翰林版教科書-一戰影響與巴黎和會內容</vt:lpstr>
      <vt:lpstr>一、設計依據 筆者擔任教職已進入第28年，經歷過多次課綱的遞嬗，但始終認為「歷史教學的本質與意義，在幫助學生從歷史的人物、事件裡，進行探究和思考，得到經驗與教訓，進而提高面對事情與解決問題的智慧與能力」。這樣的理念確也契合了108課綱素養導向的目標。</vt:lpstr>
      <vt:lpstr>第一次世界大戰發生的原因、戰爭的經過與結束、留下的各種影響，以及巴黎和會對戰勝國的處置等，都值得思考探究，故筆者擇此主題，特別是在俄烏戰爭屆滿一年，且海峽兩岸局勢如此嚴峻的今日，如何維護國家尊嚴與避免戰端開啟，亦是國人不得不關心、重視的課題。</vt:lpstr>
      <vt:lpstr>本教學活動設計使用「曼陀羅思考法」為教學策略，先以螺旋性架構讓同學複習第一次世界大戰原因與經過，再以放射性架構解析大戰的影響，最後仍以螺旋性架構說明巴黎和會的始末與得失，並不斷提出問題讓學生思考，期能提升思辨與判斷的能力。</vt:lpstr>
      <vt:lpstr>二、學習重點 (一)學習表現 歷1b-IV-2運用歷史資料，解釋重要歷史人物與事件間的關聯。 歷1c-IV-2從多元觀點探究重要歷史事件與人物在歷史中的作用與意義。 (二)學習重點 歷Qb-IV-3第一次世界大戰(含巴黎和會)</vt:lpstr>
      <vt:lpstr>(三)核心素養 社-J-A2 覺察人類生活相關議題，進而分析判斷及反思，並嘗試改善或解決問題。   社-J-C2 具備同理與理性溝通的知能與態度，發展與人合作的互動關係。</vt:lpstr>
      <vt:lpstr>(四)連結的議題 人權教育：軍人有沒有人權？戰爭發生時軍人是                    否有拒絕上戰場的權利？我們應如何                    思考國家安全與個人權利間的取捨？ 科技教育：科技的日新月異雖然帶給人們許多方                    便，但也可能造成哪些副作用？我們                    應以什麼態度面對科技發展？ 生命教育：戰爭往往造成大量死亡，我們看待戰                    爭要如何思考或批判？以及如何面對                    戰爭時親友死亡的生命課題。</vt:lpstr>
      <vt:lpstr>(五)教學重點與架構 1.複習第一次世界大戰的過程</vt:lpstr>
      <vt:lpstr>2.第一次世界大戰的影響</vt:lpstr>
      <vt:lpstr>3.巴黎和會與國際聯盟</vt:lpstr>
      <vt:lpstr>(六)問題與探究 1.思考戰爭的本質，具有評判好戰、避戰    與畏戰差異的智慧。 2.能以理性、自制、道德的思維與態度因    應日新月異的高科技社會。 3.在做出影響重大的決議時，應秉持著怎    麼樣的原則？</vt:lpstr>
      <vt:lpstr>三、教學策略學習目標 (一)由於教科書內容過於簡單且系統架構       不完整，因此以曼陀羅九宮格思考法，       強化其系統結構，幫助學生了解其演       變過程，及建立時空概念。</vt:lpstr>
      <vt:lpstr>(二)補充一次大戰的影響內容，如軍民傷       亡的慘重、對科技文明的反思、歐洲霸       權的沒落與美、日的崛起、婦女參政權       的獲得等，協助學生得以掌握戰爭的具       體意義。</vt:lpstr>
      <vt:lpstr>(三)協助學生了解巴黎和會的內涵，特別       是以「報復」和「懲罰」的方式對待       戰敗國，導致各國間的嫌隙與仇恨不       能化解甚至升高，於是不僅戰間期有       獨裁政權的建立，也造成第二次世界       大戰的發生。</vt:lpstr>
      <vt:lpstr>(四)第一次世界大戰與民初政局多有關聯，       如五九國恥、黎段之爭、復辟事件、五       四運動等，在課程中予以統整，幫助學       生建立通盤性掌握。</vt:lpstr>
      <vt:lpstr>(五)在課堂簡報、KAHOOT小測驗、學習       單中，呈現一些史料如奧匈帝國給塞       爾維亞的最後通牒、威爾遜的14點和       平原則、對戰敗國的條約、戰時的宣       傳海報等，指導學生判讀和解析，增       強處理閱讀素養題的能力。</vt:lpstr>
      <vt:lpstr>四、表現任務 (一)KAHOOT分組小測驗 (二)學習單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111學年前導協作學校 素養導向教學活動設計</dc:title>
  <dc:creator>BKY</dc:creator>
  <cp:lastModifiedBy>BKY</cp:lastModifiedBy>
  <cp:revision>27</cp:revision>
  <dcterms:created xsi:type="dcterms:W3CDTF">2023-02-21T01:49:25Z</dcterms:created>
  <dcterms:modified xsi:type="dcterms:W3CDTF">2023-03-17T00:35:28Z</dcterms:modified>
</cp:coreProperties>
</file>