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1" r:id="rId9"/>
    <p:sldId id="28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285" r:id="rId21"/>
    <p:sldId id="274" r:id="rId22"/>
    <p:sldId id="275" r:id="rId23"/>
    <p:sldId id="276" r:id="rId24"/>
    <p:sldId id="288" r:id="rId25"/>
    <p:sldId id="277" r:id="rId26"/>
    <p:sldId id="278" r:id="rId27"/>
    <p:sldId id="279" r:id="rId28"/>
    <p:sldId id="280" r:id="rId29"/>
    <p:sldId id="287" r:id="rId30"/>
    <p:sldId id="281" r:id="rId31"/>
    <p:sldId id="282" r:id="rId32"/>
    <p:sldId id="283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2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D21E61-CDAD-4408-A36F-C25447086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1708" y="209726"/>
            <a:ext cx="8915399" cy="1694576"/>
          </a:xfrm>
        </p:spPr>
        <p:txBody>
          <a:bodyPr>
            <a:normAutofit/>
          </a:bodyPr>
          <a:lstStyle/>
          <a:p>
            <a:r>
              <a:rPr lang="zh-TW" altLang="en-US" sz="4800">
                <a:solidFill>
                  <a:schemeClr val="tx1"/>
                </a:solidFill>
              </a:rPr>
              <a:t>九下歷史第三章第</a:t>
            </a:r>
            <a:r>
              <a:rPr lang="en-US" altLang="zh-TW" sz="4800">
                <a:solidFill>
                  <a:schemeClr val="tx1"/>
                </a:solidFill>
              </a:rPr>
              <a:t>2</a:t>
            </a:r>
            <a:r>
              <a:rPr lang="zh-TW" altLang="en-US" sz="4800">
                <a:solidFill>
                  <a:schemeClr val="tx1"/>
                </a:solidFill>
              </a:rPr>
              <a:t>節</a:t>
            </a:r>
            <a:br>
              <a:rPr lang="en-US" altLang="zh-TW" sz="4800">
                <a:solidFill>
                  <a:schemeClr val="tx1"/>
                </a:solidFill>
              </a:rPr>
            </a:br>
            <a:r>
              <a:rPr lang="zh-TW" altLang="en-US" sz="4800">
                <a:solidFill>
                  <a:schemeClr val="tx1"/>
                </a:solidFill>
              </a:rPr>
              <a:t>一次大戰的影響與巴黎和會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CC12751-F4EA-447D-99B0-CE6E21847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3378" y="5838738"/>
            <a:ext cx="8915399" cy="486410"/>
          </a:xfrm>
        </p:spPr>
        <p:txBody>
          <a:bodyPr>
            <a:no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j-ea"/>
                <a:ea typeface="+mj-ea"/>
              </a:rPr>
              <a:t>電影</a:t>
            </a:r>
            <a:r>
              <a:rPr lang="en-US" altLang="zh-TW" sz="280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zh-TW" altLang="en-US" sz="2800">
                <a:solidFill>
                  <a:srgbClr val="FF0000"/>
                </a:solidFill>
                <a:latin typeface="+mj-ea"/>
                <a:ea typeface="+mj-ea"/>
              </a:rPr>
              <a:t>空戰英豪</a:t>
            </a:r>
            <a:r>
              <a:rPr lang="en-US" altLang="zh-TW" sz="2800">
                <a:solidFill>
                  <a:srgbClr val="FF0000"/>
                </a:solidFill>
                <a:latin typeface="+mj-ea"/>
                <a:ea typeface="+mj-ea"/>
              </a:rPr>
              <a:t>》</a:t>
            </a:r>
            <a:r>
              <a:rPr lang="zh-TW" altLang="en-US" sz="2800">
                <a:solidFill>
                  <a:srgbClr val="FF0000"/>
                </a:solidFill>
                <a:latin typeface="+mj-ea"/>
                <a:ea typeface="+mj-ea"/>
              </a:rPr>
              <a:t>的飛機纏鬥場面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B8469F-F5AC-45E5-97A9-C4289714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78" y="1904302"/>
            <a:ext cx="7965622" cy="38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4DE51-9F41-4A3F-AAD4-2E7D275A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082" y="251669"/>
            <a:ext cx="9432530" cy="3338819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四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新式武器的問世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飛機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：萊特兄弟於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1903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年發明飛機，幾年後便在一次大戰中派上用場，起初的功能在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偵查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，很快就運用在空中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戰鬥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與地面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轟炸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，空戰時代於焉來臨。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E53F1B-B02F-4D0B-AEB6-8716F0CD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82" y="3423770"/>
            <a:ext cx="3615654" cy="271174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EAEACB7-2FE2-4FD9-8B5B-A1A05C0ECD79}"/>
              </a:ext>
            </a:extLst>
          </p:cNvPr>
          <p:cNvSpPr txBox="1"/>
          <p:nvPr/>
        </p:nvSpPr>
        <p:spPr>
          <a:xfrm>
            <a:off x="2072082" y="6135511"/>
            <a:ext cx="402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英國製的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SE5A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型戰鬥機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9C4C2CE-4484-4330-812B-80E25A7F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754" y="3423770"/>
            <a:ext cx="4138457" cy="268654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1D614A-F4A7-4CCC-B009-C1E030BE1E4D}"/>
              </a:ext>
            </a:extLst>
          </p:cNvPr>
          <p:cNvSpPr txBox="1"/>
          <p:nvPr/>
        </p:nvSpPr>
        <p:spPr>
          <a:xfrm>
            <a:off x="7071919" y="6118707"/>
            <a:ext cx="451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德國福克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Dr.I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型三翼戰鬥機</a:t>
            </a:r>
          </a:p>
        </p:txBody>
      </p:sp>
    </p:spTree>
    <p:extLst>
      <p:ext uri="{BB962C8B-B14F-4D97-AF65-F5344CB8AC3E}">
        <p14:creationId xmlns:p14="http://schemas.microsoft.com/office/powerpoint/2010/main" val="424336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D1AF14-FE6B-48EC-A45D-DB68D487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67" y="305329"/>
            <a:ext cx="9940954" cy="2815376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坦克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：為了突破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壕溝戰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的僵局，英國在大戰末期發明了坦克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en-US" altLang="zh-TW" sz="4000">
                <a:solidFill>
                  <a:srgbClr val="FF0000"/>
                </a:solidFill>
                <a:latin typeface="+mn-ea"/>
                <a:ea typeface="+mn-ea"/>
              </a:rPr>
              <a:t>Tank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，其履帶設計可以跨越壕溝，堅厚裝甲可以防彈，遂成了迄今仍然重要的武器，有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陸戰之王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的稱號。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9EC2D4D-98C3-4CFD-BB27-168C4FDA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91" y="2923259"/>
            <a:ext cx="5285282" cy="374179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A0F7BF7-2D56-4479-9FF1-30D85B2F1374}"/>
              </a:ext>
            </a:extLst>
          </p:cNvPr>
          <p:cNvSpPr txBox="1"/>
          <p:nvPr/>
        </p:nvSpPr>
        <p:spPr>
          <a:xfrm>
            <a:off x="7357145" y="5710945"/>
            <a:ext cx="437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史上第一臺坦克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-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英國的馬克一號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(MARK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I)</a:t>
            </a:r>
            <a:endParaRPr lang="zh-TW" altLang="en-US" sz="280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572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B7B13-8ED8-4671-BB86-083F87E4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10" y="218114"/>
            <a:ext cx="9882230" cy="3271706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3.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毒氣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：人類使用毒氣的歷史甚早，可追溯自古希臘城邦雅典與斯巴達間的伯羅奔尼撒戰爭。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一次大戰中毒氣被大量使用，主要是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芥子氣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光氣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與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氯氣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，估計造成一百多萬人傷亡。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63F285-9EDD-4D9F-9413-8B6FF7E4A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917" y="3556932"/>
            <a:ext cx="4706224" cy="291197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9383771-1311-4469-BE98-F03620767092}"/>
              </a:ext>
            </a:extLst>
          </p:cNvPr>
          <p:cNvSpPr txBox="1"/>
          <p:nvPr/>
        </p:nvSpPr>
        <p:spPr>
          <a:xfrm>
            <a:off x="1359016" y="5945688"/>
            <a:ext cx="556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受芥子氣攻擊導致失明的一戰士兵</a:t>
            </a:r>
          </a:p>
        </p:txBody>
      </p:sp>
    </p:spTree>
    <p:extLst>
      <p:ext uri="{BB962C8B-B14F-4D97-AF65-F5344CB8AC3E}">
        <p14:creationId xmlns:p14="http://schemas.microsoft.com/office/powerpoint/2010/main" val="285544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0D6DAC-210B-4CF5-943F-5E5B3C04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912" y="243281"/>
            <a:ext cx="9957732" cy="4009937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4.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潛艇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：廣義的潛艇泛指可以潛行在水面下的船隻，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17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世紀已經出現。而最早用於軍事用途則是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18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世紀的美國獨立戰爭。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一戰初期德國的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U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級潛艇多次擊沉英國戰艦，造成很大損害，但後來英、美在驅逐艦裝置深水炸彈反制，德國潛艦不再擁有優勢。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C9E6E7-6765-4503-9CDA-661D5D95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12" y="4045645"/>
            <a:ext cx="4738994" cy="265383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A81B814-F2C5-4977-835C-0B3EC52E552A}"/>
              </a:ext>
            </a:extLst>
          </p:cNvPr>
          <p:cNvSpPr txBox="1"/>
          <p:nvPr/>
        </p:nvSpPr>
        <p:spPr>
          <a:xfrm>
            <a:off x="6634906" y="6099888"/>
            <a:ext cx="5025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一戰時期德國的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U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型潛艇</a:t>
            </a:r>
          </a:p>
        </p:txBody>
      </p:sp>
    </p:spTree>
    <p:extLst>
      <p:ext uri="{BB962C8B-B14F-4D97-AF65-F5344CB8AC3E}">
        <p14:creationId xmlns:p14="http://schemas.microsoft.com/office/powerpoint/2010/main" val="108956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F251E0-6229-494D-9470-E07C31F70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243281"/>
            <a:ext cx="10133901" cy="3892491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五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對科技文明的質疑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從文藝復興以來，歷經科學革命、啟蒙運動、工業革命，人們篤信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理性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與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科學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技術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的發展將提高人類的福祉。但伴隨著武器的殺傷力也越來越大，一戰後人們開始反思，科技的發達到底是帶來幸福，還是災難？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C2BB45-BAD6-4409-889E-9E27351BC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0" y="4049552"/>
            <a:ext cx="3660562" cy="256516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16A76E7-9DBE-46A7-BD5B-15211402A3D8}"/>
              </a:ext>
            </a:extLst>
          </p:cNvPr>
          <p:cNvSpPr txBox="1"/>
          <p:nvPr/>
        </p:nvSpPr>
        <p:spPr>
          <a:xfrm>
            <a:off x="1442906" y="5660612"/>
            <a:ext cx="6417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例如現代人片刻不離的智慧型手機，雖然方便好用，卻也衍伸出不少問題。</a:t>
            </a:r>
          </a:p>
        </p:txBody>
      </p:sp>
    </p:spTree>
    <p:extLst>
      <p:ext uri="{BB962C8B-B14F-4D97-AF65-F5344CB8AC3E}">
        <p14:creationId xmlns:p14="http://schemas.microsoft.com/office/powerpoint/2010/main" val="383936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D9BDD5-522A-4D0D-9412-49C311BD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858" y="302004"/>
            <a:ext cx="9566754" cy="2114026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六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目睹著大戰的曠日持久與嚴重傷亡，戰後出現了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反戰文學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，控訴著戰爭的殘酷、無情以及不人道，以下列兩本最為著名。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089C11-D5DD-4675-913A-526CE9E3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34" y="2195469"/>
            <a:ext cx="3550990" cy="355099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C0F5DBA-B0FB-4FF8-A1F4-693260A7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636" y="2195469"/>
            <a:ext cx="3550990" cy="355099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272E7A5-955A-476C-B783-C16CC464675A}"/>
              </a:ext>
            </a:extLst>
          </p:cNvPr>
          <p:cNvSpPr txBox="1"/>
          <p:nvPr/>
        </p:nvSpPr>
        <p:spPr>
          <a:xfrm>
            <a:off x="2069634" y="5821960"/>
            <a:ext cx="8654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雷馬克的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《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西線無戰事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》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與海明威的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《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戰地春夢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》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可謂是一戰後最著名的反戰文學，並多次拍成電影。</a:t>
            </a:r>
          </a:p>
        </p:txBody>
      </p:sp>
    </p:spTree>
    <p:extLst>
      <p:ext uri="{BB962C8B-B14F-4D97-AF65-F5344CB8AC3E}">
        <p14:creationId xmlns:p14="http://schemas.microsoft.com/office/powerpoint/2010/main" val="318059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49C5D4-EE8A-4887-AA55-F01EC476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87" y="243281"/>
            <a:ext cx="10352015" cy="448811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七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)19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世紀常被人說是民主的世紀或革命的世紀，隨著各國陸續開放，惟婦女雖極力爭取，但一直到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19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世紀末仍未獲得參政權。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一戰期間，男性都到前線打仗，國內勞動力不足，於是後方的勞動、生產等工作都由女性擔任。戰後各國因感念女性的付出，接連開放婦女參政權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美國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1920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年、英國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1922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zh-TW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6E84EA-300B-457B-AA64-E304007E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7" y="4563610"/>
            <a:ext cx="1469897" cy="22104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32A197-A704-4414-9741-71C09DE8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918" y="4563610"/>
            <a:ext cx="2677587" cy="209999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63D80F6-8FB6-4DC8-8D1B-174CCAAD1380}"/>
              </a:ext>
            </a:extLst>
          </p:cNvPr>
          <p:cNvSpPr txBox="1"/>
          <p:nvPr/>
        </p:nvSpPr>
        <p:spPr>
          <a:xfrm>
            <a:off x="3294077" y="5668859"/>
            <a:ext cx="5603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  <a:latin typeface="+mn-ea"/>
              </a:rPr>
              <a:t>19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世紀婦女爭取參政權的活動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左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及戰時表彰婦女貢獻的海報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右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9242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E4D38-4812-476A-B0EC-0F67373A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22" y="327171"/>
            <a:ext cx="9692589" cy="4513277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八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民族自決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受歐洲霸權沒落、帝國解體等因素，以及威爾遜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14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點原則的提倡，一戰後許多列強的殖民地獨立建國或取得自治權。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例如：芬蘭、愛沙尼亞、拉脫維亞、立陶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      宛、波蘭、捷克、南斯拉夫、埃及、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         南非、伊朗等。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4945B7-9B14-41ED-BCF4-2847ED94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872" y="4510830"/>
            <a:ext cx="3810000" cy="20955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5ECDD2-8602-40F8-B4B4-74BFF5BB0E98}"/>
              </a:ext>
            </a:extLst>
          </p:cNvPr>
          <p:cNvSpPr txBox="1"/>
          <p:nvPr/>
        </p:nvSpPr>
        <p:spPr>
          <a:xfrm>
            <a:off x="2731316" y="6031684"/>
            <a:ext cx="4605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威爾遜總統的民族自決主張</a:t>
            </a:r>
          </a:p>
        </p:txBody>
      </p:sp>
    </p:spTree>
    <p:extLst>
      <p:ext uri="{BB962C8B-B14F-4D97-AF65-F5344CB8AC3E}">
        <p14:creationId xmlns:p14="http://schemas.microsoft.com/office/powerpoint/2010/main" val="8430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C44E6-505E-4B73-859C-FDB40395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24" y="335560"/>
            <a:ext cx="9541587" cy="889233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三、巴黎和會與國際聯盟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5B8892-4F03-4896-914B-09B28EDB3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55" y="1283516"/>
            <a:ext cx="5610225" cy="50101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3D60A2-7D1D-4D6D-AF96-49A3851F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54" y="1639547"/>
            <a:ext cx="4681232" cy="310101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3269931-5D20-496F-AA53-3E7553253DAD}"/>
              </a:ext>
            </a:extLst>
          </p:cNvPr>
          <p:cNvSpPr txBox="1"/>
          <p:nvPr/>
        </p:nvSpPr>
        <p:spPr>
          <a:xfrm>
            <a:off x="7176868" y="4874004"/>
            <a:ext cx="4874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五四運動被視為中國青年對抗帝國主義之民族意識的覺醒</a:t>
            </a:r>
          </a:p>
        </p:txBody>
      </p:sp>
    </p:spTree>
    <p:extLst>
      <p:ext uri="{BB962C8B-B14F-4D97-AF65-F5344CB8AC3E}">
        <p14:creationId xmlns:p14="http://schemas.microsoft.com/office/powerpoint/2010/main" val="108226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9A1820-2F44-44F8-9EB3-5E04135F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858" y="327172"/>
            <a:ext cx="9566754" cy="3355596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一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)1919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年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月，戰勝國代表於法國巴黎召開和會，討論如何處置戰敗國與規劃戰後的世界局勢。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※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戰勝國：英、法、美、義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……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共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23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國。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※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戰敗國：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德、奧、匈、土、保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0CDDB3C-8E50-42CC-A321-4286C23D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775" y="3537707"/>
            <a:ext cx="5229837" cy="313063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88BEF84-90E7-4858-A818-8D772B69C2CD}"/>
              </a:ext>
            </a:extLst>
          </p:cNvPr>
          <p:cNvSpPr txBox="1"/>
          <p:nvPr/>
        </p:nvSpPr>
        <p:spPr>
          <a:xfrm>
            <a:off x="3892302" y="6145125"/>
            <a:ext cx="238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開會時的場景</a:t>
            </a:r>
          </a:p>
        </p:txBody>
      </p:sp>
    </p:spTree>
    <p:extLst>
      <p:ext uri="{BB962C8B-B14F-4D97-AF65-F5344CB8AC3E}">
        <p14:creationId xmlns:p14="http://schemas.microsoft.com/office/powerpoint/2010/main" val="339969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8332D3-E1E1-4FCF-BD99-6FF66466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58" y="327171"/>
            <a:ext cx="9491253" cy="1426128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一、複習第一次世界大戰的原因與經過，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en-US" sz="4000">
                <a:solidFill>
                  <a:schemeClr val="tx1"/>
                </a:solidFill>
              </a:rPr>
              <a:t>       請看下方的曼陀羅螺旋架構圖。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FB8780E-6F69-4F4E-8E5E-D5528C0F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54" y="1753299"/>
            <a:ext cx="3475836" cy="42822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61D74B9-90CD-4A31-8677-75A37B53C962}"/>
              </a:ext>
            </a:extLst>
          </p:cNvPr>
          <p:cNvSpPr txBox="1"/>
          <p:nvPr/>
        </p:nvSpPr>
        <p:spPr>
          <a:xfrm>
            <a:off x="8186433" y="6060696"/>
            <a:ext cx="3598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描述一戰的漫畫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D40FDA-1C02-4074-A97E-B406B2928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031" y="1644504"/>
            <a:ext cx="53625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2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94565-0CF4-FD6E-95F4-BCC7E2F2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482" y="394448"/>
            <a:ext cx="9595129" cy="88750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問題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：俄國是不是戰勝國？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3A6B68-F606-04FF-1459-104F307E6B09}"/>
              </a:ext>
            </a:extLst>
          </p:cNvPr>
          <p:cNvSpPr txBox="1"/>
          <p:nvPr/>
        </p:nvSpPr>
        <p:spPr>
          <a:xfrm>
            <a:off x="1909482" y="1281954"/>
            <a:ext cx="9762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答：不是，因中途與德國議和而退出戰爭。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95740EC-CC94-C3FA-4D39-62EF9D50700A}"/>
              </a:ext>
            </a:extLst>
          </p:cNvPr>
          <p:cNvSpPr txBox="1"/>
          <p:nvPr/>
        </p:nvSpPr>
        <p:spPr>
          <a:xfrm>
            <a:off x="1909482" y="216946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+mn-ea"/>
              </a:rPr>
              <a:t>問題</a:t>
            </a:r>
            <a:r>
              <a:rPr lang="en-US" altLang="zh-TW" sz="4000" dirty="0">
                <a:latin typeface="+mn-ea"/>
              </a:rPr>
              <a:t>2</a:t>
            </a:r>
            <a:r>
              <a:rPr lang="zh-TW" altLang="en-US" sz="4000" dirty="0">
                <a:latin typeface="+mn-ea"/>
              </a:rPr>
              <a:t>：中國和日本是不是戰勝國？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6ED8BAE-CB0C-8E92-DA3C-7C820706485D}"/>
              </a:ext>
            </a:extLst>
          </p:cNvPr>
          <p:cNvSpPr txBox="1"/>
          <p:nvPr/>
        </p:nvSpPr>
        <p:spPr>
          <a:xfrm>
            <a:off x="1909481" y="3146612"/>
            <a:ext cx="97625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答：是</a:t>
            </a:r>
            <a:endParaRPr lang="en-US" altLang="zh-TW" sz="4000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中國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-</a:t>
            </a:r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民國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6</a:t>
            </a:r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年在黎段之爭、復辟事件後通過了參戰的決議。</a:t>
            </a:r>
            <a:endParaRPr lang="en-US" altLang="zh-TW" sz="4000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日本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-</a:t>
            </a:r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因為英日同盟，故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1914</a:t>
            </a:r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年即隨著</a:t>
            </a:r>
            <a:r>
              <a:rPr lang="zh-TW" altLang="en-US" sz="4000">
                <a:solidFill>
                  <a:srgbClr val="FF0000"/>
                </a:solidFill>
                <a:latin typeface="+mn-ea"/>
              </a:rPr>
              <a:t>英國對德宣戰</a:t>
            </a:r>
            <a:r>
              <a:rPr lang="zh-TW" altLang="en-US" sz="4000" dirty="0">
                <a:solidFill>
                  <a:srgbClr val="FF0000"/>
                </a:solidFill>
                <a:latin typeface="+mn-ea"/>
              </a:rPr>
              <a:t>，並出兵攻擊在山東的德軍。</a:t>
            </a:r>
          </a:p>
        </p:txBody>
      </p:sp>
    </p:spTree>
    <p:extLst>
      <p:ext uri="{BB962C8B-B14F-4D97-AF65-F5344CB8AC3E}">
        <p14:creationId xmlns:p14="http://schemas.microsoft.com/office/powerpoint/2010/main" val="419710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44A448-58D9-4C6C-8EF0-48F9771B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5" y="276836"/>
            <a:ext cx="10452683" cy="3322041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二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會議由美、英、法三國領袖主導，稱為三巨頭。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美總統</a:t>
            </a:r>
            <a:r>
              <a:rPr lang="zh-TW" altLang="en-US" sz="4000" dirty="0">
                <a:solidFill>
                  <a:srgbClr val="0070C0"/>
                </a:solidFill>
                <a:latin typeface="+mn-ea"/>
                <a:ea typeface="+mn-ea"/>
              </a:rPr>
              <a:t>威爾遜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學者出身，理念主義者。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英首相</a:t>
            </a:r>
            <a:r>
              <a:rPr lang="zh-TW" altLang="en-US" sz="4000" dirty="0">
                <a:solidFill>
                  <a:srgbClr val="0070C0"/>
                </a:solidFill>
                <a:latin typeface="+mn-ea"/>
                <a:ea typeface="+mn-ea"/>
              </a:rPr>
              <a:t>勞合</a:t>
            </a:r>
            <a:r>
              <a:rPr lang="zh-TW" altLang="en-US" sz="4000">
                <a:solidFill>
                  <a:srgbClr val="0070C0"/>
                </a:solidFill>
                <a:latin typeface="+mn-ea"/>
                <a:ea typeface="+mn-ea"/>
              </a:rPr>
              <a:t>喬治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考量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英國利益，人稱</a:t>
            </a:r>
            <a: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  <a:t>Fox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3.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法總理</a:t>
            </a:r>
            <a:r>
              <a:rPr lang="zh-TW" altLang="en-US" sz="4000" dirty="0">
                <a:solidFill>
                  <a:srgbClr val="0070C0"/>
                </a:solidFill>
                <a:latin typeface="+mn-ea"/>
                <a:ea typeface="+mn-ea"/>
              </a:rPr>
              <a:t>克里蒙梭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-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人稱</a:t>
            </a:r>
            <a:r>
              <a:rPr lang="en-US" altLang="zh-TW" sz="4000">
                <a:solidFill>
                  <a:srgbClr val="FF0000"/>
                </a:solidFill>
                <a:latin typeface="+mn-ea"/>
                <a:ea typeface="+mn-ea"/>
              </a:rPr>
              <a:t>Tiger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，主張嚴懲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德國。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5F1554-F8D7-4757-B7A6-6FBE09CC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75" y="3514987"/>
            <a:ext cx="3838168" cy="31626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7F47760-44AF-429D-A2D2-A7FCB0E2A3E8}"/>
              </a:ext>
            </a:extLst>
          </p:cNvPr>
          <p:cNvSpPr txBox="1"/>
          <p:nvPr/>
        </p:nvSpPr>
        <p:spPr>
          <a:xfrm>
            <a:off x="5578679" y="5096312"/>
            <a:ext cx="621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坐在椅子上者右起依序是威爾遜、克里蒙梭、勞合喬治，坐在最左邊的是義大利總理奧蘭多。</a:t>
            </a:r>
          </a:p>
        </p:txBody>
      </p:sp>
    </p:spTree>
    <p:extLst>
      <p:ext uri="{BB962C8B-B14F-4D97-AF65-F5344CB8AC3E}">
        <p14:creationId xmlns:p14="http://schemas.microsoft.com/office/powerpoint/2010/main" val="417325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628FB5-F547-4367-B736-0B548CE5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27" y="372440"/>
            <a:ext cx="9365418" cy="1464749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問題：法國的克里蒙梭為什麼強烈主張要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en-US" sz="4000">
                <a:solidFill>
                  <a:schemeClr val="tx1"/>
                </a:solidFill>
              </a:rPr>
              <a:t>          嚴懲德國？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8C8C9BD-9643-47A0-A2F3-B07387D1F944}"/>
              </a:ext>
            </a:extLst>
          </p:cNvPr>
          <p:cNvSpPr txBox="1"/>
          <p:nvPr/>
        </p:nvSpPr>
        <p:spPr>
          <a:xfrm>
            <a:off x="2114027" y="1912690"/>
            <a:ext cx="9231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參考答案：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1.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普法戰爭結下深仇大恨。</a:t>
            </a:r>
            <a:endParaRPr lang="en-US" altLang="zh-TW" sz="36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一戰時面對面打了</a:t>
            </a:r>
            <a:r>
              <a:rPr lang="en-US" altLang="zh-TW" sz="3600" dirty="0">
                <a:solidFill>
                  <a:srgbClr val="FF0000"/>
                </a:solidFill>
                <a:latin typeface="+mn-ea"/>
              </a:rPr>
              <a:t>4</a:t>
            </a:r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年的壕溝戰。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6DFACE-4F57-487F-9D47-0B032BA8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22" y="3742517"/>
            <a:ext cx="2095500" cy="280987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2D0B921-42DD-4734-A9A4-38F66F6BD711}"/>
              </a:ext>
            </a:extLst>
          </p:cNvPr>
          <p:cNvSpPr txBox="1"/>
          <p:nvPr/>
        </p:nvSpPr>
        <p:spPr>
          <a:xfrm>
            <a:off x="2718033" y="5531453"/>
            <a:ext cx="6442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克里蒙梭曾參加過普法戰爭，對於法國所受到的屈辱感慨良多。</a:t>
            </a:r>
          </a:p>
        </p:txBody>
      </p:sp>
    </p:spTree>
    <p:extLst>
      <p:ext uri="{BB962C8B-B14F-4D97-AF65-F5344CB8AC3E}">
        <p14:creationId xmlns:p14="http://schemas.microsoft.com/office/powerpoint/2010/main" val="84996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C59F5-E0C2-4A70-AEA9-049FB2A9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970" y="285225"/>
            <a:ext cx="9499642" cy="6476302"/>
          </a:xfrm>
        </p:spPr>
        <p:txBody>
          <a:bodyPr>
            <a:normAutofit fontScale="90000"/>
          </a:bodyPr>
          <a:lstStyle/>
          <a:p>
            <a:r>
              <a:rPr lang="en-US" altLang="zh-TW" sz="44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40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lang="en-US" altLang="zh-TW" sz="44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400">
                <a:solidFill>
                  <a:schemeClr val="tx1"/>
                </a:solidFill>
                <a:latin typeface="+mn-ea"/>
                <a:ea typeface="+mn-ea"/>
              </a:rPr>
              <a:t>威爾遜提出</a:t>
            </a:r>
            <a:r>
              <a:rPr lang="en-US" altLang="zh-TW" sz="4400">
                <a:solidFill>
                  <a:schemeClr val="tx1"/>
                </a:solidFill>
                <a:latin typeface="+mn-ea"/>
                <a:ea typeface="+mn-ea"/>
              </a:rPr>
              <a:t>14</a:t>
            </a:r>
            <a:r>
              <a:rPr lang="zh-TW" altLang="en-US" sz="4400">
                <a:solidFill>
                  <a:schemeClr val="tx1"/>
                </a:solidFill>
                <a:latin typeface="+mn-ea"/>
                <a:ea typeface="+mn-ea"/>
              </a:rPr>
              <a:t>點和平原則，終為列強</a:t>
            </a:r>
            <a:br>
              <a:rPr lang="en-US" altLang="zh-TW" sz="44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400">
                <a:solidFill>
                  <a:schemeClr val="tx1"/>
                </a:solidFill>
                <a:latin typeface="+mn-ea"/>
                <a:ea typeface="+mn-ea"/>
              </a:rPr>
              <a:t>      同意，亦被視為是</a:t>
            </a:r>
            <a:r>
              <a:rPr lang="zh-TW" altLang="en-US" sz="4400">
                <a:solidFill>
                  <a:srgbClr val="FF0000"/>
                </a:solidFill>
                <a:latin typeface="+mn-ea"/>
                <a:ea typeface="+mn-ea"/>
              </a:rPr>
              <a:t>理想主義</a:t>
            </a:r>
            <a:r>
              <a:rPr lang="zh-TW" altLang="en-US" sz="4400">
                <a:solidFill>
                  <a:schemeClr val="tx1"/>
                </a:solidFill>
                <a:latin typeface="+mn-ea"/>
                <a:ea typeface="+mn-ea"/>
              </a:rPr>
              <a:t>的典範。</a:t>
            </a:r>
            <a:br>
              <a:rPr lang="en-US" altLang="zh-TW" sz="44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01.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無秘密外交。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02.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航海自由。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03.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消除國際貿易障礙。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04.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限制軍備。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05.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平等對待殖民地人民。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06.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德軍撤出俄國領土。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07.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恢復比利時獨立性。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08.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德國歸還亞爾薩斯及洛林予法國。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09.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根據民族性原則，重塑義大利邊境。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10.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奧匈帝國的民族自決。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11.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同盟國撤出羅馬尼亞、塞爾維亞與蒙特內哥羅。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12.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鄂圖曼帝國的民族自決。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13.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恢復波蘭獨立性。</a:t>
            </a:r>
            <a:b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2700">
                <a:solidFill>
                  <a:schemeClr val="tx1"/>
                </a:solidFill>
                <a:latin typeface="+mn-ea"/>
                <a:ea typeface="+mn-ea"/>
              </a:rPr>
              <a:t>14.</a:t>
            </a:r>
            <a:r>
              <a:rPr lang="zh-TW" altLang="en-US" sz="2700">
                <a:solidFill>
                  <a:schemeClr val="tx1"/>
                </a:solidFill>
                <a:latin typeface="+mn-ea"/>
                <a:ea typeface="+mn-ea"/>
              </a:rPr>
              <a:t>成立國際聯盟以維持世界和平。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FE3066-FAD6-4942-A901-7733D420F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49" y="1598015"/>
            <a:ext cx="2571763" cy="32172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61051E6-1E72-4733-9C96-6DF2A4273590}"/>
              </a:ext>
            </a:extLst>
          </p:cNvPr>
          <p:cNvSpPr txBox="1"/>
          <p:nvPr/>
        </p:nvSpPr>
        <p:spPr>
          <a:xfrm>
            <a:off x="8867162" y="4880462"/>
            <a:ext cx="3036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可惜因國內孤立主義作祟，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1920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年後保守的共和黨連續擔任總統。</a:t>
            </a:r>
          </a:p>
        </p:txBody>
      </p:sp>
    </p:spTree>
    <p:extLst>
      <p:ext uri="{BB962C8B-B14F-4D97-AF65-F5344CB8AC3E}">
        <p14:creationId xmlns:p14="http://schemas.microsoft.com/office/powerpoint/2010/main" val="320916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BDA52E-A7D0-43AF-6288-DFAAD4D9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271" y="328275"/>
            <a:ext cx="9550305" cy="149156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問題：綜觀威爾遜的</a:t>
            </a:r>
            <a:r>
              <a:rPr lang="en-US" altLang="zh-TW" sz="4000" dirty="0">
                <a:solidFill>
                  <a:schemeClr val="tx1"/>
                </a:solidFill>
              </a:rPr>
              <a:t>14</a:t>
            </a:r>
            <a:r>
              <a:rPr lang="zh-TW" altLang="en-US" sz="4000" dirty="0">
                <a:solidFill>
                  <a:schemeClr val="tx1"/>
                </a:solidFill>
              </a:rPr>
              <a:t>點和平原則，其主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        要核心概念為何？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793CA9A-3C76-7C88-0507-82901A37F327}"/>
              </a:ext>
            </a:extLst>
          </p:cNvPr>
          <p:cNvSpPr txBox="1"/>
          <p:nvPr/>
        </p:nvSpPr>
        <p:spPr>
          <a:xfrm>
            <a:off x="1966164" y="1855694"/>
            <a:ext cx="954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+mn-ea"/>
              </a:rPr>
              <a:t>答：民族自決</a:t>
            </a:r>
          </a:p>
        </p:txBody>
      </p:sp>
    </p:spTree>
    <p:extLst>
      <p:ext uri="{BB962C8B-B14F-4D97-AF65-F5344CB8AC3E}">
        <p14:creationId xmlns:p14="http://schemas.microsoft.com/office/powerpoint/2010/main" val="406193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809823-FCE2-496E-8FC7-4057CE80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4" y="385894"/>
            <a:ext cx="9625477" cy="175419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思考：你認這</a:t>
            </a:r>
            <a:r>
              <a:rPr lang="en-US" altLang="zh-TW" sz="4000" dirty="0">
                <a:solidFill>
                  <a:schemeClr val="tx1"/>
                </a:solidFill>
              </a:rPr>
              <a:t>14</a:t>
            </a:r>
            <a:r>
              <a:rPr lang="zh-TW" altLang="en-US" sz="4000" dirty="0">
                <a:solidFill>
                  <a:schemeClr val="tx1"/>
                </a:solidFill>
              </a:rPr>
              <a:t>點都有貫徹嗎？哪幾點較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        不容易實現？為什麼？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348797-5324-4ED0-BD50-BCF8F42C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961" y="2606878"/>
            <a:ext cx="3676650" cy="3810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A16FAFE-6E57-4D51-92C6-EB9BE8937112}"/>
              </a:ext>
            </a:extLst>
          </p:cNvPr>
          <p:cNvSpPr txBox="1"/>
          <p:nvPr/>
        </p:nvSpPr>
        <p:spPr>
          <a:xfrm>
            <a:off x="1527828" y="5352176"/>
            <a:ext cx="630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克里蒙梭曾嘲諷地說：「連上帝都以十誡為滿足，而威爾遜卻堅持十四點」！</a:t>
            </a:r>
          </a:p>
        </p:txBody>
      </p:sp>
    </p:spTree>
    <p:extLst>
      <p:ext uri="{BB962C8B-B14F-4D97-AF65-F5344CB8AC3E}">
        <p14:creationId xmlns:p14="http://schemas.microsoft.com/office/powerpoint/2010/main" val="216903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DEAE16-4FF0-48B6-B9B8-DFB85CA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90" y="310394"/>
            <a:ext cx="9667422" cy="2743200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四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威爾遜雖有崇高理想，但受限於戰時密約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如英日密約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，以及各國報復、自私的態度，致使許多方面都未能公平或具建設性的處理，如中國的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山東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問題。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44B7D7-FC9F-4034-BCDC-5B5CC19A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71" y="3277998"/>
            <a:ext cx="4374141" cy="302213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E65E8A1-8C9A-46B4-AA85-EE8F818F9934}"/>
              </a:ext>
            </a:extLst>
          </p:cNvPr>
          <p:cNvSpPr txBox="1"/>
          <p:nvPr/>
        </p:nvSpPr>
        <p:spPr>
          <a:xfrm>
            <a:off x="1677627" y="5243119"/>
            <a:ext cx="5452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自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1902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年至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1923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年，英國與日本共簽訂了三次同盟協議。</a:t>
            </a:r>
          </a:p>
        </p:txBody>
      </p:sp>
    </p:spTree>
    <p:extLst>
      <p:ext uri="{BB962C8B-B14F-4D97-AF65-F5344CB8AC3E}">
        <p14:creationId xmlns:p14="http://schemas.microsoft.com/office/powerpoint/2010/main" val="23998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D9839-4B56-42B4-A3BF-DC98BD03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4" y="402671"/>
            <a:ext cx="9625477" cy="1652632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問題：中國山東問題的發展始末，請在學</a:t>
            </a:r>
            <a:br>
              <a:rPr lang="en-US" altLang="zh-TW" sz="4000">
                <a:solidFill>
                  <a:schemeClr val="tx1"/>
                </a:solidFill>
              </a:rPr>
            </a:br>
            <a:r>
              <a:rPr lang="zh-TW" altLang="en-US" sz="4000">
                <a:solidFill>
                  <a:schemeClr val="tx1"/>
                </a:solidFill>
              </a:rPr>
              <a:t>           習單上作答。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7784CF-691D-4DE6-A844-DCACD1CC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540" y="1788064"/>
            <a:ext cx="6092071" cy="46672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72AE5F-1BFF-470D-B61A-0508410D7075}"/>
              </a:ext>
            </a:extLst>
          </p:cNvPr>
          <p:cNvSpPr txBox="1"/>
          <p:nvPr/>
        </p:nvSpPr>
        <p:spPr>
          <a:xfrm>
            <a:off x="1157681" y="5662569"/>
            <a:ext cx="416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清末甲午戰後的瓜分風潮</a:t>
            </a:r>
          </a:p>
        </p:txBody>
      </p:sp>
    </p:spTree>
    <p:extLst>
      <p:ext uri="{BB962C8B-B14F-4D97-AF65-F5344CB8AC3E}">
        <p14:creationId xmlns:p14="http://schemas.microsoft.com/office/powerpoint/2010/main" val="96952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779DAE-D700-4872-AF3E-A27B5071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90" y="310393"/>
            <a:ext cx="9591921" cy="4681057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五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和會後分別對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個戰敗國訂立條約，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 多以簽約所在地命名：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對德國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凡爾賽條約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對奧地利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聖日耳曼條約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對匈牙利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特里亞農條約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對保加利亞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納伊條約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對土耳其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色佛爾條約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endParaRPr lang="zh-TW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29792B-7337-475F-B19E-BEE8619F4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934" y="2516761"/>
            <a:ext cx="3224677" cy="403084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AE2D445-F143-483A-A61B-A5EF54093191}"/>
              </a:ext>
            </a:extLst>
          </p:cNvPr>
          <p:cNvSpPr txBox="1"/>
          <p:nvPr/>
        </p:nvSpPr>
        <p:spPr>
          <a:xfrm>
            <a:off x="1912690" y="5576722"/>
            <a:ext cx="6098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份條約自然是以對德的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《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凡爾賽條約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》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最重要，且是其他條約的參考基礎。</a:t>
            </a:r>
          </a:p>
        </p:txBody>
      </p:sp>
    </p:spTree>
    <p:extLst>
      <p:ext uri="{BB962C8B-B14F-4D97-AF65-F5344CB8AC3E}">
        <p14:creationId xmlns:p14="http://schemas.microsoft.com/office/powerpoint/2010/main" val="20645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1C3F23-CB3C-E125-FD5A-1F7CB6D8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082" y="265521"/>
            <a:ext cx="10192871" cy="6341467"/>
          </a:xfrm>
        </p:spPr>
        <p:txBody>
          <a:bodyPr>
            <a:no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《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凡爾賽條約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》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內容龐大繁雜，共有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15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項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440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條，簡單摘要如下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1.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將亞爾薩斯、洛林</a:t>
            </a: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2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地還給法國，並放棄所</a:t>
            </a:r>
            <a:b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   有的海外殖民地。</a:t>
            </a:r>
            <a:b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2.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賠償鉅額款項，經過數次討論核定為</a:t>
            </a: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2260</a:t>
            </a:r>
            <a:b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   億馬克。</a:t>
            </a:r>
            <a:b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3.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萊茵河西岸列為非武裝區，德國不得駐軍。</a:t>
            </a:r>
            <a:b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4.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取消參謀本部，解散空軍，陸軍、海軍則</a:t>
            </a:r>
            <a:b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   有嚴格兵員限制，不得擁有坦克與潛艇。</a:t>
            </a:r>
            <a:b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zh-TW" dirty="0">
                <a:solidFill>
                  <a:srgbClr val="0070C0"/>
                </a:solidFill>
                <a:latin typeface="+mn-ea"/>
                <a:ea typeface="+mn-ea"/>
              </a:rPr>
              <a:t>5.</a:t>
            </a:r>
            <a: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  <a:t>與其他同盟國承擔所有的戰爭責任。</a:t>
            </a:r>
            <a:br>
              <a:rPr lang="zh-TW" altLang="en-US" dirty="0">
                <a:solidFill>
                  <a:srgbClr val="0070C0"/>
                </a:solidFill>
                <a:latin typeface="+mn-ea"/>
                <a:ea typeface="+mn-ea"/>
              </a:rPr>
            </a:br>
            <a:endParaRPr lang="zh-TW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197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CCF23D-1396-4075-B87D-20D27686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360" y="151003"/>
            <a:ext cx="9340251" cy="729842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問題與思考：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30C3003-B5CC-430F-A000-1FF54D0952E2}"/>
              </a:ext>
            </a:extLst>
          </p:cNvPr>
          <p:cNvSpPr txBox="1"/>
          <p:nvPr/>
        </p:nvSpPr>
        <p:spPr>
          <a:xfrm>
            <a:off x="2164360" y="880845"/>
            <a:ext cx="10133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>
                <a:latin typeface="+mn-ea"/>
              </a:rPr>
              <a:t>從大戰發生的原因，你認為這場戰爭有意義嗎？</a:t>
            </a:r>
            <a:endParaRPr lang="en-US" altLang="zh-TW" sz="3600">
              <a:latin typeface="+mn-ea"/>
            </a:endParaRPr>
          </a:p>
          <a:p>
            <a:r>
              <a:rPr lang="zh-TW" altLang="en-US" sz="3600">
                <a:latin typeface="+mn-ea"/>
              </a:rPr>
              <a:t>並說出理由。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80DC006-B959-45E8-9756-B88583074406}"/>
              </a:ext>
            </a:extLst>
          </p:cNvPr>
          <p:cNvSpPr txBox="1"/>
          <p:nvPr/>
        </p:nvSpPr>
        <p:spPr>
          <a:xfrm>
            <a:off x="2164360" y="2081174"/>
            <a:ext cx="8514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>
                <a:solidFill>
                  <a:srgbClr val="FF0000"/>
                </a:solidFill>
                <a:latin typeface="+mn-ea"/>
              </a:rPr>
              <a:t>在這裡的一切就像發高燒，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沒有人想發燒，但忽然間就燒起來了，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我們不想要，敵人不想要，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但我們卻走到了這一步，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半個世界都走到了這一步，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而且上帝眼睜睜</a:t>
            </a:r>
            <a:r>
              <a:rPr lang="en-US" altLang="zh-TW" sz="3600">
                <a:solidFill>
                  <a:srgbClr val="FF0000"/>
                </a:solidFill>
                <a:latin typeface="+mn-ea"/>
              </a:rPr>
              <a:t>…</a:t>
            </a:r>
            <a:br>
              <a:rPr lang="en-US" altLang="zh-TW" sz="3600">
                <a:solidFill>
                  <a:srgbClr val="FF0000"/>
                </a:solidFill>
                <a:latin typeface="+mn-ea"/>
              </a:rPr>
            </a:br>
            <a:r>
              <a:rPr lang="zh-TW" altLang="en-US" sz="3600">
                <a:solidFill>
                  <a:srgbClr val="FF0000"/>
                </a:solidFill>
                <a:latin typeface="+mn-ea"/>
              </a:rPr>
              <a:t>看著我們互相殘殺。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458428-CFE5-401F-883F-54329489D714}"/>
              </a:ext>
            </a:extLst>
          </p:cNvPr>
          <p:cNvSpPr txBox="1"/>
          <p:nvPr/>
        </p:nvSpPr>
        <p:spPr>
          <a:xfrm>
            <a:off x="2164360" y="6132352"/>
            <a:ext cx="80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0070C0"/>
                </a:solidFill>
              </a:rPr>
              <a:t>電影</a:t>
            </a:r>
            <a:r>
              <a:rPr lang="en-US" altLang="zh-TW" sz="2800">
                <a:solidFill>
                  <a:srgbClr val="0070C0"/>
                </a:solidFill>
              </a:rPr>
              <a:t>《</a:t>
            </a:r>
            <a:r>
              <a:rPr lang="zh-TW" altLang="en-US" sz="2800">
                <a:solidFill>
                  <a:srgbClr val="0070C0"/>
                </a:solidFill>
              </a:rPr>
              <a:t>西線無戰事</a:t>
            </a:r>
            <a:r>
              <a:rPr lang="en-US" altLang="zh-TW" sz="2800">
                <a:solidFill>
                  <a:srgbClr val="0070C0"/>
                </a:solidFill>
              </a:rPr>
              <a:t>》</a:t>
            </a:r>
            <a:r>
              <a:rPr lang="zh-TW" altLang="en-US" sz="2800">
                <a:solidFill>
                  <a:srgbClr val="0070C0"/>
                </a:solidFill>
              </a:rPr>
              <a:t>一位老兵的對白</a:t>
            </a:r>
          </a:p>
        </p:txBody>
      </p:sp>
    </p:spTree>
    <p:extLst>
      <p:ext uri="{BB962C8B-B14F-4D97-AF65-F5344CB8AC3E}">
        <p14:creationId xmlns:p14="http://schemas.microsoft.com/office/powerpoint/2010/main" val="397952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BF91F0-4A75-59AC-A020-D9B9A85C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188" y="376517"/>
            <a:ext cx="10058400" cy="4607859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六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威爾遜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14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點原則的最後一項，就是希望建立一個能維持和平的國際性組織，透過調解、仲裁等方式來化解國際間的糾紛和衝突，此即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國際聯盟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的由來。為此威爾遜不得不對法國、日本多處妥協以爭取支持。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後國聯於</a:t>
            </a:r>
            <a:r>
              <a:rPr lang="en-US" altLang="zh-TW" sz="4000" dirty="0">
                <a:solidFill>
                  <a:srgbClr val="FF0000"/>
                </a:solidFill>
                <a:latin typeface="+mn-ea"/>
                <a:ea typeface="+mn-ea"/>
              </a:rPr>
              <a:t>1920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年成立，總部位於瑞士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日內瓦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，另於荷蘭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海牙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設置國際法庭。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FF6A4D-0E67-DABB-967B-47AC41FFB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106" y="4661647"/>
            <a:ext cx="3052482" cy="203498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76A81AA-3DA7-CF98-A412-5FA89911FF58}"/>
              </a:ext>
            </a:extLst>
          </p:cNvPr>
          <p:cNvSpPr txBox="1"/>
          <p:nvPr/>
        </p:nvSpPr>
        <p:spPr>
          <a:xfrm>
            <a:off x="5867400" y="6173415"/>
            <a:ext cx="2868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國際聯盟的標誌</a:t>
            </a:r>
          </a:p>
        </p:txBody>
      </p:sp>
    </p:spTree>
    <p:extLst>
      <p:ext uri="{BB962C8B-B14F-4D97-AF65-F5344CB8AC3E}">
        <p14:creationId xmlns:p14="http://schemas.microsoft.com/office/powerpoint/2010/main" val="141562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5DAC20-A1E5-D290-B0FB-34FD0759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18" y="564776"/>
            <a:ext cx="9604093" cy="527124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國際聯盟最多時曾有</a:t>
            </a:r>
            <a:r>
              <a:rPr lang="en-US" altLang="zh-TW" sz="4000" dirty="0">
                <a:solidFill>
                  <a:schemeClr val="tx1"/>
                </a:solidFill>
              </a:rPr>
              <a:t>58</a:t>
            </a:r>
            <a:r>
              <a:rPr lang="zh-TW" altLang="en-US" sz="4000" dirty="0">
                <a:solidFill>
                  <a:schemeClr val="tx1"/>
                </a:solidFill>
              </a:rPr>
              <a:t>個會員國，也解決過一些糾紛，但一直存在兩大問題：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en-US" altLang="zh-TW" sz="4000" dirty="0">
                <a:solidFill>
                  <a:schemeClr val="tx1"/>
                </a:solidFill>
              </a:rPr>
              <a:t>1.</a:t>
            </a:r>
            <a:r>
              <a:rPr lang="zh-TW" altLang="en-US" sz="4000" dirty="0">
                <a:solidFill>
                  <a:schemeClr val="tx1"/>
                </a:solidFill>
              </a:rPr>
              <a:t>美國因國內</a:t>
            </a:r>
            <a:r>
              <a:rPr lang="zh-TW" altLang="en-US" sz="4000" dirty="0">
                <a:solidFill>
                  <a:srgbClr val="FF0000"/>
                </a:solidFill>
              </a:rPr>
              <a:t>孤立主義</a:t>
            </a:r>
            <a:r>
              <a:rPr lang="zh-TW" altLang="en-US" sz="4000" dirty="0">
                <a:solidFill>
                  <a:schemeClr val="tx1"/>
                </a:solidFill>
              </a:rPr>
              <a:t>作祟，國會未批准</a:t>
            </a:r>
            <a:r>
              <a:rPr lang="en-US" altLang="zh-TW" sz="4000" dirty="0">
                <a:solidFill>
                  <a:schemeClr val="tx1"/>
                </a:solidFill>
              </a:rPr>
              <a:t>《</a:t>
            </a:r>
            <a:r>
              <a:rPr lang="zh-TW" altLang="en-US" sz="4000" dirty="0">
                <a:solidFill>
                  <a:schemeClr val="tx1"/>
                </a:solidFill>
              </a:rPr>
              <a:t>凡爾賽條約</a:t>
            </a:r>
            <a:r>
              <a:rPr lang="en-US" altLang="zh-TW" sz="4000" dirty="0">
                <a:solidFill>
                  <a:schemeClr val="tx1"/>
                </a:solidFill>
              </a:rPr>
              <a:t>》</a:t>
            </a:r>
            <a:r>
              <a:rPr lang="zh-TW" altLang="en-US" sz="4000" dirty="0">
                <a:solidFill>
                  <a:schemeClr val="tx1"/>
                </a:solidFill>
              </a:rPr>
              <a:t>，也未准加入國聯。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en-US" altLang="zh-TW" sz="4000" dirty="0">
                <a:solidFill>
                  <a:schemeClr val="tx1"/>
                </a:solidFill>
              </a:rPr>
              <a:t>2.</a:t>
            </a:r>
            <a:r>
              <a:rPr lang="zh-TW" altLang="en-US" sz="4000" dirty="0">
                <a:solidFill>
                  <a:schemeClr val="tx1"/>
                </a:solidFill>
              </a:rPr>
              <a:t>缺乏有效的制裁力量。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例如</a:t>
            </a:r>
            <a:r>
              <a:rPr lang="en-US" altLang="zh-TW" sz="4000" dirty="0">
                <a:solidFill>
                  <a:schemeClr val="tx1"/>
                </a:solidFill>
              </a:rPr>
              <a:t>1931</a:t>
            </a:r>
            <a:r>
              <a:rPr lang="zh-TW" altLang="en-US" sz="4000" dirty="0">
                <a:solidFill>
                  <a:schemeClr val="tx1"/>
                </a:solidFill>
              </a:rPr>
              <a:t>年的</a:t>
            </a:r>
            <a:r>
              <a:rPr lang="zh-TW" altLang="en-US" sz="4000" dirty="0">
                <a:solidFill>
                  <a:srgbClr val="FF0000"/>
                </a:solidFill>
              </a:rPr>
              <a:t>九一八事變</a:t>
            </a:r>
            <a:r>
              <a:rPr lang="zh-TW" altLang="en-US" sz="4000" dirty="0">
                <a:solidFill>
                  <a:schemeClr val="tx1"/>
                </a:solidFill>
              </a:rPr>
              <a:t>，國際聯盟雖調查並譴責日本的侵略行為，但無法有效制裁，至一次大戰前已名存實亡。</a:t>
            </a:r>
          </a:p>
        </p:txBody>
      </p:sp>
    </p:spTree>
    <p:extLst>
      <p:ext uri="{BB962C8B-B14F-4D97-AF65-F5344CB8AC3E}">
        <p14:creationId xmlns:p14="http://schemas.microsoft.com/office/powerpoint/2010/main" val="255037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907841-A3F8-4583-AA97-9D086A2C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965" y="251670"/>
            <a:ext cx="10133901" cy="5721291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總結：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en-US" altLang="zh-TW" sz="4000" dirty="0">
                <a:solidFill>
                  <a:schemeClr val="tx1"/>
                </a:solidFill>
              </a:rPr>
              <a:t>1.</a:t>
            </a:r>
            <a:r>
              <a:rPr lang="zh-TW" altLang="en-US" sz="4000" dirty="0">
                <a:solidFill>
                  <a:schemeClr val="tx1"/>
                </a:solidFill>
              </a:rPr>
              <a:t>第一次世界大戰源因列強的過度擴張引發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衝突而起，各國因在亞、非殖民地的予取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予求造成致命的自信，以為很迅速、簡單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就能獲勝。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en-US" altLang="zh-TW" sz="4000" dirty="0">
                <a:solidFill>
                  <a:schemeClr val="tx1"/>
                </a:solidFill>
              </a:rPr>
              <a:t>2.</a:t>
            </a:r>
            <a:r>
              <a:rPr lang="zh-TW" altLang="en-US" sz="4000" dirty="0">
                <a:solidFill>
                  <a:schemeClr val="tx1"/>
                </a:solidFill>
              </a:rPr>
              <a:t>巴黎和會中戰勝國希望得到鉅額賠償，以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彌補國力的龐大損耗，故嚴苛地懲罰戰敗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國，致心生憤恨，使得不穩定的和平只維</a:t>
            </a:r>
            <a:br>
              <a:rPr lang="en-US" altLang="zh-TW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   持了</a:t>
            </a:r>
            <a:r>
              <a:rPr lang="en-US" altLang="zh-TW" sz="4000" dirty="0">
                <a:solidFill>
                  <a:schemeClr val="tx1"/>
                </a:solidFill>
              </a:rPr>
              <a:t>20</a:t>
            </a:r>
            <a:r>
              <a:rPr lang="zh-TW" altLang="en-US" sz="4000" dirty="0">
                <a:solidFill>
                  <a:schemeClr val="tx1"/>
                </a:solidFill>
              </a:rPr>
              <a:t>年，就冒出了更猛烈的戰火。</a:t>
            </a:r>
          </a:p>
        </p:txBody>
      </p:sp>
    </p:spTree>
    <p:extLst>
      <p:ext uri="{BB962C8B-B14F-4D97-AF65-F5344CB8AC3E}">
        <p14:creationId xmlns:p14="http://schemas.microsoft.com/office/powerpoint/2010/main" val="257826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125615-1739-DE4D-2FD8-16B17376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706" y="304800"/>
            <a:ext cx="9397905" cy="2178424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表現任務：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1.KAHOOT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分組小測驗。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完成學習單。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F7E718-0689-EC4C-82AB-22615D14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58" y="2368362"/>
            <a:ext cx="7073153" cy="39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ED7A-85C6-459D-8E7D-9A1B2FE3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24" y="310394"/>
            <a:ext cx="9672506" cy="780176"/>
          </a:xfrm>
        </p:spPr>
        <p:txBody>
          <a:bodyPr>
            <a:normAutofit/>
          </a:bodyPr>
          <a:lstStyle/>
          <a:p>
            <a:r>
              <a:rPr lang="zh-TW" altLang="en-US" sz="4000">
                <a:solidFill>
                  <a:schemeClr val="tx1"/>
                </a:solidFill>
              </a:rPr>
              <a:t>二、一次大戰的影響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47FC3D-3320-400F-8CFF-79A62EA6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24" y="1232962"/>
            <a:ext cx="5801015" cy="519300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F752594-011F-46D4-8CFE-0286CE498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456" y="1232962"/>
            <a:ext cx="3260204" cy="448918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8FB7B27-6A19-4D86-A4A6-A17DDC251B6A}"/>
              </a:ext>
            </a:extLst>
          </p:cNvPr>
          <p:cNvSpPr txBox="1"/>
          <p:nvPr/>
        </p:nvSpPr>
        <p:spPr>
          <a:xfrm>
            <a:off x="8239955" y="5722144"/>
            <a:ext cx="360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一戰期間爭取婦女投票權的海報</a:t>
            </a:r>
          </a:p>
        </p:txBody>
      </p:sp>
    </p:spTree>
    <p:extLst>
      <p:ext uri="{BB962C8B-B14F-4D97-AF65-F5344CB8AC3E}">
        <p14:creationId xmlns:p14="http://schemas.microsoft.com/office/powerpoint/2010/main" val="240232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BE40B4-AA80-46F9-B083-FF448138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194" y="377505"/>
            <a:ext cx="9365418" cy="2751589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一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歐洲霸權的沒落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不管是戰勝國或戰敗國，經歷了四年戰爭的摧殘、傷亡與損耗，國力大為削減，數百年的霸權地位不再。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DE56190-C642-4B64-A40F-CE792EC9CD32}"/>
              </a:ext>
            </a:extLst>
          </p:cNvPr>
          <p:cNvSpPr txBox="1"/>
          <p:nvPr/>
        </p:nvSpPr>
        <p:spPr>
          <a:xfrm>
            <a:off x="2139194" y="3959603"/>
            <a:ext cx="900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>
                <a:solidFill>
                  <a:srgbClr val="FF0000"/>
                </a:solidFill>
              </a:rPr>
              <a:t>問題：請問歐洲的霸權自何時開始？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F41A7F-8B2C-4F91-93FF-6A2905042748}"/>
              </a:ext>
            </a:extLst>
          </p:cNvPr>
          <p:cNvSpPr txBox="1"/>
          <p:nvPr/>
        </p:nvSpPr>
        <p:spPr>
          <a:xfrm>
            <a:off x="2139194" y="5226341"/>
            <a:ext cx="418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>
                <a:solidFill>
                  <a:srgbClr val="0070C0"/>
                </a:solidFill>
                <a:latin typeface="+mn-ea"/>
              </a:rPr>
              <a:t>答：地理大發現後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5E31B9-61D2-4A87-A8F1-BD59BC42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102" y="4735584"/>
            <a:ext cx="3534561" cy="19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3CA2B-6D43-4AC7-A0FF-FB3438D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912" y="310393"/>
            <a:ext cx="9608699" cy="4437776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二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四大帝國瓦解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德意志帝國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：戰後領土減少約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13%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，東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部割給波蘭，西南部割給法國，北部割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給丹麥。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俄羅斯帝國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：經過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1917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年的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次革命，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沙皇尼古拉二世退位後被殺。列寧建立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世界第一個共產政權。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895C191-006E-456F-A030-4F10095E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08" y="4685042"/>
            <a:ext cx="2491530" cy="20555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4A075CA-0C9D-4763-AE4F-DBE6CC2D2AE7}"/>
              </a:ext>
            </a:extLst>
          </p:cNvPr>
          <p:cNvSpPr txBox="1"/>
          <p:nvPr/>
        </p:nvSpPr>
        <p:spPr>
          <a:xfrm>
            <a:off x="5016617" y="6182686"/>
            <a:ext cx="358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一戰後德國的失地</a:t>
            </a:r>
          </a:p>
        </p:txBody>
      </p:sp>
    </p:spTree>
    <p:extLst>
      <p:ext uri="{BB962C8B-B14F-4D97-AF65-F5344CB8AC3E}">
        <p14:creationId xmlns:p14="http://schemas.microsoft.com/office/powerpoint/2010/main" val="413095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EEF89F-0E17-4777-8754-EA978E76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2" y="239260"/>
            <a:ext cx="10184235" cy="3854567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3.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奧匈帝國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：奧地利與匈牙利於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1867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年合併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為一個雙元帝國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(2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個平等的主權國家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，一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戰後除分開外，另誕生了捷克這國家。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4.</a:t>
            </a:r>
            <a:r>
              <a:rPr lang="zh-TW" altLang="en-US" sz="4000">
                <a:solidFill>
                  <a:srgbClr val="FF0000"/>
                </a:solidFill>
                <a:latin typeface="+mn-ea"/>
                <a:ea typeface="+mn-ea"/>
              </a:rPr>
              <a:t>鄂圖曼帝國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  <a:t>19</a:t>
            </a: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世紀時已衰，受列強宰割，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一戰時又選錯邊成為戰敗國，失去大部分</a:t>
            </a:r>
            <a:br>
              <a:rPr lang="en-US" altLang="zh-TW" sz="400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>
                <a:solidFill>
                  <a:schemeClr val="tx1"/>
                </a:solidFill>
                <a:latin typeface="+mn-ea"/>
                <a:ea typeface="+mn-ea"/>
              </a:rPr>
              <a:t>   領土，只剩下伊斯坦堡及安納托利亞。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3DEE6F-D087-432A-A0CD-8F159F40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32" y="4093827"/>
            <a:ext cx="3779809" cy="252491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3CFB888-F1A9-4B46-B76C-04A0B90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50" y="4093827"/>
            <a:ext cx="3503401" cy="25249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85428F8-DFB6-4564-BAC0-6AB5F731F23A}"/>
              </a:ext>
            </a:extLst>
          </p:cNvPr>
          <p:cNvSpPr txBox="1"/>
          <p:nvPr/>
        </p:nvSpPr>
        <p:spPr>
          <a:xfrm>
            <a:off x="5576866" y="5171617"/>
            <a:ext cx="2468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latin typeface="+mn-ea"/>
              </a:rPr>
              <a:t>奧匈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左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及鄂圖曼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右</a:t>
            </a:r>
            <a:r>
              <a:rPr lang="en-US" altLang="zh-TW" sz="280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解體後的形勢圖</a:t>
            </a:r>
          </a:p>
        </p:txBody>
      </p:sp>
    </p:spTree>
    <p:extLst>
      <p:ext uri="{BB962C8B-B14F-4D97-AF65-F5344CB8AC3E}">
        <p14:creationId xmlns:p14="http://schemas.microsoft.com/office/powerpoint/2010/main" val="100194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B2B522-1F85-49F8-A46C-6598D200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68" y="226503"/>
            <a:ext cx="9806729" cy="4521666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相對於歐洲列強的沒落，美國崛起成為世界新霸主，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紐約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也取代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倫敦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成為世界金融中心。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而日本自明治維新以來，每戰必勝，晉身為亞洲唯一的強權國家與世界海軍五強之一，軍國主義熾烈，甚至喊出</a:t>
            </a:r>
            <a:r>
              <a:rPr lang="zh-TW" altLang="en-US" sz="4000" dirty="0">
                <a:solidFill>
                  <a:srgbClr val="FF0000"/>
                </a:solidFill>
                <a:latin typeface="+mn-ea"/>
                <a:ea typeface="+mn-ea"/>
              </a:rPr>
              <a:t>大東亞共榮圈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的口號。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A21192-A35F-4373-809E-A87725332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258" y="4290969"/>
            <a:ext cx="4160939" cy="234052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CEC6710-15A7-429C-B2BF-211A50F75617}"/>
              </a:ext>
            </a:extLst>
          </p:cNvPr>
          <p:cNvSpPr txBox="1"/>
          <p:nvPr/>
        </p:nvSpPr>
        <p:spPr>
          <a:xfrm>
            <a:off x="1325461" y="5238113"/>
            <a:ext cx="6249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rgbClr val="FF0000"/>
                </a:solidFill>
                <a:latin typeface="+mn-ea"/>
              </a:rPr>
              <a:t>1922</a:t>
            </a:r>
            <a:r>
              <a:rPr lang="zh-TW" altLang="en-US" sz="2800">
                <a:solidFill>
                  <a:srgbClr val="FF0000"/>
                </a:solidFill>
                <a:latin typeface="+mn-ea"/>
              </a:rPr>
              <a:t>年的華盛頓海軍條約，允許日本擁有的主力艦噸位數僅次於美、英，而可超過義、法。</a:t>
            </a:r>
          </a:p>
        </p:txBody>
      </p:sp>
    </p:spTree>
    <p:extLst>
      <p:ext uri="{BB962C8B-B14F-4D97-AF65-F5344CB8AC3E}">
        <p14:creationId xmlns:p14="http://schemas.microsoft.com/office/powerpoint/2010/main" val="78596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041FFB-CA75-5F64-5E53-7C634DAB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49624"/>
            <a:ext cx="9523411" cy="597945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日本的重大勝利有：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1894-1895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年對清朝的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    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戰爭，廢除與列強的不平等條約。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1904-1905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年對俄國的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          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戰爭，躋身世界強權之列。</a:t>
            </a: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b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1914-1918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年第一次世界大戰，成為全球海軍第</a:t>
            </a:r>
            <a:r>
              <a:rPr lang="en-US" altLang="zh-TW" sz="400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lang="zh-TW" altLang="en-US" sz="4000" dirty="0">
                <a:solidFill>
                  <a:schemeClr val="tx1"/>
                </a:solidFill>
                <a:latin typeface="+mn-ea"/>
                <a:ea typeface="+mn-ea"/>
              </a:rPr>
              <a:t>大國家。</a:t>
            </a:r>
          </a:p>
        </p:txBody>
      </p:sp>
    </p:spTree>
    <p:extLst>
      <p:ext uri="{BB962C8B-B14F-4D97-AF65-F5344CB8AC3E}">
        <p14:creationId xmlns:p14="http://schemas.microsoft.com/office/powerpoint/2010/main" val="14137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1330</TotalTime>
  <Words>2295</Words>
  <Application>Microsoft Office PowerPoint</Application>
  <PresentationFormat>寬螢幕</PresentationFormat>
  <Paragraphs>73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8" baseType="lpstr">
      <vt:lpstr>微軟正黑體</vt:lpstr>
      <vt:lpstr>Arial</vt:lpstr>
      <vt:lpstr>Century Gothic</vt:lpstr>
      <vt:lpstr>Wingdings 3</vt:lpstr>
      <vt:lpstr>絲縷</vt:lpstr>
      <vt:lpstr>九下歷史第三章第2節 一次大戰的影響與巴黎和會</vt:lpstr>
      <vt:lpstr>一、複習第一次世界大戰的原因與經過，        請看下方的曼陀羅螺旋架構圖。</vt:lpstr>
      <vt:lpstr>問題與思考：</vt:lpstr>
      <vt:lpstr>二、一次大戰的影響</vt:lpstr>
      <vt:lpstr>(一)歐洲霸權的沒落 不管是戰勝國或戰敗國，經歷了四年戰爭的摧殘、傷亡與損耗，國力大為削減，數百年的霸權地位不再。</vt:lpstr>
      <vt:lpstr>(二)四大帝國瓦解 1.德意志帝國：戰後領土減少約13%，東    部割給波蘭，西南部割給法國，北部割    給丹麥。 2.俄羅斯帝國：經過1917年的2次革命，    沙皇尼古拉二世退位後被殺。列寧建立    世界第一個共產政權。</vt:lpstr>
      <vt:lpstr>3.奧匈帝國：奧地利與匈牙利於1867年合併    為一個雙元帝國(2個平等的主權國家)，一    戰後除分開外，另誕生了捷克這國家。 4.鄂圖曼帝國：19世紀時已衰，受列強宰割，    一戰時又選錯邊成為戰敗國，失去大部分    領土，只剩下伊斯坦堡及安納托利亞。</vt:lpstr>
      <vt:lpstr>(三)相對於歐洲列強的沒落，美國崛起成為世界新霸主，紐約也取代倫敦成為世界金融中心。 而日本自明治維新以來，每戰必勝，晉身為亞洲唯一的強權國家與世界海軍五強之一，軍國主義熾烈，甚至喊出大東亞共榮圈的口號。</vt:lpstr>
      <vt:lpstr>日本的重大勝利有： 1894-1895年對清朝的(          )戰爭，廢除與列強的不平等條約。  1904-1905年對俄國的(          )戰爭，躋身世界強權之列。  1914-1918年第一次世界大戰，成為全球海軍第3大國家。</vt:lpstr>
      <vt:lpstr>(四)新式武器的問世 1.飛機：萊特兄弟於1903年發明飛機，幾年後便在一次大戰中派上用場，起初的功能在偵查，很快就運用在空中戰鬥與地面轟炸，空戰時代於焉來臨。</vt:lpstr>
      <vt:lpstr>2.坦克：為了突破壕溝戰的僵局，英國在大戰末期發明了坦克(Tank)，其履帶設計可以跨越壕溝，堅厚裝甲可以防彈，遂成了迄今仍然重要的武器，有陸戰之王的稱號。</vt:lpstr>
      <vt:lpstr>3.毒氣：人類使用毒氣的歷史甚早，可追溯自古希臘城邦雅典與斯巴達間的伯羅奔尼撒戰爭。 一次大戰中毒氣被大量使用，主要是芥子氣、光氣與氯氣，估計造成一百多萬人傷亡。</vt:lpstr>
      <vt:lpstr>4.潛艇：廣義的潛艇泛指可以潛行在水面下的船隻，17世紀已經出現。而最早用於軍事用途則是18世紀的美國獨立戰爭。 一戰初期德國的U級潛艇多次擊沉英國戰艦，造成很大損害，但後來英、美在驅逐艦裝置深水炸彈反制，德國潛艦不再擁有優勢。</vt:lpstr>
      <vt:lpstr>(五)對科技文明的質疑 從文藝復興以來，歷經科學革命、啟蒙運動、工業革命，人們篤信理性與科學、技術的發展將提高人類的福祉。但伴隨著武器的殺傷力也越來越大，一戰後人們開始反思，科技的發達到底是帶來幸福，還是災難？</vt:lpstr>
      <vt:lpstr>(六)目睹著大戰的曠日持久與嚴重傷亡，戰後出現了反戰文學，控訴著戰爭的殘酷、無情以及不人道，以下列兩本最為著名。</vt:lpstr>
      <vt:lpstr>(七)19世紀常被人說是民主的世紀或革命的世紀，隨著各國陸續開放，惟婦女雖極力爭取，但一直到19世紀末仍未獲得參政權。 一戰期間，男性都到前線打仗，國內勞動力不足，於是後方的勞動、生產等工作都由女性擔任。戰後各國因感念女性的付出，接連開放婦女參政權(美國1920年、英國1922年)</vt:lpstr>
      <vt:lpstr>(八)民族自決 受歐洲霸權沒落、帝國解體等因素，以及威爾遜14點原則的提倡，一戰後許多列強的殖民地獨立建國或取得自治權。 例如：芬蘭、愛沙尼亞、拉脫維亞、立陶             宛、波蘭、捷克、南斯拉夫、埃及、             南非、伊朗等。</vt:lpstr>
      <vt:lpstr>三、巴黎和會與國際聯盟</vt:lpstr>
      <vt:lpstr>(一)1919年1月，戰勝國代表於法國巴黎召開和會，討論如何處置戰敗國與規劃戰後的世界局勢。 ※戰勝國：英、法、美、義……共23國。 ※戰敗國：德、奧、匈、土、保。</vt:lpstr>
      <vt:lpstr>問題1：俄國是不是戰勝國？</vt:lpstr>
      <vt:lpstr>(二)會議由美、英、法三國領袖主導，稱為三巨頭。 1.美總統威爾遜-學者出身，理念主義者。 2.英首相勞合喬治-考量英國利益，人稱Fox 3.法總理克里蒙梭-人稱Tiger，主張嚴懲德國。</vt:lpstr>
      <vt:lpstr>問題：法國的克里蒙梭為什麼強烈主張要           嚴懲德國？</vt:lpstr>
      <vt:lpstr>(三)威爾遜提出14點和平原則，終為列強       同意，亦被視為是理想主義的典範。 01.無秘密外交。 02.航海自由。 03.消除國際貿易障礙。 04.限制軍備。 05.平等對待殖民地人民。 06.德軍撤出俄國領土。 07.恢復比利時獨立性。 08.德國歸還亞爾薩斯及洛林予法國。 09.根據民族性原則，重塑義大利邊境。 10.奧匈帝國的民族自決。 11.同盟國撤出羅馬尼亞、塞爾維亞與蒙特內哥羅。 12.鄂圖曼帝國的民族自決。 13.恢復波蘭獨立性。 14.成立國際聯盟以維持世界和平。</vt:lpstr>
      <vt:lpstr>問題：綜觀威爾遜的14點和平原則，其主            要核心概念為何？</vt:lpstr>
      <vt:lpstr>思考：你認這14點都有貫徹嗎？哪幾點較            不容易實現？為什麼？</vt:lpstr>
      <vt:lpstr>(四)威爾遜雖有崇高理想，但受限於戰時密約(如英日密約)，以及各國報復、自私的態度，致使許多方面都未能公平或具建設性的處理，如中國的山東問題。</vt:lpstr>
      <vt:lpstr>問題：中國山東問題的發展始末，請在學            習單上作答。</vt:lpstr>
      <vt:lpstr>(五)和會後分別對5個戰敗國訂立條約，        多以簽約所在地命名： 對德國《凡爾賽條約》 對奧地利《聖日耳曼條約》 對匈牙利《特里亞農條約》 對保加利亞《納伊條約》 對土耳其《色佛爾條約》</vt:lpstr>
      <vt:lpstr>《凡爾賽條約》內容龐大繁雜，共有15項440條，簡單摘要如下 1.將亞爾薩斯、洛林2地還給法國，並放棄所    有的海外殖民地。 2.賠償鉅額款項，經過數次討論核定為2260    億馬克。 3.萊茵河西岸列為非武裝區，德國不得駐軍。 4.取消參謀本部，解散空軍，陸軍、海軍則    有嚴格兵員限制，不得擁有坦克與潛艇。 5.與其他同盟國承擔所有的戰爭責任。 </vt:lpstr>
      <vt:lpstr>(六)威爾遜14點原則的最後一項，就是希望建立一個能維持和平的國際性組織，透過調解、仲裁等方式來化解國際間的糾紛和衝突，此即國際聯盟的由來。為此威爾遜不得不對法國、日本多處妥協以爭取支持。 後國聯於1920年成立，總部位於瑞士日內瓦。 ，另於荷蘭海牙設置國際法庭。</vt:lpstr>
      <vt:lpstr>國際聯盟最多時曾有58個會員國，也解決過一些糾紛，但一直存在兩大問題： 1.美國因國內孤立主義作祟，國會未批准《凡爾賽條約》，也未准加入國聯。 2.缺乏有效的制裁力量。 例如1931年的九一八事變，國際聯盟雖調查並譴責日本的侵略行為，但無法有效制裁，至一次大戰前已名存實亡。</vt:lpstr>
      <vt:lpstr>總結： 1.第一次世界大戰源因列強的過度擴張引發    衝突而起，各國因在亞、非殖民地的予取    予求造成致命的自信，以為很迅速、簡單    就能獲勝。 2.巴黎和會中戰勝國希望得到鉅額賠償，以    彌補國力的龐大損耗，故嚴苛地懲罰戰敗    國，致心生憤恨，使得不穩定的和平只維    持了20年，就冒出了更猛烈的戰火。</vt:lpstr>
      <vt:lpstr>表現任務： 1.KAHOOT分組小測驗。 2.完成學習單。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九下歷史第三章第2節 一次大戰的影響與巴黎和會</dc:title>
  <dc:creator>BKY</dc:creator>
  <cp:lastModifiedBy>BKY</cp:lastModifiedBy>
  <cp:revision>77</cp:revision>
  <dcterms:created xsi:type="dcterms:W3CDTF">2023-02-18T05:34:40Z</dcterms:created>
  <dcterms:modified xsi:type="dcterms:W3CDTF">2023-03-17T00:59:43Z</dcterms:modified>
</cp:coreProperties>
</file>