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736" r:id="rId2"/>
    <p:sldMasterId id="2147483785" r:id="rId3"/>
    <p:sldMasterId id="2147484029" r:id="rId4"/>
  </p:sldMasterIdLst>
  <p:notesMasterIdLst>
    <p:notesMasterId r:id="rId34"/>
  </p:notesMasterIdLst>
  <p:handoutMasterIdLst>
    <p:handoutMasterId r:id="rId35"/>
  </p:handoutMasterIdLst>
  <p:sldIdLst>
    <p:sldId id="3805" r:id="rId5"/>
    <p:sldId id="3808" r:id="rId6"/>
    <p:sldId id="3806" r:id="rId7"/>
    <p:sldId id="3814" r:id="rId8"/>
    <p:sldId id="3810" r:id="rId9"/>
    <p:sldId id="3260" r:id="rId10"/>
    <p:sldId id="663" r:id="rId11"/>
    <p:sldId id="1706" r:id="rId12"/>
    <p:sldId id="3179" r:id="rId13"/>
    <p:sldId id="1857" r:id="rId14"/>
    <p:sldId id="3205" r:id="rId15"/>
    <p:sldId id="3204" r:id="rId16"/>
    <p:sldId id="598" r:id="rId17"/>
    <p:sldId id="3281" r:id="rId18"/>
    <p:sldId id="599" r:id="rId19"/>
    <p:sldId id="1687" r:id="rId20"/>
    <p:sldId id="1688" r:id="rId21"/>
    <p:sldId id="1689" r:id="rId22"/>
    <p:sldId id="1690" r:id="rId23"/>
    <p:sldId id="3262" r:id="rId24"/>
    <p:sldId id="1903" r:id="rId25"/>
    <p:sldId id="1908" r:id="rId26"/>
    <p:sldId id="1909" r:id="rId27"/>
    <p:sldId id="3813" r:id="rId28"/>
    <p:sldId id="3815" r:id="rId29"/>
    <p:sldId id="3817" r:id="rId30"/>
    <p:sldId id="3816" r:id="rId31"/>
    <p:sldId id="3811" r:id="rId32"/>
    <p:sldId id="3812" r:id="rId33"/>
  </p:sldIdLst>
  <p:sldSz cx="12192000" cy="6858000"/>
  <p:notesSz cx="6669088" cy="9820275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26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6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6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6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6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26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26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26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26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yUser" initials="M" lastIdx="1" clrIdx="0">
    <p:extLst>
      <p:ext uri="{19B8F6BF-5375-455C-9EA6-DF929625EA0E}">
        <p15:presenceInfo xmlns:p15="http://schemas.microsoft.com/office/powerpoint/2012/main" userId="c36039a8c97bcb9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D1F3FF"/>
    <a:srgbClr val="33CC33"/>
    <a:srgbClr val="AFEAFF"/>
    <a:srgbClr val="9900CC"/>
    <a:srgbClr val="663300"/>
    <a:srgbClr val="FBFFE5"/>
    <a:srgbClr val="CC3399"/>
    <a:srgbClr val="FFFF9F"/>
    <a:srgbClr val="FFFF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196" autoAdjust="0"/>
  </p:normalViewPr>
  <p:slideViewPr>
    <p:cSldViewPr>
      <p:cViewPr varScale="1">
        <p:scale>
          <a:sx n="111" d="100"/>
          <a:sy n="111" d="100"/>
        </p:scale>
        <p:origin x="510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65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8925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28150"/>
            <a:ext cx="288925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328150"/>
            <a:ext cx="288925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新細明體" charset="-120"/>
              </a:defRPr>
            </a:lvl1pPr>
          </a:lstStyle>
          <a:p>
            <a:pPr>
              <a:defRPr/>
            </a:pPr>
            <a:fld id="{BA5DF888-37D4-4E07-A96F-9CE010E5820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560608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8925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1913" y="736600"/>
            <a:ext cx="6545262" cy="3683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1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161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28150"/>
            <a:ext cx="288925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61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328150"/>
            <a:ext cx="288925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新細明體" charset="-120"/>
              </a:defRPr>
            </a:lvl1pPr>
          </a:lstStyle>
          <a:p>
            <a:pPr>
              <a:defRPr/>
            </a:pPr>
            <a:fld id="{A9A25E3F-C1DA-4527-AB30-F0A5E83F957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072572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6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CF9F2F-D206-468C-8D69-F17A8D50BA65}" type="slidenum">
              <a:rPr kumimoji="1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新細明體" pitchFamily="18" charset="-120"/>
              <a:cs typeface="+mn-cs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1913" y="736600"/>
            <a:ext cx="6545262" cy="3683000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dirty="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57736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橢圓 3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0" lang="en-US" sz="2600"/>
          </a:p>
        </p:txBody>
      </p:sp>
      <p:sp>
        <p:nvSpPr>
          <p:cNvPr id="5" name="橢圓 4"/>
          <p:cNvSpPr/>
          <p:nvPr/>
        </p:nvSpPr>
        <p:spPr>
          <a:xfrm>
            <a:off x="1543051" y="1344614"/>
            <a:ext cx="84667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0" lang="en-US" sz="2600"/>
          </a:p>
        </p:txBody>
      </p:sp>
      <p:sp>
        <p:nvSpPr>
          <p:cNvPr id="14" name="標題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22" name="副標題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6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頁尾版面配置區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90982B1-10AB-4393-8501-2BF715D6A61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43289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E3D23-941E-4ADB-A3E4-C1FB7B68FFF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9450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9A11C-C6C3-4FC9-9966-853AA758CEA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13992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96200" y="587377"/>
            <a:ext cx="4572000" cy="1241425"/>
          </a:xfrm>
        </p:spPr>
        <p:txBody>
          <a:bodyPr>
            <a:normAutofit/>
          </a:bodyPr>
          <a:lstStyle>
            <a:lvl1pPr algn="l">
              <a:defRPr sz="3300" baseline="0"/>
            </a:lvl1pPr>
          </a:lstStyle>
          <a:p>
            <a:r>
              <a:rPr lang="en-US" dirty="0"/>
              <a:t>Orange 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542F-2406-46F8-9A63-9AFE308EF2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3AA5-FCF6-4C42-B56D-B03C91037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989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542F-2406-46F8-9A63-9AFE308EF2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3AA5-FCF6-4C42-B56D-B03C91037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374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542F-2406-46F8-9A63-9AFE308EF2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3AA5-FCF6-4C42-B56D-B03C91037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4540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542F-2406-46F8-9A63-9AFE308EF2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3AA5-FCF6-4C42-B56D-B03C91037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645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6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542F-2406-46F8-9A63-9AFE308EF2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3AA5-FCF6-4C42-B56D-B03C91037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371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542F-2406-46F8-9A63-9AFE308EF2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3AA5-FCF6-4C42-B56D-B03C91037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273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542F-2406-46F8-9A63-9AFE308EF2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3AA5-FCF6-4C42-B56D-B03C91037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1624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2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542F-2406-46F8-9A63-9AFE308EF2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3AA5-FCF6-4C42-B56D-B03C91037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081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392" y="274638"/>
            <a:ext cx="11289208" cy="1143000"/>
          </a:xfrm>
        </p:spPr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27381" y="1447800"/>
            <a:ext cx="11385219" cy="48006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7528DC10-B293-4696-BC06-AEFF95287B16}"/>
              </a:ext>
            </a:extLst>
          </p:cNvPr>
          <p:cNvSpPr/>
          <p:nvPr userDrawn="1"/>
        </p:nvSpPr>
        <p:spPr>
          <a:xfrm>
            <a:off x="11568607" y="6270171"/>
            <a:ext cx="568677" cy="556253"/>
          </a:xfrm>
          <a:prstGeom prst="ellipse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BD2FFBB-958F-4B4B-AD7E-FF145BC9EE8A}" type="slidenum">
              <a:rPr lang="en-US" altLang="zh-TW" sz="1400" smtClean="0">
                <a:solidFill>
                  <a:schemeClr val="tx1">
                    <a:lumMod val="75000"/>
                  </a:schemeClr>
                </a:solidFill>
                <a:latin typeface="Gill Sans MT" panose="020B0502020104020203" pitchFamily="34" charset="0"/>
              </a:rPr>
              <a:pPr/>
              <a:t>‹#›</a:t>
            </a:fld>
            <a:endParaRPr lang="zh-TW" altLang="en-US" sz="1400" dirty="0">
              <a:solidFill>
                <a:schemeClr val="tx1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0643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542F-2406-46F8-9A63-9AFE308EF2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3AA5-FCF6-4C42-B56D-B03C91037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2898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542F-2406-46F8-9A63-9AFE308EF2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3AA5-FCF6-4C42-B56D-B03C91037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0553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542F-2406-46F8-9A63-9AFE308EF2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3AA5-FCF6-4C42-B56D-B03C91037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5121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 noProof="0"/>
              <a:t>按一下以編輯母片子標題樣式</a:t>
            </a:r>
            <a:endParaRPr lang="zh-TW" altLang="en-US" noProof="0" dirty="0"/>
          </a:p>
        </p:txBody>
      </p:sp>
      <p:pic>
        <p:nvPicPr>
          <p:cNvPr id="8" name="圖片 7" descr="純白色雲朵與深藍色天空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圖片 9" descr="植物嫩芽的特寫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圖片 10" descr="波浪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36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4632" y="276087"/>
            <a:ext cx="11710220" cy="893952"/>
          </a:xfrm>
        </p:spPr>
        <p:txBody>
          <a:bodyPr rtlCol="0">
            <a:normAutofit/>
          </a:bodyPr>
          <a:lstStyle>
            <a:lvl1pPr>
              <a:defRPr sz="4400" b="1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pPr rtl="0"/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314632" y="1317523"/>
            <a:ext cx="11710220" cy="5264390"/>
          </a:xfrm>
        </p:spPr>
        <p:txBody>
          <a:bodyPr rtlCol="0"/>
          <a:lstStyle>
            <a:lvl1pPr marL="354013" indent="-354013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u"/>
              <a:defRPr sz="2800">
                <a:latin typeface="Gill Sans MT" panose="020B0502020104020203" pitchFamily="34" charset="0"/>
              </a:defRPr>
            </a:lvl1pPr>
            <a:lvl2pPr marL="541338" indent="-2571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p"/>
              <a:defRPr sz="2400">
                <a:latin typeface="Gill Sans MT" panose="020B0502020104020203" pitchFamily="34" charset="0"/>
              </a:defRPr>
            </a:lvl2pPr>
            <a:lvl3pPr marL="717550" indent="-195263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Ø"/>
              <a:defRPr sz="2000">
                <a:latin typeface="Gill Sans MT" panose="020B0502020104020203" pitchFamily="34" charset="0"/>
              </a:defRPr>
            </a:lvl3pPr>
            <a:lvl4pPr>
              <a:lnSpc>
                <a:spcPct val="100000"/>
              </a:lnSpc>
              <a:spcBef>
                <a:spcPts val="300"/>
              </a:spcBef>
              <a:defRPr>
                <a:latin typeface="Gill Sans MT" panose="020B0502020104020203" pitchFamily="34" charset="0"/>
              </a:defRPr>
            </a:lvl4pPr>
            <a:lvl5pPr>
              <a:lnSpc>
                <a:spcPct val="100000"/>
              </a:lnSpc>
              <a:spcBef>
                <a:spcPts val="300"/>
              </a:spcBef>
              <a:defRPr>
                <a:latin typeface="Gill Sans MT" panose="020B0502020104020203" pitchFamily="34" charset="0"/>
              </a:defRPr>
            </a:lvl5pPr>
          </a:lstStyle>
          <a:p>
            <a:pPr lvl="0" rtl="0"/>
            <a:r>
              <a:rPr lang="zh-TW" altLang="en-US" dirty="0"/>
              <a:t>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029A5D0E-50CE-44D3-881B-C87A7682EA8F}"/>
              </a:ext>
            </a:extLst>
          </p:cNvPr>
          <p:cNvSpPr/>
          <p:nvPr userDrawn="1"/>
        </p:nvSpPr>
        <p:spPr>
          <a:xfrm>
            <a:off x="11483174" y="6270171"/>
            <a:ext cx="654111" cy="556253"/>
          </a:xfrm>
          <a:prstGeom prst="ellipse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BD2FFBB-958F-4B4B-AD7E-FF145BC9EE8A}" type="slidenum">
              <a:rPr lang="en-US" altLang="zh-TW" sz="1400" smtClean="0">
                <a:solidFill>
                  <a:schemeClr val="tx1">
                    <a:lumMod val="75000"/>
                  </a:schemeClr>
                </a:solidFill>
                <a:latin typeface="Gill Sans MT" panose="020B0502020104020203" pitchFamily="34" charset="0"/>
              </a:rPr>
              <a:pPr algn="ctr"/>
              <a:t>‹#›</a:t>
            </a:fld>
            <a:endParaRPr lang="zh-TW" altLang="en-US" sz="1400" dirty="0">
              <a:solidFill>
                <a:schemeClr val="tx1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62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0" y="300743"/>
            <a:ext cx="12113342" cy="912654"/>
          </a:xfrm>
        </p:spPr>
        <p:txBody>
          <a:bodyPr rtlCol="0" anchor="b">
            <a:normAutofit/>
          </a:bodyPr>
          <a:lstStyle>
            <a:lvl1pPr algn="ctr" rtl="0">
              <a:defRPr sz="5600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 dirty="0"/>
              <a:t>氣候變遷調適方案之建構與思考原則 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490472" y="6136363"/>
            <a:ext cx="6949440" cy="449523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zh-TW" altLang="en-US" noProof="0" dirty="0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33813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305E5D7-874B-456E-A310-B9B20A1DF1A7}" type="datetime2">
              <a:rPr lang="zh-TW" altLang="en-US" smtClean="0"/>
              <a:pPr/>
              <a:t>2024年1月2日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zh-TW" altLang="en-US" noProof="0" dirty="0"/>
              <a:t>新增頁尾</a:t>
            </a:r>
          </a:p>
        </p:txBody>
      </p:sp>
    </p:spTree>
    <p:extLst>
      <p:ext uri="{BB962C8B-B14F-4D97-AF65-F5344CB8AC3E}">
        <p14:creationId xmlns:p14="http://schemas.microsoft.com/office/powerpoint/2010/main" val="402776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en-US" altLang="zh-TW" noProof="0"/>
              <a:t>‹#›</a:t>
            </a:fld>
            <a:endParaRPr lang="zh-TW" altLang="en-US" noProof="0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51783F7-8EE4-4317-9DCA-B6CD21A04E2E}" type="datetime2">
              <a:rPr lang="zh-TW" altLang="en-US" smtClean="0"/>
              <a:pPr/>
              <a:t>2024年1月2日</a:t>
            </a:fld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zh-TW" altLang="en-US" noProof="0" dirty="0"/>
              <a:t>新增頁尾</a:t>
            </a:r>
          </a:p>
        </p:txBody>
      </p:sp>
    </p:spTree>
    <p:extLst>
      <p:ext uri="{BB962C8B-B14F-4D97-AF65-F5344CB8AC3E}">
        <p14:creationId xmlns:p14="http://schemas.microsoft.com/office/powerpoint/2010/main" val="259275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28405D5-54EE-49D5-89A7-D462B6DD676B}" type="datetime2">
              <a:rPr lang="zh-TW" altLang="en-US" smtClean="0"/>
              <a:pPr/>
              <a:t>2024年1月2日</a:t>
            </a:fld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zh-TW" altLang="en-US" noProof="0" dirty="0"/>
              <a:t>新增頁尾</a:t>
            </a:r>
          </a:p>
        </p:txBody>
      </p:sp>
    </p:spTree>
    <p:extLst>
      <p:ext uri="{BB962C8B-B14F-4D97-AF65-F5344CB8AC3E}">
        <p14:creationId xmlns:p14="http://schemas.microsoft.com/office/powerpoint/2010/main" val="94532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040EF29-DBBB-41B1-9C5D-FE42212D415C}" type="datetime2">
              <a:rPr lang="zh-TW" altLang="en-US" smtClean="0"/>
              <a:pPr/>
              <a:t>2024年1月2日</a:t>
            </a:fld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zh-TW" altLang="en-US" noProof="0" dirty="0"/>
              <a:t>新增頁尾</a:t>
            </a:r>
          </a:p>
        </p:txBody>
      </p:sp>
    </p:spTree>
    <p:extLst>
      <p:ext uri="{BB962C8B-B14F-4D97-AF65-F5344CB8AC3E}">
        <p14:creationId xmlns:p14="http://schemas.microsoft.com/office/powerpoint/2010/main" val="50360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043767" y="0"/>
            <a:ext cx="9144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sz="2600"/>
          </a:p>
        </p:txBody>
      </p:sp>
      <p:sp>
        <p:nvSpPr>
          <p:cNvPr id="5" name="矩形 4"/>
          <p:cNvSpPr/>
          <p:nvPr/>
        </p:nvSpPr>
        <p:spPr bwMode="invGray">
          <a:xfrm>
            <a:off x="3048000" y="0"/>
            <a:ext cx="1016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sz="2600"/>
          </a:p>
        </p:txBody>
      </p:sp>
      <p:sp>
        <p:nvSpPr>
          <p:cNvPr id="6" name="橢圓 5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0" lang="en-US" sz="2600"/>
          </a:p>
        </p:txBody>
      </p:sp>
      <p:sp>
        <p:nvSpPr>
          <p:cNvPr id="7" name="橢圓 6"/>
          <p:cNvSpPr/>
          <p:nvPr/>
        </p:nvSpPr>
        <p:spPr>
          <a:xfrm>
            <a:off x="3210984" y="2746375"/>
            <a:ext cx="84667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0" lang="en-US" sz="260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6E1E1DC-26B6-4F99-B8F8-317489ED602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868739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A032E67-0DBD-414D-9A80-7639D35C1D16}" type="datetime2">
              <a:rPr lang="zh-TW" altLang="en-US" smtClean="0"/>
              <a:pPr/>
              <a:t>2024年1月2日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zh-TW" altLang="en-US" noProof="0" dirty="0"/>
              <a:t>新增頁尾</a:t>
            </a:r>
          </a:p>
        </p:txBody>
      </p:sp>
    </p:spTree>
    <p:extLst>
      <p:ext uri="{BB962C8B-B14F-4D97-AF65-F5344CB8AC3E}">
        <p14:creationId xmlns:p14="http://schemas.microsoft.com/office/powerpoint/2010/main" val="190740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圖片預留位置 2" descr="要新增影像的空白預留位置。按一下預留位置，然後選取您要新增的影像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8E8F52D-7094-4826-90CF-82F187863C55}" type="datetime2">
              <a:rPr lang="zh-TW" altLang="en-US" smtClean="0"/>
              <a:pPr/>
              <a:t>2024年1月2日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zh-TW" altLang="en-US" noProof="0" dirty="0"/>
              <a:t>新增頁尾</a:t>
            </a:r>
          </a:p>
        </p:txBody>
      </p:sp>
    </p:spTree>
    <p:extLst>
      <p:ext uri="{BB962C8B-B14F-4D97-AF65-F5344CB8AC3E}">
        <p14:creationId xmlns:p14="http://schemas.microsoft.com/office/powerpoint/2010/main" val="88938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en-US" altLang="zh-TW" smtClean="0"/>
              <a:t>‹#›</a:t>
            </a:fld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D13F17D-DD29-4C93-B70F-BF15A651C6D1}" type="datetime2">
              <a:rPr lang="zh-TW" altLang="en-US" smtClean="0"/>
              <a:pPr/>
              <a:t>2024年1月2日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zh-TW" altLang="en-US" dirty="0"/>
              <a:t>新增頁尾</a:t>
            </a:r>
          </a:p>
        </p:txBody>
      </p:sp>
    </p:spTree>
    <p:extLst>
      <p:ext uri="{BB962C8B-B14F-4D97-AF65-F5344CB8AC3E}">
        <p14:creationId xmlns:p14="http://schemas.microsoft.com/office/powerpoint/2010/main" val="35390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en-US" altLang="zh-TW" smtClean="0"/>
              <a:t>‹#›</a:t>
            </a:fld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248A1C6-D238-497D-A442-18B77B12B498}" type="datetime2">
              <a:rPr lang="zh-TW" altLang="en-US" smtClean="0"/>
              <a:pPr/>
              <a:t>2024年1月2日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zh-TW" altLang="en-US" dirty="0"/>
              <a:t>新增頁尾</a:t>
            </a:r>
          </a:p>
        </p:txBody>
      </p:sp>
    </p:spTree>
    <p:extLst>
      <p:ext uri="{BB962C8B-B14F-4D97-AF65-F5344CB8AC3E}">
        <p14:creationId xmlns:p14="http://schemas.microsoft.com/office/powerpoint/2010/main" val="330423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圖片預留位置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zh-TW" altLang="en-US"/>
              <a:t>在這裡插入影像或將影像拖放到這裡</a:t>
            </a:r>
            <a:endParaRPr lang="zh-TW" alt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rtlCol="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zh-TW" altLang="en-US"/>
              <a:t>按一下以編輯母片 </a:t>
            </a:r>
            <a:br>
              <a:rPr lang="zh-TW" altLang="en-US"/>
            </a:br>
            <a:r>
              <a:rPr lang="zh-TW" altLang="en-US"/>
              <a:t>標題樣式</a:t>
            </a: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 rtlCol="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/>
              <a:t>按一下以編輯母片副標題樣式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66821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32" name="圖片預留位置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  <a:sym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/>
              <a:t>在這裡插入影像或將影像拖放到這裡</a:t>
            </a:r>
            <a:endParaRPr lang="zh-TW" alt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rtlCol="0" anchor="b"/>
          <a:lstStyle>
            <a:lvl1pPr algn="r">
              <a:defRPr sz="4200" spc="-15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按一下以編輯 </a:t>
            </a:r>
            <a:br>
              <a:rPr lang="zh-TW" altLang="en-US"/>
            </a:br>
            <a:r>
              <a:rPr lang="zh-TW" altLang="en-US"/>
              <a:t>母片標題樣式</a:t>
            </a: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/>
              <a:t>按一下以編輯母片副標題樣式</a:t>
            </a:r>
            <a:endParaRPr lang="zh-TW" altLang="en-US" dirty="0"/>
          </a:p>
        </p:txBody>
      </p:sp>
      <p:sp>
        <p:nvSpPr>
          <p:cNvPr id="5" name="投影片編號預留位置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altLang="zh-TW" sz="1200" b="1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  <a:sym typeface="Microsoft JhengHei UI" panose="020B0604030504040204" pitchFamily="34" charset="-12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Times New Roman" panose="02020603050405020304" pitchFamily="18" charset="0"/>
              <a:sym typeface="Microsoft JhengHei UI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174361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大型影像與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rtlCol="0" anchor="b"/>
          <a:lstStyle>
            <a:lvl1pPr algn="r">
              <a:defRPr sz="4200" spc="-15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按一下以編輯 </a:t>
            </a:r>
            <a:br>
              <a:rPr lang="zh-TW" altLang="en-US"/>
            </a:br>
            <a:r>
              <a:rPr lang="zh-TW" altLang="en-US"/>
              <a:t>母片標題樣式</a:t>
            </a: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/>
              <a:t>按一下以編輯母片副標題樣式</a:t>
            </a:r>
            <a:endParaRPr lang="zh-TW" altLang="en-US" dirty="0"/>
          </a:p>
        </p:txBody>
      </p:sp>
      <p:sp>
        <p:nvSpPr>
          <p:cNvPr id="5" name="投影片編號預留位置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altLang="zh-TW" sz="1200" b="1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  <a:sym typeface="Microsoft JhengHei UI" panose="020B0604030504040204" pitchFamily="34" charset="-12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Times New Roman" panose="02020603050405020304" pitchFamily="18" charset="0"/>
              <a:sym typeface="Microsoft JhengHei UI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32" name="圖片預留位置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  <a:sym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/>
              <a:t>在這裡插入影像或將影像拖放到這裡</a:t>
            </a:r>
            <a:endParaRPr lang="zh-TW" altLang="en-US" dirty="0"/>
          </a:p>
        </p:txBody>
      </p:sp>
      <p:sp>
        <p:nvSpPr>
          <p:cNvPr id="16" name="內容預留位置 2">
            <a:extLst>
              <a:ext uri="{FF2B5EF4-FFF2-40B4-BE49-F238E27FC236}">
                <a16:creationId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426206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預留位置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05047"/>
            <a:ext cx="11340000" cy="4680000"/>
          </a:xfrm>
        </p:spPr>
        <p:txBody>
          <a:bodyPr rtlCol="0"/>
          <a:lstStyle>
            <a:lvl1pPr marL="266700" indent="-266700">
              <a:buFont typeface="Wingdings" panose="05000000000000000000" pitchFamily="2" charset="2"/>
              <a:buChar char="u"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ea typeface="微軟正黑體" panose="020B0604030504040204" pitchFamily="34" charset="-120"/>
                <a:sym typeface="Microsoft JhengHei UI" panose="020B0604030504040204" pitchFamily="34" charset="-120"/>
              </a:defRPr>
            </a:lvl1pPr>
            <a:lvl2pPr marL="542925" indent="-276225">
              <a:buFont typeface="Wingdings" panose="05000000000000000000" pitchFamily="2" charset="2"/>
              <a:buChar char="p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ea typeface="微軟正黑體" panose="020B0604030504040204" pitchFamily="34" charset="-120"/>
                <a:sym typeface="Microsoft JhengHei UI" panose="020B0604030504040204" pitchFamily="34" charset="-120"/>
              </a:defRPr>
            </a:lvl2pPr>
            <a:lvl3pPr marL="809625" indent="-266700">
              <a:buFont typeface="Wingdings" panose="05000000000000000000" pitchFamily="2" charset="2"/>
              <a:buChar char="Ø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ea typeface="微軟正黑體" panose="020B0604030504040204" pitchFamily="34" charset="-120"/>
                <a:sym typeface="Microsoft JhengHei UI" panose="020B0604030504040204" pitchFamily="34" charset="-120"/>
              </a:defRPr>
            </a:lvl3pPr>
            <a:lvl4pPr marL="1076325" indent="-266700">
              <a:buFont typeface="Wingdings" panose="05000000000000000000" pitchFamily="2" charset="2"/>
              <a:buChar char="ü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ea typeface="微軟正黑體" panose="020B0604030504040204" pitchFamily="34" charset="-120"/>
                <a:sym typeface="Microsoft JhengHei UI" panose="020B0604030504040204" pitchFamily="34" charset="-12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ea typeface="微軟正黑體" panose="020B0604030504040204" pitchFamily="34" charset="-120"/>
                <a:sym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dirty="0"/>
              <a:t>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70810"/>
            <a:ext cx="11340000" cy="1069501"/>
          </a:xfrm>
        </p:spPr>
        <p:txBody>
          <a:bodyPr rtlCol="0"/>
          <a:lstStyle>
            <a:lvl1pPr>
              <a:defRPr sz="4400" b="1">
                <a:solidFill>
                  <a:srgbClr val="003399"/>
                </a:solidFill>
                <a:latin typeface="Gill Sans MT" panose="020B0502020104020203" pitchFamily="34" charset="0"/>
                <a:ea typeface="微軟正黑體" panose="020B0604030504040204" pitchFamily="34" charset="-120"/>
                <a:cs typeface="Times New Roman" panose="02020603050405020304" pitchFamily="18" charset="0"/>
                <a:sym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dirty="0"/>
              <a:t>按一下以編輯母片標題樣式</a:t>
            </a:r>
          </a:p>
        </p:txBody>
      </p:sp>
      <p:sp>
        <p:nvSpPr>
          <p:cNvPr id="7" name="頁尾預留位置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  <a:sym typeface="Microsoft JhengHei UI" panose="020B0604030504040204" pitchFamily="34" charset="-120"/>
              </a:rPr>
              <a:t>新增頁尾</a:t>
            </a:r>
          </a:p>
        </p:txBody>
      </p:sp>
      <p:sp>
        <p:nvSpPr>
          <p:cNvPr id="8" name="投影片編號預留位置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  <a:sym typeface="Microsoft JhengHei UI" panose="020B0604030504040204" pitchFamily="34" charset="-12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altLang="zh-TW" sz="18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  <a:sym typeface="Microsoft JhengHei UI" panose="020B0604030504040204" pitchFamily="34" charset="-12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JhengHei UI" panose="020B0604030504040204" pitchFamily="34" charset="-120"/>
              <a:cs typeface="Times New Roman" panose="02020603050405020304" pitchFamily="18" charset="0"/>
              <a:sym typeface="Microsoft JhengHei UI" panose="020B0604030504040204" pitchFamily="34" charset="-120"/>
            </a:endParaRPr>
          </a:p>
        </p:txBody>
      </p:sp>
      <p:sp>
        <p:nvSpPr>
          <p:cNvPr id="24" name="手繪多邊形：圖案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25" name="手繪多邊形：圖案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26" name="手繪多邊形：圖案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27" name="手繪多邊形：圖案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28" name="手繪多邊形：圖案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29" name="手繪多邊形：圖案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30" name="手繪多邊形：圖案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31" name="手繪多邊形：圖案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32" name="手繪多邊形：圖案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33" name="手繪多邊形：圖案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34" name="手繪多邊形：圖案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35" name="手繪多邊形：圖案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36" name="手繪多邊形：圖案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37" name="手繪多邊形：圖案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5AF6C0D-1E3B-4E52-A59F-419C36A5F0A1}"/>
              </a:ext>
            </a:extLst>
          </p:cNvPr>
          <p:cNvSpPr txBox="1"/>
          <p:nvPr userDrawn="1"/>
        </p:nvSpPr>
        <p:spPr>
          <a:xfrm>
            <a:off x="431999" y="6012158"/>
            <a:ext cx="5238205" cy="432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5200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504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8" name="頁尾預留位置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  <a:sym typeface="Microsoft JhengHei UI" panose="020B0604030504040204" pitchFamily="34" charset="-120"/>
              </a:rPr>
              <a:t>新增頁尾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9" name="投影片編號預留位置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altLang="zh-TW" sz="1200" b="1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  <a:sym typeface="Microsoft JhengHei UI" panose="020B0604030504040204" pitchFamily="34" charset="-12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JhengHei UI" panose="020B0604030504040204" pitchFamily="34" charset="-120"/>
              <a:cs typeface="Times New Roman" panose="02020603050405020304" pitchFamily="18" charset="0"/>
              <a:sym typeface="Microsoft JhengHei UI" panose="020B0604030504040204" pitchFamily="34" charset="-120"/>
            </a:endParaRPr>
          </a:p>
        </p:txBody>
      </p:sp>
      <p:sp>
        <p:nvSpPr>
          <p:cNvPr id="6" name="文字預留位置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152525"/>
            <a:ext cx="5472113" cy="5038725"/>
          </a:xfrm>
        </p:spPr>
        <p:txBody>
          <a:bodyPr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615559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7" name="頁尾預留位置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  <a:sym typeface="Microsoft JhengHei UI" panose="020B0604030504040204" pitchFamily="34" charset="-120"/>
              </a:rPr>
              <a:t>新增頁尾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8" name="投影片編號預留位置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altLang="zh-TW" sz="1200" b="1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  <a:sym typeface="Microsoft JhengHei UI" panose="020B0604030504040204" pitchFamily="34" charset="-12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JhengHei UI" panose="020B0604030504040204" pitchFamily="34" charset="-120"/>
              <a:cs typeface="Times New Roman" panose="02020603050405020304" pitchFamily="18" charset="0"/>
              <a:sym typeface="Microsoft JhengHei UI" panose="020B0604030504040204" pitchFamily="34" charset="-120"/>
            </a:endParaRPr>
          </a:p>
        </p:txBody>
      </p:sp>
      <p:sp>
        <p:nvSpPr>
          <p:cNvPr id="5" name="文字預留位置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11" name="文字預留位置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60979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F73BD-2850-4E5F-BD1D-C5AEEF76CA6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699330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7" name="頁尾預留位置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  <a:sym typeface="Microsoft JhengHei UI" panose="020B0604030504040204" pitchFamily="34" charset="-120"/>
              </a:rPr>
              <a:t>新增頁尾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8" name="投影片編號預留位置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altLang="zh-TW" sz="1200" b="1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  <a:sym typeface="Microsoft JhengHei UI" panose="020B0604030504040204" pitchFamily="34" charset="-12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JhengHei UI" panose="020B0604030504040204" pitchFamily="34" charset="-120"/>
              <a:cs typeface="Times New Roman" panose="02020603050405020304" pitchFamily="18" charset="0"/>
              <a:sym typeface="Microsoft JhengHei UI" panose="020B0604030504040204" pitchFamily="34" charset="-120"/>
            </a:endParaRPr>
          </a:p>
        </p:txBody>
      </p:sp>
      <p:sp>
        <p:nvSpPr>
          <p:cNvPr id="5" name="文字預留位置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13" name="文字預留位置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15" name="文字預留位置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17" name="文字預留位置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502031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數位產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手繪多邊形：圖案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25" name="手繪多邊形：圖案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26" name="手繪多邊形：圖案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27" name="手繪多邊形：圖案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28" name="手繪多邊形：圖案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29" name="手繪多邊形：圖案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30" name="手繪多邊形：圖案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31" name="手繪多邊形：圖案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32" name="手繪多邊形：圖案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33" name="手繪多邊形：圖案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34" name="手繪多邊形：圖案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35" name="手繪多邊形：圖案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36" name="手繪多邊形：圖案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37" name="手繪多邊形：圖案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0725BC56-C7B6-400F-80F9-3F968E2CAE0E}"/>
              </a:ext>
            </a:extLst>
          </p:cNvPr>
          <p:cNvGrpSpPr/>
          <p:nvPr userDrawn="1"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44" name="圓角矩形 15">
              <a:extLst>
                <a:ext uri="{FF2B5EF4-FFF2-40B4-BE49-F238E27FC236}">
                  <a16:creationId xmlns:a16="http://schemas.microsoft.com/office/drawing/2014/main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  <a:sym typeface="Microsoft JhengHei UI" panose="020B0604030504040204" pitchFamily="34" charset="-120"/>
              </a:endParaRPr>
            </a:p>
          </p:txBody>
        </p:sp>
        <p:sp>
          <p:nvSpPr>
            <p:cNvPr id="45" name="圓角矩形 15">
              <a:extLst>
                <a:ext uri="{FF2B5EF4-FFF2-40B4-BE49-F238E27FC236}">
                  <a16:creationId xmlns:a16="http://schemas.microsoft.com/office/drawing/2014/main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  <a:sym typeface="Microsoft JhengHei UI" panose="020B0604030504040204" pitchFamily="34" charset="-120"/>
              </a:endParaRPr>
            </a:p>
          </p:txBody>
        </p:sp>
        <p:sp>
          <p:nvSpPr>
            <p:cNvPr id="46" name="矩形：圓角 45">
              <a:extLst>
                <a:ext uri="{FF2B5EF4-FFF2-40B4-BE49-F238E27FC236}">
                  <a16:creationId xmlns:a16="http://schemas.microsoft.com/office/drawing/2014/main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  <a:sym typeface="Microsoft JhengHei UI" panose="020B0604030504040204" pitchFamily="34" charset="-120"/>
              </a:endParaRPr>
            </a:p>
          </p:txBody>
        </p:sp>
        <p:sp>
          <p:nvSpPr>
            <p:cNvPr id="47" name="圓角矩形 15">
              <a:extLst>
                <a:ext uri="{FF2B5EF4-FFF2-40B4-BE49-F238E27FC236}">
                  <a16:creationId xmlns:a16="http://schemas.microsoft.com/office/drawing/2014/main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  <a:sym typeface="Microsoft JhengHei UI" panose="020B0604030504040204" pitchFamily="34" charset="-120"/>
              </a:endParaRPr>
            </a:p>
          </p:txBody>
        </p:sp>
        <p:sp>
          <p:nvSpPr>
            <p:cNvPr id="48" name="圓角矩形 15">
              <a:extLst>
                <a:ext uri="{FF2B5EF4-FFF2-40B4-BE49-F238E27FC236}">
                  <a16:creationId xmlns:a16="http://schemas.microsoft.com/office/drawing/2014/main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  <a:sym typeface="Microsoft JhengHei UI" panose="020B0604030504040204" pitchFamily="34" charset="-120"/>
              </a:endParaRPr>
            </a:p>
          </p:txBody>
        </p:sp>
        <p:sp>
          <p:nvSpPr>
            <p:cNvPr id="49" name="橢圓​​ 48">
              <a:extLst>
                <a:ext uri="{FF2B5EF4-FFF2-40B4-BE49-F238E27FC236}">
                  <a16:creationId xmlns:a16="http://schemas.microsoft.com/office/drawing/2014/main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  <a:sym typeface="Microsoft JhengHei UI" panose="020B0604030504040204" pitchFamily="34" charset="-120"/>
              </a:endParaRPr>
            </a:p>
          </p:txBody>
        </p:sp>
        <p:sp>
          <p:nvSpPr>
            <p:cNvPr id="50" name="橢圓​​ 49">
              <a:extLst>
                <a:ext uri="{FF2B5EF4-FFF2-40B4-BE49-F238E27FC236}">
                  <a16:creationId xmlns:a16="http://schemas.microsoft.com/office/drawing/2014/main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  <a:sym typeface="Microsoft JhengHei UI" panose="020B0604030504040204" pitchFamily="34" charset="-120"/>
              </a:endParaRPr>
            </a:p>
          </p:txBody>
        </p:sp>
        <p:sp>
          <p:nvSpPr>
            <p:cNvPr id="51" name="橢圓​​ 50">
              <a:extLst>
                <a:ext uri="{FF2B5EF4-FFF2-40B4-BE49-F238E27FC236}">
                  <a16:creationId xmlns:a16="http://schemas.microsoft.com/office/drawing/2014/main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  <a:sym typeface="Microsoft JhengHei UI" panose="020B0604030504040204" pitchFamily="34" charset="-120"/>
              </a:endParaRPr>
            </a:p>
          </p:txBody>
        </p:sp>
      </p:grpSp>
      <p:sp>
        <p:nvSpPr>
          <p:cNvPr id="3" name="內容預留位置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rtlCol="0"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zh-TW" altLang="en-US"/>
              <a:t>您可以在這裡輸入強調文字</a:t>
            </a:r>
            <a:endParaRPr lang="zh-TW" alt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7" name="頁尾預留位置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  <a:sym typeface="Microsoft JhengHei UI" panose="020B0604030504040204" pitchFamily="34" charset="-120"/>
              </a:rPr>
              <a:t>新增頁尾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8" name="投影片編號預留位置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altLang="zh-TW" sz="1200" b="1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  <a:sym typeface="Microsoft JhengHei UI" panose="020B0604030504040204" pitchFamily="34" charset="-12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Times New Roman" panose="02020603050405020304" pitchFamily="18" charset="0"/>
              <a:sym typeface="Microsoft JhengHei UI" panose="020B0604030504040204" pitchFamily="34" charset="-120"/>
            </a:endParaRPr>
          </a:p>
        </p:txBody>
      </p:sp>
      <p:sp>
        <p:nvSpPr>
          <p:cNvPr id="5" name="圖片預留位置 4">
            <a:extLst>
              <a:ext uri="{FF2B5EF4-FFF2-40B4-BE49-F238E27FC236}">
                <a16:creationId xmlns:a16="http://schemas.microsoft.com/office/drawing/2014/main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tlCol="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  <a:sym typeface="Microsoft JhengHei UI" panose="020B0604030504040204" pitchFamily="34" charset="-12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/>
              <a:t>在這裡插入影像或將影像拖放到這裡</a:t>
            </a:r>
            <a:endParaRPr lang="zh-TW" altLang="en-US" dirty="0"/>
          </a:p>
        </p:txBody>
      </p:sp>
      <p:sp>
        <p:nvSpPr>
          <p:cNvPr id="9" name="文字預留位置 8">
            <a:extLst>
              <a:ext uri="{FF2B5EF4-FFF2-40B4-BE49-F238E27FC236}">
                <a16:creationId xmlns:a16="http://schemas.microsoft.com/office/drawing/2014/main" id="{35FD3B7C-17C6-4327-986C-A8A6D6EC1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3509766"/>
            <a:ext cx="2951163" cy="2322709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583139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3 欄影像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橢圓​​ 17">
            <a:extLst>
              <a:ext uri="{FF2B5EF4-FFF2-40B4-BE49-F238E27FC236}">
                <a16:creationId xmlns:a16="http://schemas.microsoft.com/office/drawing/2014/main" id="{139FC94F-AE30-1048-843A-295FA302AC56}"/>
              </a:ext>
            </a:extLst>
          </p:cNvPr>
          <p:cNvSpPr>
            <a:spLocks noChangeAspect="1"/>
          </p:cNvSpPr>
          <p:nvPr userDrawn="1"/>
        </p:nvSpPr>
        <p:spPr>
          <a:xfrm>
            <a:off x="829415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17" name="橢圓​​ 16">
            <a:extLst>
              <a:ext uri="{FF2B5EF4-FFF2-40B4-BE49-F238E27FC236}">
                <a16:creationId xmlns:a16="http://schemas.microsoft.com/office/drawing/2014/main" id="{A037F3B8-BD34-EA4F-A1C0-4006B373159E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19" name="橢圓​​ 18">
            <a:extLst>
              <a:ext uri="{FF2B5EF4-FFF2-40B4-BE49-F238E27FC236}">
                <a16:creationId xmlns:a16="http://schemas.microsoft.com/office/drawing/2014/main" id="{8A1CF33D-645D-E940-8FF4-6178A32A19A2}"/>
              </a:ext>
            </a:extLst>
          </p:cNvPr>
          <p:cNvSpPr>
            <a:spLocks noChangeAspect="1"/>
          </p:cNvSpPr>
          <p:nvPr userDrawn="1"/>
        </p:nvSpPr>
        <p:spPr>
          <a:xfrm>
            <a:off x="2398763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7" name="頁尾預留位置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  <a:sym typeface="Microsoft JhengHei UI" panose="020B0604030504040204" pitchFamily="34" charset="-120"/>
              </a:rPr>
              <a:t>新增頁尾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8" name="投影片編號預留位置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altLang="zh-TW" sz="1200" b="1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  <a:sym typeface="Microsoft JhengHei UI" panose="020B0604030504040204" pitchFamily="34" charset="-12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Times New Roman" panose="02020603050405020304" pitchFamily="18" charset="0"/>
              <a:sym typeface="Microsoft JhengHei UI" panose="020B0604030504040204" pitchFamily="34" charset="-120"/>
            </a:endParaRPr>
          </a:p>
        </p:txBody>
      </p:sp>
      <p:sp>
        <p:nvSpPr>
          <p:cNvPr id="5" name="文字預留位置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71452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/>
              <a:t>項目符號描述</a:t>
            </a:r>
            <a:endParaRPr lang="zh-TW" altLang="en-US" dirty="0"/>
          </a:p>
        </p:txBody>
      </p:sp>
      <p:sp>
        <p:nvSpPr>
          <p:cNvPr id="13" name="文字預留位置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/>
              <a:t>項目符號描述</a:t>
            </a:r>
            <a:endParaRPr lang="zh-TW" altLang="en-US" dirty="0"/>
          </a:p>
        </p:txBody>
      </p:sp>
      <p:sp>
        <p:nvSpPr>
          <p:cNvPr id="15" name="文字預留位置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69634" y="4683647"/>
            <a:ext cx="2160588" cy="900000"/>
          </a:xfrm>
        </p:spPr>
        <p:txBody>
          <a:bodyPr rtlCol="0"/>
          <a:lstStyle>
            <a:lvl1pPr marL="0" indent="0" algn="ctr">
              <a:buNone/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/>
              <a:t>項目符號描述</a:t>
            </a:r>
            <a:endParaRPr lang="zh-TW" altLang="en-US" dirty="0"/>
          </a:p>
        </p:txBody>
      </p:sp>
      <p:sp>
        <p:nvSpPr>
          <p:cNvPr id="10" name="文字預留位置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71453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/>
              <a:t>項目符號 </a:t>
            </a:r>
            <a:r>
              <a:rPr lang="en-US" altLang="zh-TW"/>
              <a:t>2</a:t>
            </a:r>
            <a:endParaRPr lang="zh-TW" altLang="en-US" dirty="0"/>
          </a:p>
        </p:txBody>
      </p:sp>
      <p:sp>
        <p:nvSpPr>
          <p:cNvPr id="12" name="文字預留位置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/>
              <a:t>項目符號 </a:t>
            </a:r>
            <a:r>
              <a:rPr lang="en-US" altLang="zh-TW"/>
              <a:t>3</a:t>
            </a:r>
            <a:endParaRPr lang="zh-TW" altLang="en-US" dirty="0"/>
          </a:p>
        </p:txBody>
      </p:sp>
      <p:sp>
        <p:nvSpPr>
          <p:cNvPr id="16" name="文字預留位置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69635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/>
              <a:t>項目符號 </a:t>
            </a:r>
            <a:r>
              <a:rPr lang="en-US" altLang="zh-TW"/>
              <a:t>4</a:t>
            </a:r>
            <a:endParaRPr lang="zh-TW" altLang="en-US" dirty="0"/>
          </a:p>
        </p:txBody>
      </p:sp>
      <p:sp>
        <p:nvSpPr>
          <p:cNvPr id="9" name="文字預留位置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zh-TW" altLang="en-US"/>
              <a:t>副標題</a:t>
            </a:r>
            <a:endParaRPr lang="zh-TW" altLang="en-US" dirty="0"/>
          </a:p>
        </p:txBody>
      </p:sp>
      <p:sp>
        <p:nvSpPr>
          <p:cNvPr id="20" name="圖片預留位置 3">
            <a:extLst>
              <a:ext uri="{FF2B5EF4-FFF2-40B4-BE49-F238E27FC236}">
                <a16:creationId xmlns:a16="http://schemas.microsoft.com/office/drawing/2014/main" id="{06B6D0B6-0884-CD46-A1B0-9FED03C2262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24708" y="2358091"/>
            <a:ext cx="854075" cy="854075"/>
          </a:xfrm>
        </p:spPr>
        <p:txBody>
          <a:bodyPr rtlCol="0"/>
          <a:lstStyle>
            <a:lvl1pPr marL="0" indent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21" name="圖片預留位置 3">
            <a:extLst>
              <a:ext uri="{FF2B5EF4-FFF2-40B4-BE49-F238E27FC236}">
                <a16:creationId xmlns:a16="http://schemas.microsoft.com/office/drawing/2014/main" id="{BAAC12A0-90C3-984B-A8FC-7EB4AA432E3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672402" y="2358091"/>
            <a:ext cx="854075" cy="854075"/>
          </a:xfrm>
        </p:spPr>
        <p:txBody>
          <a:bodyPr rtlCol="0"/>
          <a:lstStyle>
            <a:lvl1pPr marL="0" indent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22" name="圖片預留位置 3">
            <a:extLst>
              <a:ext uri="{FF2B5EF4-FFF2-40B4-BE49-F238E27FC236}">
                <a16:creationId xmlns:a16="http://schemas.microsoft.com/office/drawing/2014/main" id="{51565942-8816-734B-BEEE-1258F13B66D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621493" y="2358090"/>
            <a:ext cx="854075" cy="854075"/>
          </a:xfrm>
        </p:spPr>
        <p:txBody>
          <a:bodyPr rtlCol="0"/>
          <a:lstStyle>
            <a:lvl1pPr marL="0" indent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983552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大型數字選項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手繪多邊形：圖案 17">
            <a:extLst>
              <a:ext uri="{FF2B5EF4-FFF2-40B4-BE49-F238E27FC236}">
                <a16:creationId xmlns:a16="http://schemas.microsoft.com/office/drawing/2014/main" id="{730F7266-25A0-4B3A-A8CE-F083ECC9D4C6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906843" y="3429050"/>
            <a:ext cx="4522314" cy="2762949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8" name="頁尾預留位置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  <a:sym typeface="Microsoft JhengHei UI" panose="020B0604030504040204" pitchFamily="34" charset="-120"/>
              </a:rPr>
              <a:t>新增頁尾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9" name="投影片編號預留位置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altLang="zh-TW" sz="1200" b="1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  <a:sym typeface="Microsoft JhengHei UI" panose="020B0604030504040204" pitchFamily="34" charset="-12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Times New Roman" panose="02020603050405020304" pitchFamily="18" charset="0"/>
              <a:sym typeface="Microsoft JhengHei UI" panose="020B0604030504040204" pitchFamily="34" charset="-120"/>
            </a:endParaRPr>
          </a:p>
        </p:txBody>
      </p:sp>
      <p:sp>
        <p:nvSpPr>
          <p:cNvPr id="6" name="文字預留位置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774740" y="3429000"/>
            <a:ext cx="4522407" cy="2762250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19" name="文字預留位置 18">
            <a:extLst>
              <a:ext uri="{FF2B5EF4-FFF2-40B4-BE49-F238E27FC236}">
                <a16:creationId xmlns:a16="http://schemas.microsoft.com/office/drawing/2014/main" id="{FEF984BB-176D-4924-ADAD-52FBC95B07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463" y="2278063"/>
            <a:ext cx="4522787" cy="885825"/>
          </a:xfrm>
        </p:spPr>
        <p:txBody>
          <a:bodyPr rtlCol="0" anchor="ctr"/>
          <a:lstStyle>
            <a:lvl1pPr marL="0" indent="0">
              <a:buNone/>
              <a:defRPr sz="8000" b="1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 rtl="0"/>
            <a:r>
              <a:rPr lang="en-US" altLang="zh-TW"/>
              <a:t>1</a:t>
            </a:r>
            <a:endParaRPr lang="zh-TW" altLang="en-US" dirty="0"/>
          </a:p>
        </p:txBody>
      </p:sp>
      <p:sp>
        <p:nvSpPr>
          <p:cNvPr id="21" name="文字預留位置 20">
            <a:extLst>
              <a:ext uri="{FF2B5EF4-FFF2-40B4-BE49-F238E27FC236}">
                <a16:creationId xmlns:a16="http://schemas.microsoft.com/office/drawing/2014/main" id="{C59BE1D7-885A-4749-99BA-6909D64AF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2750" y="2278063"/>
            <a:ext cx="4522787" cy="885825"/>
          </a:xfrm>
        </p:spPr>
        <p:txBody>
          <a:bodyPr rtlCol="0" anchor="ctr"/>
          <a:lstStyle>
            <a:lvl1pPr marL="0" indent="0">
              <a:buNone/>
              <a:defRPr sz="8000" b="1" i="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lvl="0" rtl="0"/>
            <a:r>
              <a:rPr lang="en-US" altLang="zh-TW"/>
              <a:t>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970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4" name="內容預留位置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10" name="頁尾預留位置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  <a:sym typeface="Microsoft JhengHei UI" panose="020B0604030504040204" pitchFamily="34" charset="-120"/>
              </a:rPr>
              <a:t>新增頁尾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11" name="投影片編號預留位置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altLang="zh-TW" sz="1200" b="1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  <a:sym typeface="Microsoft JhengHei UI" panose="020B0604030504040204" pitchFamily="34" charset="-12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JhengHei UI" panose="020B0604030504040204" pitchFamily="34" charset="-120"/>
              <a:cs typeface="Times New Roman" panose="02020603050405020304" pitchFamily="18" charset="0"/>
              <a:sym typeface="Microsoft JhengHei UI" panose="020B0604030504040204" pitchFamily="34" charset="-120"/>
            </a:endParaRPr>
          </a:p>
        </p:txBody>
      </p:sp>
      <p:sp>
        <p:nvSpPr>
          <p:cNvPr id="8" name="文字預留位置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84325"/>
            <a:ext cx="5472113" cy="4606925"/>
          </a:xfrm>
        </p:spPr>
        <p:txBody>
          <a:bodyPr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12" name="文字預留位置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152525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zh-TW" altLang="en-US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1003763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欄方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7" name="頁尾預留位置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  <a:sym typeface="Microsoft JhengHei UI" panose="020B0604030504040204" pitchFamily="34" charset="-120"/>
              </a:rPr>
              <a:t>新增頁尾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8" name="投影片編號預留位置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altLang="zh-TW" sz="1200" b="1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  <a:sym typeface="Microsoft JhengHei UI" panose="020B0604030504040204" pitchFamily="34" charset="-12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JhengHei UI" panose="020B0604030504040204" pitchFamily="34" charset="-120"/>
              <a:cs typeface="Times New Roman" panose="02020603050405020304" pitchFamily="18" charset="0"/>
              <a:sym typeface="Microsoft JhengHei UI" panose="020B0604030504040204" pitchFamily="34" charset="-120"/>
            </a:endParaRPr>
          </a:p>
        </p:txBody>
      </p:sp>
      <p:sp>
        <p:nvSpPr>
          <p:cNvPr id="5" name="文字預留位置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11" name="文字預留位置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9" name="文字預留位置 8">
            <a:extLst>
              <a:ext uri="{FF2B5EF4-FFF2-40B4-BE49-F238E27FC236}">
                <a16:creationId xmlns:a16="http://schemas.microsoft.com/office/drawing/2014/main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zh-TW" altLang="en-US" dirty="0"/>
              <a:t>副標題</a:t>
            </a:r>
          </a:p>
        </p:txBody>
      </p:sp>
      <p:sp>
        <p:nvSpPr>
          <p:cNvPr id="6" name="文字預留位置 5">
            <a:extLst>
              <a:ext uri="{FF2B5EF4-FFF2-40B4-BE49-F238E27FC236}">
                <a16:creationId xmlns:a16="http://schemas.microsoft.com/office/drawing/2014/main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zh-TW" altLang="en-US"/>
              <a:t>節 </a:t>
            </a:r>
            <a:r>
              <a:rPr lang="en-US" altLang="zh-TW" dirty="0"/>
              <a:t>1 </a:t>
            </a:r>
            <a:r>
              <a:rPr lang="zh-TW" altLang="en-US" dirty="0"/>
              <a:t>標題</a:t>
            </a:r>
          </a:p>
        </p:txBody>
      </p:sp>
      <p:sp>
        <p:nvSpPr>
          <p:cNvPr id="12" name="文字預留位置 11">
            <a:extLst>
              <a:ext uri="{FF2B5EF4-FFF2-40B4-BE49-F238E27FC236}">
                <a16:creationId xmlns:a16="http://schemas.microsoft.com/office/drawing/2014/main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/>
              <a:t>節 </a:t>
            </a:r>
            <a:r>
              <a:rPr lang="en-US" altLang="zh-TW"/>
              <a:t>2 </a:t>
            </a:r>
            <a:r>
              <a:rPr lang="zh-TW" altLang="en-US"/>
              <a:t>標題</a:t>
            </a:r>
            <a:endParaRPr lang="zh-TW" altLang="en-US" dirty="0"/>
          </a:p>
        </p:txBody>
      </p:sp>
      <p:sp>
        <p:nvSpPr>
          <p:cNvPr id="14" name="文字預留位置 13">
            <a:extLst>
              <a:ext uri="{FF2B5EF4-FFF2-40B4-BE49-F238E27FC236}">
                <a16:creationId xmlns:a16="http://schemas.microsoft.com/office/drawing/2014/main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/>
              <a:t>節 </a:t>
            </a:r>
            <a:r>
              <a:rPr lang="en-US" altLang="zh-TW"/>
              <a:t>3 </a:t>
            </a:r>
            <a:r>
              <a:rPr lang="zh-TW" altLang="en-US"/>
              <a:t>標題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618362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時間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6" name="頁尾預留位置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  <a:sym typeface="Microsoft JhengHei UI" panose="020B0604030504040204" pitchFamily="34" charset="-120"/>
              </a:rPr>
              <a:t>新增頁尾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7" name="投影片編號預留位置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altLang="zh-TW" sz="1200" b="1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  <a:sym typeface="Microsoft JhengHei UI" panose="020B0604030504040204" pitchFamily="34" charset="-12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JhengHei UI" panose="020B0604030504040204" pitchFamily="34" charset="-120"/>
              <a:cs typeface="Times New Roman" panose="02020603050405020304" pitchFamily="18" charset="0"/>
              <a:sym typeface="Microsoft JhengHei UI" panose="020B0604030504040204" pitchFamily="34" charset="-120"/>
            </a:endParaRPr>
          </a:p>
        </p:txBody>
      </p:sp>
      <p:sp>
        <p:nvSpPr>
          <p:cNvPr id="13" name="文字預留位置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zh-TW" altLang="en-US"/>
              <a:t>副標題</a:t>
            </a:r>
            <a:endParaRPr lang="zh-TW" altLang="en-US" dirty="0"/>
          </a:p>
        </p:txBody>
      </p:sp>
      <p:cxnSp>
        <p:nvCxnSpPr>
          <p:cNvPr id="15" name="直線箭號接點 14">
            <a:extLst>
              <a:ext uri="{FF2B5EF4-FFF2-40B4-BE49-F238E27FC236}">
                <a16:creationId xmlns:a16="http://schemas.microsoft.com/office/drawing/2014/main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預留位置 10">
            <a:extLst>
              <a:ext uri="{FF2B5EF4-FFF2-40B4-BE49-F238E27FC236}">
                <a16:creationId xmlns:a16="http://schemas.microsoft.com/office/drawing/2014/main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zh-TW" altLang="en-US"/>
              <a:t>年份</a:t>
            </a:r>
            <a:endParaRPr lang="zh-TW" altLang="en-US" dirty="0"/>
          </a:p>
        </p:txBody>
      </p:sp>
      <p:sp>
        <p:nvSpPr>
          <p:cNvPr id="17" name="文字預留位置 10">
            <a:extLst>
              <a:ext uri="{FF2B5EF4-FFF2-40B4-BE49-F238E27FC236}">
                <a16:creationId xmlns:a16="http://schemas.microsoft.com/office/drawing/2014/main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US" altLang="zh-TW"/>
              <a:t>MM</a:t>
            </a:r>
            <a:endParaRPr lang="zh-TW" altLang="en-US" dirty="0"/>
          </a:p>
        </p:txBody>
      </p:sp>
      <p:sp>
        <p:nvSpPr>
          <p:cNvPr id="21" name="文字預留位置 10">
            <a:extLst>
              <a:ext uri="{FF2B5EF4-FFF2-40B4-BE49-F238E27FC236}">
                <a16:creationId xmlns:a16="http://schemas.microsoft.com/office/drawing/2014/main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US" altLang="zh-TW"/>
              <a:t>MM</a:t>
            </a:r>
            <a:endParaRPr lang="zh-TW" altLang="en-US" dirty="0"/>
          </a:p>
        </p:txBody>
      </p:sp>
      <p:sp>
        <p:nvSpPr>
          <p:cNvPr id="22" name="文字預留位置 10">
            <a:extLst>
              <a:ext uri="{FF2B5EF4-FFF2-40B4-BE49-F238E27FC236}">
                <a16:creationId xmlns:a16="http://schemas.microsoft.com/office/drawing/2014/main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US" altLang="zh-TW"/>
              <a:t>MM</a:t>
            </a:r>
            <a:endParaRPr lang="zh-TW" altLang="en-US" dirty="0"/>
          </a:p>
        </p:txBody>
      </p:sp>
      <p:sp>
        <p:nvSpPr>
          <p:cNvPr id="25" name="文字預留位置 10">
            <a:extLst>
              <a:ext uri="{FF2B5EF4-FFF2-40B4-BE49-F238E27FC236}">
                <a16:creationId xmlns:a16="http://schemas.microsoft.com/office/drawing/2014/main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US" altLang="zh-TW"/>
              <a:t>MM</a:t>
            </a:r>
            <a:endParaRPr lang="zh-TW" altLang="en-US" dirty="0"/>
          </a:p>
        </p:txBody>
      </p:sp>
      <p:sp>
        <p:nvSpPr>
          <p:cNvPr id="26" name="文字預留位置 10">
            <a:extLst>
              <a:ext uri="{FF2B5EF4-FFF2-40B4-BE49-F238E27FC236}">
                <a16:creationId xmlns:a16="http://schemas.microsoft.com/office/drawing/2014/main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zh-TW" altLang="en-US"/>
              <a:t>年份</a:t>
            </a:r>
            <a:endParaRPr lang="zh-TW" altLang="en-US" dirty="0"/>
          </a:p>
        </p:txBody>
      </p:sp>
      <p:sp>
        <p:nvSpPr>
          <p:cNvPr id="28" name="文字預留位置 10">
            <a:extLst>
              <a:ext uri="{FF2B5EF4-FFF2-40B4-BE49-F238E27FC236}">
                <a16:creationId xmlns:a16="http://schemas.microsoft.com/office/drawing/2014/main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US" altLang="zh-TW"/>
              <a:t>MM</a:t>
            </a:r>
            <a:endParaRPr lang="zh-TW" altLang="en-US" dirty="0"/>
          </a:p>
        </p:txBody>
      </p:sp>
      <p:sp>
        <p:nvSpPr>
          <p:cNvPr id="30" name="文字預留位置 10">
            <a:extLst>
              <a:ext uri="{FF2B5EF4-FFF2-40B4-BE49-F238E27FC236}">
                <a16:creationId xmlns:a16="http://schemas.microsoft.com/office/drawing/2014/main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US" altLang="zh-TW"/>
              <a:t>MM</a:t>
            </a:r>
            <a:endParaRPr lang="zh-TW" altLang="en-US" dirty="0"/>
          </a:p>
        </p:txBody>
      </p:sp>
      <p:sp>
        <p:nvSpPr>
          <p:cNvPr id="31" name="文字預留位置 10">
            <a:extLst>
              <a:ext uri="{FF2B5EF4-FFF2-40B4-BE49-F238E27FC236}">
                <a16:creationId xmlns:a16="http://schemas.microsoft.com/office/drawing/2014/main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US" altLang="zh-TW"/>
              <a:t>MM</a:t>
            </a:r>
            <a:endParaRPr lang="zh-TW" altLang="en-US" dirty="0"/>
          </a:p>
        </p:txBody>
      </p:sp>
      <p:sp>
        <p:nvSpPr>
          <p:cNvPr id="32" name="文字預留位置 10">
            <a:extLst>
              <a:ext uri="{FF2B5EF4-FFF2-40B4-BE49-F238E27FC236}">
                <a16:creationId xmlns:a16="http://schemas.microsoft.com/office/drawing/2014/main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US" altLang="zh-TW"/>
              <a:t>MM</a:t>
            </a:r>
            <a:endParaRPr lang="zh-TW" altLang="en-US" dirty="0"/>
          </a:p>
        </p:txBody>
      </p:sp>
      <p:sp>
        <p:nvSpPr>
          <p:cNvPr id="33" name="文字預留位置 10">
            <a:extLst>
              <a:ext uri="{FF2B5EF4-FFF2-40B4-BE49-F238E27FC236}">
                <a16:creationId xmlns:a16="http://schemas.microsoft.com/office/drawing/2014/main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US" altLang="zh-TW"/>
              <a:t>MM</a:t>
            </a:r>
            <a:endParaRPr lang="zh-TW" altLang="en-US" dirty="0"/>
          </a:p>
        </p:txBody>
      </p:sp>
      <p:sp>
        <p:nvSpPr>
          <p:cNvPr id="34" name="文字預留位置 10">
            <a:extLst>
              <a:ext uri="{FF2B5EF4-FFF2-40B4-BE49-F238E27FC236}">
                <a16:creationId xmlns:a16="http://schemas.microsoft.com/office/drawing/2014/main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US" altLang="zh-TW"/>
              <a:t>MM</a:t>
            </a:r>
            <a:endParaRPr lang="zh-TW" altLang="en-US" dirty="0"/>
          </a:p>
        </p:txBody>
      </p:sp>
      <p:sp>
        <p:nvSpPr>
          <p:cNvPr id="35" name="文字預留位置 10">
            <a:extLst>
              <a:ext uri="{FF2B5EF4-FFF2-40B4-BE49-F238E27FC236}">
                <a16:creationId xmlns:a16="http://schemas.microsoft.com/office/drawing/2014/main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US" altLang="zh-TW"/>
              <a:t>MM</a:t>
            </a:r>
            <a:endParaRPr lang="zh-TW" altLang="en-US" dirty="0"/>
          </a:p>
        </p:txBody>
      </p:sp>
      <p:sp>
        <p:nvSpPr>
          <p:cNvPr id="36" name="文字預留位置 10">
            <a:extLst>
              <a:ext uri="{FF2B5EF4-FFF2-40B4-BE49-F238E27FC236}">
                <a16:creationId xmlns:a16="http://schemas.microsoft.com/office/drawing/2014/main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US" altLang="zh-TW"/>
              <a:t>MM</a:t>
            </a:r>
            <a:endParaRPr lang="zh-TW" altLang="en-US" dirty="0"/>
          </a:p>
        </p:txBody>
      </p:sp>
      <p:sp>
        <p:nvSpPr>
          <p:cNvPr id="37" name="文字預留位置 10">
            <a:extLst>
              <a:ext uri="{FF2B5EF4-FFF2-40B4-BE49-F238E27FC236}">
                <a16:creationId xmlns:a16="http://schemas.microsoft.com/office/drawing/2014/main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US" altLang="zh-TW"/>
              <a:t>MM</a:t>
            </a:r>
            <a:endParaRPr lang="zh-TW" altLang="en-US" dirty="0"/>
          </a:p>
        </p:txBody>
      </p:sp>
      <p:sp>
        <p:nvSpPr>
          <p:cNvPr id="38" name="文字預留位置 10">
            <a:extLst>
              <a:ext uri="{FF2B5EF4-FFF2-40B4-BE49-F238E27FC236}">
                <a16:creationId xmlns:a16="http://schemas.microsoft.com/office/drawing/2014/main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US" altLang="zh-TW"/>
              <a:t>MM</a:t>
            </a:r>
            <a:endParaRPr lang="zh-TW" altLang="en-US" dirty="0"/>
          </a:p>
        </p:txBody>
      </p:sp>
      <p:sp>
        <p:nvSpPr>
          <p:cNvPr id="39" name="文字預留位置 10">
            <a:extLst>
              <a:ext uri="{FF2B5EF4-FFF2-40B4-BE49-F238E27FC236}">
                <a16:creationId xmlns:a16="http://schemas.microsoft.com/office/drawing/2014/main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US" altLang="zh-TW"/>
              <a:t>MM</a:t>
            </a:r>
            <a:endParaRPr lang="zh-TW" altLang="en-US" dirty="0"/>
          </a:p>
        </p:txBody>
      </p:sp>
      <p:sp>
        <p:nvSpPr>
          <p:cNvPr id="40" name="文字預留位置 10">
            <a:extLst>
              <a:ext uri="{FF2B5EF4-FFF2-40B4-BE49-F238E27FC236}">
                <a16:creationId xmlns:a16="http://schemas.microsoft.com/office/drawing/2014/main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US" altLang="zh-TW"/>
              <a:t>MM</a:t>
            </a:r>
            <a:endParaRPr lang="zh-TW" altLang="en-US" dirty="0"/>
          </a:p>
        </p:txBody>
      </p:sp>
      <p:sp>
        <p:nvSpPr>
          <p:cNvPr id="41" name="文字預留位置 10">
            <a:extLst>
              <a:ext uri="{FF2B5EF4-FFF2-40B4-BE49-F238E27FC236}">
                <a16:creationId xmlns:a16="http://schemas.microsoft.com/office/drawing/2014/main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US" altLang="zh-TW"/>
              <a:t>MM</a:t>
            </a:r>
            <a:endParaRPr lang="zh-TW" altLang="en-US" dirty="0"/>
          </a:p>
        </p:txBody>
      </p:sp>
      <p:sp>
        <p:nvSpPr>
          <p:cNvPr id="42" name="文字預留位置 10">
            <a:extLst>
              <a:ext uri="{FF2B5EF4-FFF2-40B4-BE49-F238E27FC236}">
                <a16:creationId xmlns:a16="http://schemas.microsoft.com/office/drawing/2014/main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US" altLang="zh-TW"/>
              <a:t>MM</a:t>
            </a:r>
            <a:endParaRPr lang="zh-TW" altLang="en-US" dirty="0"/>
          </a:p>
        </p:txBody>
      </p:sp>
      <p:sp>
        <p:nvSpPr>
          <p:cNvPr id="43" name="文字預留位置 10">
            <a:extLst>
              <a:ext uri="{FF2B5EF4-FFF2-40B4-BE49-F238E27FC236}">
                <a16:creationId xmlns:a16="http://schemas.microsoft.com/office/drawing/2014/main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US" altLang="zh-TW"/>
              <a:t>MM</a:t>
            </a:r>
            <a:endParaRPr lang="zh-TW" altLang="en-US" dirty="0"/>
          </a:p>
        </p:txBody>
      </p:sp>
      <p:sp>
        <p:nvSpPr>
          <p:cNvPr id="44" name="文字預留位置 10">
            <a:extLst>
              <a:ext uri="{FF2B5EF4-FFF2-40B4-BE49-F238E27FC236}">
                <a16:creationId xmlns:a16="http://schemas.microsoft.com/office/drawing/2014/main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US" altLang="zh-TW"/>
              <a:t>MM</a:t>
            </a:r>
            <a:endParaRPr lang="zh-TW" altLang="en-US" dirty="0"/>
          </a:p>
        </p:txBody>
      </p:sp>
      <p:sp>
        <p:nvSpPr>
          <p:cNvPr id="45" name="文字預留位置 10">
            <a:extLst>
              <a:ext uri="{FF2B5EF4-FFF2-40B4-BE49-F238E27FC236}">
                <a16:creationId xmlns:a16="http://schemas.microsoft.com/office/drawing/2014/main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US" altLang="zh-TW"/>
              <a:t>MM</a:t>
            </a:r>
            <a:endParaRPr lang="zh-TW" altLang="en-US" dirty="0"/>
          </a:p>
        </p:txBody>
      </p:sp>
      <p:sp>
        <p:nvSpPr>
          <p:cNvPr id="46" name="文字預留位置 10">
            <a:extLst>
              <a:ext uri="{FF2B5EF4-FFF2-40B4-BE49-F238E27FC236}">
                <a16:creationId xmlns:a16="http://schemas.microsoft.com/office/drawing/2014/main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US" altLang="zh-TW"/>
              <a:t>MM</a:t>
            </a:r>
            <a:endParaRPr lang="zh-TW" altLang="en-US" dirty="0"/>
          </a:p>
        </p:txBody>
      </p:sp>
      <p:sp>
        <p:nvSpPr>
          <p:cNvPr id="47" name="文字預留位置 10">
            <a:extLst>
              <a:ext uri="{FF2B5EF4-FFF2-40B4-BE49-F238E27FC236}">
                <a16:creationId xmlns:a16="http://schemas.microsoft.com/office/drawing/2014/main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US" altLang="zh-TW"/>
              <a:t>MM</a:t>
            </a:r>
            <a:endParaRPr lang="zh-TW" altLang="en-US" dirty="0"/>
          </a:p>
        </p:txBody>
      </p:sp>
      <p:sp>
        <p:nvSpPr>
          <p:cNvPr id="48" name="文字預留位置 10">
            <a:extLst>
              <a:ext uri="{FF2B5EF4-FFF2-40B4-BE49-F238E27FC236}">
                <a16:creationId xmlns:a16="http://schemas.microsoft.com/office/drawing/2014/main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US" altLang="zh-TW"/>
              <a:t>MM</a:t>
            </a:r>
            <a:endParaRPr lang="zh-TW" altLang="en-US" dirty="0"/>
          </a:p>
        </p:txBody>
      </p:sp>
      <p:sp>
        <p:nvSpPr>
          <p:cNvPr id="49" name="文字預留位置 3">
            <a:extLst>
              <a:ext uri="{FF2B5EF4-FFF2-40B4-BE49-F238E27FC236}">
                <a16:creationId xmlns:a16="http://schemas.microsoft.com/office/drawing/2014/main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rtlCol="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zh-TW" altLang="en-US"/>
              <a:t>影像標題</a:t>
            </a:r>
            <a:endParaRPr lang="zh-TW" altLang="en-US" dirty="0"/>
          </a:p>
        </p:txBody>
      </p:sp>
      <p:sp>
        <p:nvSpPr>
          <p:cNvPr id="50" name="文字預留位置 36">
            <a:extLst>
              <a:ext uri="{FF2B5EF4-FFF2-40B4-BE49-F238E27FC236}">
                <a16:creationId xmlns:a16="http://schemas.microsoft.com/office/drawing/2014/main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zh-TW" altLang="en-US"/>
              <a:t>月份，年份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054257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團隊 3 成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7" name="頁尾預留位置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  <a:sym typeface="Microsoft JhengHei UI" panose="020B0604030504040204" pitchFamily="34" charset="-120"/>
              </a:rPr>
              <a:t>新增頁尾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8" name="投影片編號預留位置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altLang="zh-TW" sz="1200" b="1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  <a:sym typeface="Microsoft JhengHei UI" panose="020B0604030504040204" pitchFamily="34" charset="-12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JhengHei UI" panose="020B0604030504040204" pitchFamily="34" charset="-120"/>
              <a:cs typeface="Times New Roman" panose="02020603050405020304" pitchFamily="18" charset="0"/>
              <a:sym typeface="Microsoft JhengHei UI" panose="020B0604030504040204" pitchFamily="34" charset="-120"/>
            </a:endParaRPr>
          </a:p>
        </p:txBody>
      </p:sp>
      <p:sp>
        <p:nvSpPr>
          <p:cNvPr id="5" name="文字預留位置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945" y="3995705"/>
            <a:ext cx="1964171" cy="216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zh-TW" altLang="en-US"/>
              <a:t>職稱</a:t>
            </a:r>
            <a:endParaRPr lang="zh-TW" altLang="en-US" dirty="0"/>
          </a:p>
        </p:txBody>
      </p:sp>
      <p:sp>
        <p:nvSpPr>
          <p:cNvPr id="13" name="文字預留位置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887" y="3995705"/>
            <a:ext cx="1964171" cy="216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zh-TW" altLang="en-US"/>
              <a:t>職稱</a:t>
            </a:r>
            <a:endParaRPr lang="zh-TW" altLang="en-US" dirty="0"/>
          </a:p>
        </p:txBody>
      </p:sp>
      <p:sp>
        <p:nvSpPr>
          <p:cNvPr id="15" name="文字預留位置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07829" y="3991240"/>
            <a:ext cx="1964171" cy="216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zh-TW" altLang="en-US"/>
              <a:t>職稱</a:t>
            </a:r>
            <a:endParaRPr lang="zh-TW" altLang="en-US" dirty="0"/>
          </a:p>
        </p:txBody>
      </p:sp>
      <p:sp>
        <p:nvSpPr>
          <p:cNvPr id="10" name="文字預留位置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3945" y="3424428"/>
            <a:ext cx="1964170" cy="504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zh-TW" altLang="en-US"/>
              <a:t>姓名</a:t>
            </a:r>
            <a:endParaRPr lang="zh-TW" altLang="en-US" dirty="0"/>
          </a:p>
        </p:txBody>
      </p:sp>
      <p:sp>
        <p:nvSpPr>
          <p:cNvPr id="12" name="文字預留位置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5887" y="3424428"/>
            <a:ext cx="1964171" cy="504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zh-TW" altLang="en-US"/>
              <a:t>姓名</a:t>
            </a:r>
            <a:endParaRPr lang="zh-TW" altLang="en-US" dirty="0"/>
          </a:p>
        </p:txBody>
      </p:sp>
      <p:sp>
        <p:nvSpPr>
          <p:cNvPr id="16" name="文字預留位置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830" y="3424428"/>
            <a:ext cx="1964170" cy="504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zh-TW" altLang="en-US"/>
              <a:t>姓名</a:t>
            </a:r>
            <a:endParaRPr lang="zh-TW" altLang="en-US" dirty="0"/>
          </a:p>
        </p:txBody>
      </p:sp>
      <p:sp>
        <p:nvSpPr>
          <p:cNvPr id="24" name="圖片預留位置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1800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25" name="圖片預留位置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283742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26" name="圖片預留位置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35683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9" name="文字預留位置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zh-TW" altLang="en-US"/>
              <a:t>副標題</a:t>
            </a:r>
            <a:endParaRPr lang="zh-TW" altLang="en-US" dirty="0"/>
          </a:p>
        </p:txBody>
      </p:sp>
      <p:sp>
        <p:nvSpPr>
          <p:cNvPr id="4" name="文字預留位置 3">
            <a:extLst>
              <a:ext uri="{FF2B5EF4-FFF2-40B4-BE49-F238E27FC236}">
                <a16:creationId xmlns:a16="http://schemas.microsoft.com/office/drawing/2014/main" id="{B47CA876-2153-4136-850D-EE098BDC24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03945" y="4311393"/>
            <a:ext cx="1964172" cy="1130300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zh-TW" altLang="en-US"/>
              <a:t>簡歷</a:t>
            </a:r>
            <a:endParaRPr lang="zh-TW" altLang="en-US" dirty="0"/>
          </a:p>
        </p:txBody>
      </p:sp>
      <p:sp>
        <p:nvSpPr>
          <p:cNvPr id="11" name="文字預留位置 10">
            <a:extLst>
              <a:ext uri="{FF2B5EF4-FFF2-40B4-BE49-F238E27FC236}">
                <a16:creationId xmlns:a16="http://schemas.microsoft.com/office/drawing/2014/main" id="{969B21C2-C689-49C2-B45F-14C5C53A58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55887" y="4311393"/>
            <a:ext cx="1963737" cy="113030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zh-TW" altLang="en-US"/>
              <a:t>簡歷</a:t>
            </a:r>
            <a:endParaRPr lang="zh-TW" altLang="en-US" dirty="0"/>
          </a:p>
        </p:txBody>
      </p:sp>
      <p:sp>
        <p:nvSpPr>
          <p:cNvPr id="17" name="文字預留位置 16">
            <a:extLst>
              <a:ext uri="{FF2B5EF4-FFF2-40B4-BE49-F238E27FC236}">
                <a16:creationId xmlns:a16="http://schemas.microsoft.com/office/drawing/2014/main" id="{E33D8E11-F7FD-4AD9-BEC6-78C6500F81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07829" y="4311393"/>
            <a:ext cx="1981200" cy="1138238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zh-TW" altLang="en-US"/>
              <a:t>簡歷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508678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團隊 6 成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7" name="頁尾預留位置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  <a:sym typeface="Microsoft JhengHei UI" panose="020B0604030504040204" pitchFamily="34" charset="-120"/>
              </a:rPr>
              <a:t>新增頁尾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8" name="投影片編號預留位置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altLang="zh-TW" sz="1200" b="1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  <a:sym typeface="Microsoft JhengHei UI" panose="020B0604030504040204" pitchFamily="34" charset="-12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JhengHei UI" panose="020B0604030504040204" pitchFamily="34" charset="-120"/>
              <a:cs typeface="Times New Roman" panose="02020603050405020304" pitchFamily="18" charset="0"/>
              <a:sym typeface="Microsoft JhengHei UI" panose="020B0604030504040204" pitchFamily="34" charset="-120"/>
            </a:endParaRPr>
          </a:p>
        </p:txBody>
      </p:sp>
      <p:sp>
        <p:nvSpPr>
          <p:cNvPr id="5" name="文字預留位置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zh-TW" altLang="en-US"/>
              <a:t>職稱</a:t>
            </a:r>
            <a:endParaRPr lang="zh-TW" altLang="en-US" dirty="0"/>
          </a:p>
        </p:txBody>
      </p:sp>
      <p:sp>
        <p:nvSpPr>
          <p:cNvPr id="13" name="文字預留位置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zh-TW" altLang="en-US"/>
              <a:t>職稱</a:t>
            </a:r>
            <a:endParaRPr lang="zh-TW" altLang="en-US" dirty="0"/>
          </a:p>
        </p:txBody>
      </p:sp>
      <p:sp>
        <p:nvSpPr>
          <p:cNvPr id="15" name="文字預留位置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zh-TW" altLang="en-US"/>
              <a:t>職稱</a:t>
            </a:r>
            <a:endParaRPr lang="zh-TW" altLang="en-US" dirty="0"/>
          </a:p>
        </p:txBody>
      </p:sp>
      <p:sp>
        <p:nvSpPr>
          <p:cNvPr id="17" name="文字預留位置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zh-TW" altLang="en-US"/>
              <a:t>職稱</a:t>
            </a:r>
            <a:endParaRPr lang="zh-TW" altLang="en-US" dirty="0"/>
          </a:p>
        </p:txBody>
      </p:sp>
      <p:sp>
        <p:nvSpPr>
          <p:cNvPr id="6" name="文字預留位置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zh-TW" altLang="en-US"/>
              <a:t>全名</a:t>
            </a:r>
            <a:endParaRPr lang="zh-TW" altLang="en-US" dirty="0"/>
          </a:p>
        </p:txBody>
      </p:sp>
      <p:sp>
        <p:nvSpPr>
          <p:cNvPr id="10" name="文字預留位置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zh-TW" altLang="en-US"/>
              <a:t>全名</a:t>
            </a:r>
            <a:endParaRPr lang="zh-TW" altLang="en-US" dirty="0"/>
          </a:p>
        </p:txBody>
      </p:sp>
      <p:sp>
        <p:nvSpPr>
          <p:cNvPr id="12" name="文字預留位置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zh-TW" altLang="en-US"/>
              <a:t>全名</a:t>
            </a:r>
            <a:endParaRPr lang="zh-TW" altLang="en-US" dirty="0"/>
          </a:p>
        </p:txBody>
      </p:sp>
      <p:sp>
        <p:nvSpPr>
          <p:cNvPr id="16" name="文字預留位置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zh-TW" altLang="en-US"/>
              <a:t>全名</a:t>
            </a:r>
            <a:endParaRPr lang="zh-TW" altLang="en-US" dirty="0"/>
          </a:p>
        </p:txBody>
      </p:sp>
      <p:sp>
        <p:nvSpPr>
          <p:cNvPr id="19" name="文字預留位置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zh-TW" altLang="en-US"/>
              <a:t>全名</a:t>
            </a:r>
            <a:endParaRPr lang="zh-TW" altLang="en-US" dirty="0"/>
          </a:p>
        </p:txBody>
      </p:sp>
      <p:sp>
        <p:nvSpPr>
          <p:cNvPr id="21" name="文字預留位置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zh-TW" altLang="en-US"/>
              <a:t>職稱</a:t>
            </a:r>
            <a:endParaRPr lang="zh-TW" altLang="en-US" dirty="0"/>
          </a:p>
        </p:txBody>
      </p:sp>
      <p:sp>
        <p:nvSpPr>
          <p:cNvPr id="23" name="圖片預留位置 22">
            <a:extLst>
              <a:ext uri="{FF2B5EF4-FFF2-40B4-BE49-F238E27FC236}">
                <a16:creationId xmlns:a16="http://schemas.microsoft.com/office/drawing/2014/main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24" name="圖片預留位置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25" name="圖片預留位置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26" name="圖片預留位置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27" name="圖片預留位置 22">
            <a:extLst>
              <a:ext uri="{FF2B5EF4-FFF2-40B4-BE49-F238E27FC236}">
                <a16:creationId xmlns:a16="http://schemas.microsoft.com/office/drawing/2014/main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20" name="圖片預留位置 22">
            <a:extLst>
              <a:ext uri="{FF2B5EF4-FFF2-40B4-BE49-F238E27FC236}">
                <a16:creationId xmlns:a16="http://schemas.microsoft.com/office/drawing/2014/main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4" name="文字預留位置 3">
            <a:extLst>
              <a:ext uri="{FF2B5EF4-FFF2-40B4-BE49-F238E27FC236}">
                <a16:creationId xmlns:a16="http://schemas.microsoft.com/office/drawing/2014/main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zh-TW" altLang="en-US"/>
              <a:t>全名</a:t>
            </a:r>
            <a:endParaRPr lang="zh-TW" altLang="en-US" dirty="0"/>
          </a:p>
        </p:txBody>
      </p:sp>
      <p:sp>
        <p:nvSpPr>
          <p:cNvPr id="11" name="文字預留位置 10">
            <a:extLst>
              <a:ext uri="{FF2B5EF4-FFF2-40B4-BE49-F238E27FC236}">
                <a16:creationId xmlns:a16="http://schemas.microsoft.com/office/drawing/2014/main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lvl="0" rtl="0"/>
            <a:r>
              <a:rPr lang="zh-TW" altLang="en-US"/>
              <a:t>職稱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059177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只有標題與副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手繪多邊形：圖案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27" name="手繪多邊形：圖案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6" name="頁尾預留位置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  <a:sym typeface="Microsoft JhengHei UI" panose="020B0604030504040204" pitchFamily="34" charset="-120"/>
              </a:rPr>
              <a:t>新增頁尾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7" name="投影片編號預留位置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altLang="zh-TW" sz="1200" b="1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  <a:sym typeface="Microsoft JhengHei UI" panose="020B0604030504040204" pitchFamily="34" charset="-12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Times New Roman" panose="02020603050405020304" pitchFamily="18" charset="0"/>
              <a:sym typeface="Microsoft JhengHei UI" panose="020B0604030504040204" pitchFamily="34" charset="-120"/>
            </a:endParaRPr>
          </a:p>
        </p:txBody>
      </p:sp>
      <p:sp>
        <p:nvSpPr>
          <p:cNvPr id="14" name="手繪多邊形：圖案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19" name="手繪多邊形：圖案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18" name="手繪多邊形：圖案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20" name="手繪多邊形：圖案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24" name="手繪多邊形：圖案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23" name="手繪多邊形：圖案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13" name="文字預留位置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zh-TW" altLang="en-US"/>
              <a:t>副標題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90784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A9C0C59-5C66-4CF3-BA5C-5DAC6040D8C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468531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手繪多邊形：圖案 14">
            <a:extLst>
              <a:ext uri="{FF2B5EF4-FFF2-40B4-BE49-F238E27FC236}">
                <a16:creationId xmlns:a16="http://schemas.microsoft.com/office/drawing/2014/main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14" name="手繪多邊形：圖案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6" name="頁尾預留位置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  <a:sym typeface="Microsoft JhengHei UI" panose="020B0604030504040204" pitchFamily="34" charset="-120"/>
              </a:rPr>
              <a:t>新增頁尾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7" name="投影片編號預留位置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altLang="zh-TW" sz="1200" b="1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  <a:sym typeface="Microsoft JhengHei UI" panose="020B0604030504040204" pitchFamily="34" charset="-12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Times New Roman" panose="02020603050405020304" pitchFamily="18" charset="0"/>
              <a:sym typeface="Microsoft JhengHei UI" panose="020B0604030504040204" pitchFamily="34" charset="-120"/>
            </a:endParaRPr>
          </a:p>
        </p:txBody>
      </p:sp>
      <p:sp>
        <p:nvSpPr>
          <p:cNvPr id="24" name="手繪多邊形：圖案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22" name="手繪多邊形：圖案 21">
            <a:extLst>
              <a:ext uri="{FF2B5EF4-FFF2-40B4-BE49-F238E27FC236}">
                <a16:creationId xmlns:a16="http://schemas.microsoft.com/office/drawing/2014/main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25" name="手繪多邊形：圖案 24">
            <a:extLst>
              <a:ext uri="{FF2B5EF4-FFF2-40B4-BE49-F238E27FC236}">
                <a16:creationId xmlns:a16="http://schemas.microsoft.com/office/drawing/2014/main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26" name="手繪多邊形：圖案 25">
            <a:extLst>
              <a:ext uri="{FF2B5EF4-FFF2-40B4-BE49-F238E27FC236}">
                <a16:creationId xmlns:a16="http://schemas.microsoft.com/office/drawing/2014/main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30" name="手繪多邊形：圖案 29">
            <a:extLst>
              <a:ext uri="{FF2B5EF4-FFF2-40B4-BE49-F238E27FC236}">
                <a16:creationId xmlns:a16="http://schemas.microsoft.com/office/drawing/2014/main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792177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只有標題 (無圖形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6" name="頁尾預留位置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  <a:sym typeface="Microsoft JhengHei UI" panose="020B0604030504040204" pitchFamily="34" charset="-120"/>
              </a:rPr>
              <a:t>新增頁尾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7" name="投影片編號預留位置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altLang="zh-TW" sz="1200" b="1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  <a:sym typeface="Microsoft JhengHei UI" panose="020B0604030504040204" pitchFamily="34" charset="-12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JhengHei UI" panose="020B0604030504040204" pitchFamily="34" charset="-120"/>
              <a:cs typeface="Times New Roman" panose="02020603050405020304" pitchFamily="18" charset="0"/>
              <a:sym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092692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感謝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圖片預留位置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zh-TW" altLang="en-US"/>
              <a:t>在這裡插入影像或將影像拖放到這裡</a:t>
            </a:r>
            <a:endParaRPr lang="zh-TW" alt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rtlCol="0" anchor="b" anchorCtr="0"/>
          <a:lstStyle>
            <a:lvl1pPr algn="r">
              <a:defRPr sz="66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zh-TW" altLang="en-US"/>
              <a:t>感謝您</a:t>
            </a: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94607" y="3684672"/>
            <a:ext cx="5282503" cy="1604172"/>
          </a:xfrm>
          <a:solidFill>
            <a:schemeClr val="tx1">
              <a:alpha val="90000"/>
            </a:schemeClr>
          </a:solidFill>
        </p:spPr>
        <p:txBody>
          <a:bodyPr lIns="216000" tIns="144000" rIns="576000" rtlCol="0"/>
          <a:lstStyle>
            <a:lvl1pPr marL="0" indent="0" algn="r"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/>
              <a:t>按一下以編輯母片副標題樣式</a:t>
            </a:r>
            <a:endParaRPr lang="zh-TW" altLang="en-US" dirty="0"/>
          </a:p>
        </p:txBody>
      </p:sp>
      <p:cxnSp>
        <p:nvCxnSpPr>
          <p:cNvPr id="5" name="直線接點​​ 4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預留位置 5">
            <a:extLst>
              <a:ext uri="{FF2B5EF4-FFF2-40B4-BE49-F238E27FC236}">
                <a16:creationId xmlns:a16="http://schemas.microsoft.com/office/drawing/2014/main" id="{BC122267-81F5-4D7C-8854-830FD491A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0" y="4142258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zh-TW" altLang="en-US"/>
              <a:t>連絡人號碼</a:t>
            </a:r>
            <a:endParaRPr lang="zh-TW" altLang="en-US" dirty="0"/>
          </a:p>
        </p:txBody>
      </p:sp>
      <p:sp>
        <p:nvSpPr>
          <p:cNvPr id="9" name="文字預留位置 5">
            <a:extLst>
              <a:ext uri="{FF2B5EF4-FFF2-40B4-BE49-F238E27FC236}">
                <a16:creationId xmlns:a16="http://schemas.microsoft.com/office/drawing/2014/main" id="{D1624B9A-AB57-40B6-89A6-D34ED60BB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0" y="4448040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zh-TW" altLang="en-US"/>
              <a:t>電子郵件或社交媒體控制代碼</a:t>
            </a:r>
            <a:endParaRPr lang="zh-TW" altLang="en-US" dirty="0"/>
          </a:p>
        </p:txBody>
      </p:sp>
      <p:sp>
        <p:nvSpPr>
          <p:cNvPr id="8" name="圖片預留位置 5">
            <a:extLst>
              <a:ext uri="{FF2B5EF4-FFF2-40B4-BE49-F238E27FC236}">
                <a16:creationId xmlns:a16="http://schemas.microsoft.com/office/drawing/2014/main" id="{61EA5FFD-797F-43FF-B13A-5DA8C820EE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65008" y="2587752"/>
            <a:ext cx="1344168" cy="704088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zh-TW" altLang="en-US"/>
              <a:t>標誌</a:t>
            </a:r>
            <a:endParaRPr lang="zh-TW" altLang="en-US" dirty="0"/>
          </a:p>
        </p:txBody>
      </p:sp>
      <p:sp>
        <p:nvSpPr>
          <p:cNvPr id="10" name="文字預留位置 5">
            <a:extLst>
              <a:ext uri="{FF2B5EF4-FFF2-40B4-BE49-F238E27FC236}">
                <a16:creationId xmlns:a16="http://schemas.microsoft.com/office/drawing/2014/main" id="{7436EF9B-F86C-114A-BB87-C439E5F12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7000" y="4753821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zh-TW" altLang="en-US"/>
              <a:t>網站位址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33402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日期版面配置區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34C48-B31B-4139-A01C-17CEB1A99E6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15096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52552" y="0"/>
            <a:ext cx="10839449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sz="2600"/>
          </a:p>
        </p:txBody>
      </p:sp>
      <p:sp>
        <p:nvSpPr>
          <p:cNvPr id="3" name="矩形 2"/>
          <p:cNvSpPr/>
          <p:nvPr/>
        </p:nvSpPr>
        <p:spPr bwMode="invGray">
          <a:xfrm>
            <a:off x="1352551" y="0"/>
            <a:ext cx="9736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sz="2600"/>
          </a:p>
        </p:txBody>
      </p:sp>
      <p:sp>
        <p:nvSpPr>
          <p:cNvPr id="4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E054EB3-825C-45BB-BE22-3CE370FF53F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09679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C5531E2-0FB8-43FC-8E05-84D9F8E3EED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37043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indent="-283464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kumimoji="0" lang="en-US" sz="3200">
              <a:latin typeface="+mn-lt"/>
              <a:ea typeface="+mn-ea"/>
            </a:endParaRPr>
          </a:p>
        </p:txBody>
      </p:sp>
      <p:sp>
        <p:nvSpPr>
          <p:cNvPr id="6" name="流程圖: 程序 5"/>
          <p:cNvSpPr/>
          <p:nvPr/>
        </p:nvSpPr>
        <p:spPr>
          <a:xfrm rot="19468671">
            <a:off x="529167" y="954089"/>
            <a:ext cx="9144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sz="2600"/>
          </a:p>
        </p:txBody>
      </p:sp>
      <p:sp>
        <p:nvSpPr>
          <p:cNvPr id="7" name="流程圖: 程序 6"/>
          <p:cNvSpPr/>
          <p:nvPr/>
        </p:nvSpPr>
        <p:spPr>
          <a:xfrm rot="2103354" flipH="1">
            <a:off x="6671734" y="936625"/>
            <a:ext cx="865717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sz="2600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5A4F4D3-A904-4E76-9C78-66C7DCC3C82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01285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形圖 6"/>
          <p:cNvSpPr/>
          <p:nvPr/>
        </p:nvSpPr>
        <p:spPr>
          <a:xfrm>
            <a:off x="-1087967" y="-815975"/>
            <a:ext cx="21844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sz="2600"/>
          </a:p>
        </p:txBody>
      </p:sp>
      <p:sp>
        <p:nvSpPr>
          <p:cNvPr id="8" name="橢圓 7"/>
          <p:cNvSpPr/>
          <p:nvPr/>
        </p:nvSpPr>
        <p:spPr>
          <a:xfrm>
            <a:off x="224367" y="20639"/>
            <a:ext cx="2271184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sz="2600"/>
          </a:p>
        </p:txBody>
      </p:sp>
      <p:sp>
        <p:nvSpPr>
          <p:cNvPr id="11" name="甜甜圈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sz="2600"/>
          </a:p>
        </p:txBody>
      </p:sp>
      <p:sp>
        <p:nvSpPr>
          <p:cNvPr id="12" name="矩形 11"/>
          <p:cNvSpPr/>
          <p:nvPr/>
        </p:nvSpPr>
        <p:spPr>
          <a:xfrm>
            <a:off x="1350434" y="0"/>
            <a:ext cx="1084156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sz="2600"/>
          </a:p>
        </p:txBody>
      </p:sp>
      <p:sp>
        <p:nvSpPr>
          <p:cNvPr id="5" name="標題版面配置區 4"/>
          <p:cNvSpPr>
            <a:spLocks noGrp="1"/>
          </p:cNvSpPr>
          <p:nvPr>
            <p:ph type="title"/>
          </p:nvPr>
        </p:nvSpPr>
        <p:spPr>
          <a:xfrm>
            <a:off x="1913467" y="274638"/>
            <a:ext cx="9999133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033" name="文字版面配置區 8"/>
          <p:cNvSpPr>
            <a:spLocks noGrp="1"/>
          </p:cNvSpPr>
          <p:nvPr>
            <p:ph type="body" idx="1"/>
          </p:nvPr>
        </p:nvSpPr>
        <p:spPr bwMode="auto">
          <a:xfrm>
            <a:off x="1913467" y="1447800"/>
            <a:ext cx="999913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24" name="日期版面配置區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a typeface="新細明體" charset="-120"/>
              </a:defRPr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ea typeface="新細明體" charset="-120"/>
              </a:defRPr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4"/>
          </p:nvPr>
        </p:nvSpPr>
        <p:spPr>
          <a:xfrm>
            <a:off x="11485033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ea typeface="新細明體" charset="-120"/>
              </a:defRPr>
            </a:lvl1pPr>
            <a:extLst/>
          </a:lstStyle>
          <a:p>
            <a:pPr>
              <a:defRPr/>
            </a:pPr>
            <a:fld id="{47EB0605-75D4-44BB-8B79-08DEAF2230B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5" name="矩形 14"/>
          <p:cNvSpPr/>
          <p:nvPr/>
        </p:nvSpPr>
        <p:spPr bwMode="invGray">
          <a:xfrm>
            <a:off x="1352551" y="0"/>
            <a:ext cx="9736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sz="26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2" r:id="rId2"/>
    <p:sldLayoutId id="2147483718" r:id="rId3"/>
    <p:sldLayoutId id="2147483713" r:id="rId4"/>
    <p:sldLayoutId id="2147483719" r:id="rId5"/>
    <p:sldLayoutId id="2147483714" r:id="rId6"/>
    <p:sldLayoutId id="2147483720" r:id="rId7"/>
    <p:sldLayoutId id="2147483721" r:id="rId8"/>
    <p:sldLayoutId id="2147483722" r:id="rId9"/>
    <p:sldLayoutId id="2147483715" r:id="rId10"/>
    <p:sldLayoutId id="214748371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微軟正黑體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微軟正黑體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微軟正黑體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微軟正黑體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微軟正黑體" pitchFamily="34" charset="-12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69000">
              <a:schemeClr val="bg1">
                <a:lumMod val="65000"/>
              </a:schemeClr>
            </a:gs>
            <a:gs pos="100000">
              <a:schemeClr val="bg1">
                <a:lumMod val="5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C43542F-2406-46F8-9A63-9AFE308EF27D}" type="datetimeFigureOut">
              <a:rPr kumimoji="0" lang="en-US" smtClean="0">
                <a:solidFill>
                  <a:prstClr val="black">
                    <a:tint val="75000"/>
                  </a:prstClr>
                </a:solidFill>
                <a:latin typeface="Palatino Linotype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1/2/2024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Palatino Linotype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black">
                  <a:tint val="75000"/>
                </a:prstClr>
              </a:solidFill>
              <a:latin typeface="Palatino Linotype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8403AA5-FCF6-4C42-B56D-B03C91037FB8}" type="slidenum">
              <a:rPr kumimoji="0" lang="en-US" smtClean="0">
                <a:solidFill>
                  <a:prstClr val="black">
                    <a:tint val="75000"/>
                  </a:prstClr>
                </a:solidFill>
                <a:latin typeface="Palatino Linotype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Palatino Linotype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67533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6629400"/>
            <a:ext cx="1620000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714119" y="6629400"/>
            <a:ext cx="10476000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dirty="0"/>
              <a:t>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9CD8D479-8942-46E8-A226-A4E01F7A105C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453402" y="6629400"/>
            <a:ext cx="118544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978CE90-604D-494E-B554-2D837CFE91F3}" type="datetime2">
              <a:rPr lang="zh-TW" altLang="en-US" smtClean="0"/>
              <a:pPr/>
              <a:t>2024年1月2日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173296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新增頁尾</a:t>
            </a:r>
          </a:p>
        </p:txBody>
      </p:sp>
    </p:spTree>
    <p:extLst>
      <p:ext uri="{BB962C8B-B14F-4D97-AF65-F5344CB8AC3E}">
        <p14:creationId xmlns:p14="http://schemas.microsoft.com/office/powerpoint/2010/main" val="2655564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八邊形 6">
            <a:extLst>
              <a:ext uri="{FF2B5EF4-FFF2-40B4-BE49-F238E27FC236}">
                <a16:creationId xmlns:a16="http://schemas.microsoft.com/office/drawing/2014/main" id="{12B87281-2FCA-44C5-BFC9-FD653787EFC4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2" name="標題預留位置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zh-TW" altLang="en-US" dirty="0"/>
              <a:t>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5" name="頁尾預留位置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6" name="投影片編號預留位置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  <a:sym typeface="Microsoft JhengHei UI" panose="020B0604030504040204" pitchFamily="34" charset="-12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altLang="zh-TW" sz="1200" b="1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  <a:sym typeface="Microsoft JhengHei UI" panose="020B0604030504040204" pitchFamily="34" charset="-12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JhengHei UI" panose="020B0604030504040204" pitchFamily="34" charset="-120"/>
              <a:cs typeface="Times New Roman" panose="02020603050405020304" pitchFamily="18" charset="0"/>
              <a:sym typeface="Microsoft JhengHei UI" panose="020B0604030504040204" pitchFamily="34" charset="-120"/>
            </a:endParaRPr>
          </a:p>
        </p:txBody>
      </p:sp>
      <p:sp>
        <p:nvSpPr>
          <p:cNvPr id="9" name="橢圓​​ 8">
            <a:extLst>
              <a:ext uri="{FF2B5EF4-FFF2-40B4-BE49-F238E27FC236}">
                <a16:creationId xmlns:a16="http://schemas.microsoft.com/office/drawing/2014/main" id="{B66BF03E-F48E-4C0A-9078-07AC4DDF896A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9ACB39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10" name="橢圓​​ 9">
            <a:extLst>
              <a:ext uri="{FF2B5EF4-FFF2-40B4-BE49-F238E27FC236}">
                <a16:creationId xmlns:a16="http://schemas.microsoft.com/office/drawing/2014/main" id="{9F827500-FC74-463C-9312-BC59104AEBD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10EE18F-610D-4230-BA82-4E5007401ADD}"/>
              </a:ext>
            </a:extLst>
          </p:cNvPr>
          <p:cNvSpPr txBox="1"/>
          <p:nvPr userDrawn="1"/>
        </p:nvSpPr>
        <p:spPr>
          <a:xfrm>
            <a:off x="5652655" y="6112379"/>
            <a:ext cx="5714573" cy="6447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75C1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  <a:sym typeface="Microsoft JhengHei UI" panose="020B0604030504040204" pitchFamily="34" charset="-120"/>
              </a:rPr>
              <a:t>計畫名稱：製作氣候變遷教育資源及防災教育教師參考手冊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75C1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  <a:sym typeface="Microsoft JhengHei UI" panose="020B0604030504040204" pitchFamily="34" charset="-120"/>
              </a:rPr>
              <a:t>執行團隊：國立臺灣師範大學環境教育研究所葉欣誠教授團隊</a:t>
            </a:r>
          </a:p>
        </p:txBody>
      </p:sp>
      <p:sp>
        <p:nvSpPr>
          <p:cNvPr id="14" name="橢圓​​ 13">
            <a:extLst>
              <a:ext uri="{FF2B5EF4-FFF2-40B4-BE49-F238E27FC236}">
                <a16:creationId xmlns:a16="http://schemas.microsoft.com/office/drawing/2014/main" id="{2AF375EA-F235-4EAA-A52F-D6BF0D6EDDCA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9ACB39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47232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  <p:sldLayoutId id="2147484041" r:id="rId12"/>
    <p:sldLayoutId id="2147484042" r:id="rId13"/>
    <p:sldLayoutId id="2147484043" r:id="rId14"/>
    <p:sldLayoutId id="2147484044" r:id="rId15"/>
    <p:sldLayoutId id="2147484045" r:id="rId16"/>
    <p:sldLayoutId id="2147484046" r:id="rId17"/>
    <p:sldLayoutId id="2147484047" r:id="rId18"/>
    <p:sldLayoutId id="2147484048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  <a:sym typeface="Microsoft JhengHei UI" panose="020B0604030504040204" pitchFamily="34" charset="-120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  <a:sym typeface="Microsoft JhengHei UI" panose="020B0604030504040204" pitchFamily="34" charset="-120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  <a:sym typeface="Microsoft JhengHei UI" panose="020B0604030504040204" pitchFamily="34" charset="-120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  <a:sym typeface="Microsoft JhengHei UI" panose="020B0604030504040204" pitchFamily="34" charset="-120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  <a:sym typeface="Microsoft JhengHei UI" panose="020B0604030504040204" pitchFamily="34" charset="-120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  <a:sym typeface="Microsoft JhengHei UI" panose="020B0604030504040204" pitchFamily="34" charset="-12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8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resources4rethinking.ca/en/resource/citizen-science-climate-curriculum" TargetMode="External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240704" y="-387424"/>
            <a:ext cx="11289208" cy="6034682"/>
          </a:xfrm>
        </p:spPr>
        <p:txBody>
          <a:bodyPr>
            <a:normAutofit fontScale="90000"/>
          </a:bodyPr>
          <a:lstStyle/>
          <a:p>
            <a:r>
              <a:rPr lang="zh-TW" altLang="en-US" sz="4800" dirty="0" smtClean="0"/>
              <a:t>                            </a:t>
            </a:r>
            <a:r>
              <a:rPr lang="zh-TW" altLang="en-US" sz="4800" dirty="0" smtClean="0"/>
              <a:t> </a:t>
            </a:r>
            <a:r>
              <a:rPr lang="en-US" altLang="zh-TW" sz="4800" dirty="0" smtClean="0"/>
              <a:t/>
            </a:r>
            <a:br>
              <a:rPr lang="en-US" altLang="zh-TW" sz="4800" dirty="0" smtClean="0"/>
            </a:br>
            <a:r>
              <a:rPr lang="en-US" altLang="zh-TW" sz="4800" dirty="0"/>
              <a:t/>
            </a:r>
            <a:br>
              <a:rPr lang="en-US" altLang="zh-TW" sz="4800" dirty="0"/>
            </a:br>
            <a:r>
              <a:rPr lang="zh-TW" altLang="en-US" sz="4800" dirty="0" smtClean="0"/>
              <a:t>                                子</a:t>
            </a:r>
            <a:r>
              <a:rPr lang="zh-TW" altLang="en-US" sz="4800" dirty="0" smtClean="0"/>
              <a:t>計畫一</a:t>
            </a:r>
            <a:r>
              <a:rPr lang="en-US" altLang="zh-TW" sz="4800" dirty="0" smtClean="0"/>
              <a:t/>
            </a:r>
            <a:br>
              <a:rPr lang="en-US" altLang="zh-TW" sz="4800" dirty="0" smtClean="0"/>
            </a:br>
            <a:r>
              <a:rPr lang="zh-TW" altLang="en-US" sz="4800" dirty="0" smtClean="0"/>
              <a:t>                </a:t>
            </a:r>
            <a:r>
              <a:rPr lang="zh-TW" altLang="en-US" sz="4800" dirty="0" smtClean="0"/>
              <a:t>  推動</a:t>
            </a:r>
            <a:r>
              <a:rPr lang="zh-TW" altLang="en-US" sz="4800" dirty="0"/>
              <a:t>教師實踐自主活化</a:t>
            </a:r>
            <a:r>
              <a:rPr lang="zh-TW" altLang="en-US" sz="4800" dirty="0" smtClean="0"/>
              <a:t>教學</a:t>
            </a:r>
            <a:r>
              <a:rPr lang="en-US" altLang="zh-TW" sz="4800" dirty="0" smtClean="0"/>
              <a:t/>
            </a:r>
            <a:br>
              <a:rPr lang="en-US" altLang="zh-TW" sz="4800" dirty="0" smtClean="0"/>
            </a:br>
            <a:r>
              <a:rPr lang="en-US" altLang="zh-TW" sz="4800" dirty="0"/>
              <a:t/>
            </a:r>
            <a:br>
              <a:rPr lang="en-US" altLang="zh-TW" sz="4800" dirty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 smtClean="0"/>
              <a:t>                             </a:t>
            </a:r>
            <a:r>
              <a:rPr lang="zh-TW" altLang="en-US" sz="3600" dirty="0" smtClean="0"/>
              <a:t>協作</a:t>
            </a:r>
            <a:r>
              <a:rPr lang="zh-TW" altLang="en-US" sz="3600" dirty="0"/>
              <a:t>學校</a:t>
            </a:r>
            <a:r>
              <a:rPr lang="en-US" altLang="zh-TW" sz="3600" dirty="0"/>
              <a:t>-</a:t>
            </a:r>
            <a:r>
              <a:rPr lang="zh-TW" altLang="en-US" sz="3600" dirty="0"/>
              <a:t>市立實踐</a:t>
            </a:r>
            <a:r>
              <a:rPr lang="zh-TW" altLang="en-US" sz="3600" dirty="0" smtClean="0"/>
              <a:t>國中</a:t>
            </a:r>
            <a:r>
              <a:rPr lang="en-US" altLang="zh-TW" sz="3600" dirty="0" smtClean="0"/>
              <a:t/>
            </a:r>
            <a:br>
              <a:rPr lang="en-US" altLang="zh-TW" sz="3600" dirty="0" smtClean="0"/>
            </a:br>
            <a:r>
              <a:rPr lang="zh-TW" altLang="en-US" sz="3600" dirty="0"/>
              <a:t> </a:t>
            </a:r>
            <a:r>
              <a:rPr lang="zh-TW" altLang="en-US" sz="3600" dirty="0" smtClean="0"/>
              <a:t>                                          </a:t>
            </a:r>
            <a:r>
              <a:rPr lang="en-US" altLang="zh-TW" sz="3600" dirty="0" smtClean="0"/>
              <a:t>113.01.09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02061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2530A0-60EE-468E-8726-D54F96837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349" y="265889"/>
            <a:ext cx="11710220" cy="1099049"/>
          </a:xfrm>
        </p:spPr>
        <p:txBody>
          <a:bodyPr>
            <a:normAutofit fontScale="90000"/>
          </a:bodyPr>
          <a:lstStyle/>
          <a:p>
            <a:r>
              <a:rPr lang="zh-TW" altLang="en-US" b="1" dirty="0"/>
              <a:t>永續發展是人類的永續發展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sz="3100" dirty="0">
                <a:solidFill>
                  <a:srgbClr val="FF0000"/>
                </a:solidFill>
              </a:rPr>
              <a:t>不是地球的永續發展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5554268-3BED-44DC-BF04-B4917041C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848" y="2636912"/>
            <a:ext cx="8085624" cy="5135562"/>
          </a:xfrm>
        </p:spPr>
        <p:txBody>
          <a:bodyPr/>
          <a:lstStyle/>
          <a:p>
            <a:endParaRPr lang="en-US" altLang="zh-TW" sz="800" dirty="0"/>
          </a:p>
          <a:p>
            <a:r>
              <a:rPr lang="zh-TW" altLang="en-US" dirty="0" smtClean="0"/>
              <a:t>永</a:t>
            </a:r>
            <a:r>
              <a:rPr lang="zh-TW" altLang="en-US" dirty="0"/>
              <a:t>續發展不只是環境保護，而是社會、環境、經濟的綜合考量</a:t>
            </a:r>
            <a:endParaRPr lang="en-US" altLang="zh-TW" dirty="0"/>
          </a:p>
          <a:p>
            <a:r>
              <a:rPr lang="zh-TW" altLang="en-US" dirty="0" smtClean="0"/>
              <a:t>永續發展的核心是世代正義</a:t>
            </a:r>
            <a:endParaRPr lang="en-US" altLang="zh-TW" dirty="0" smtClean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pPr marL="82550" indent="0">
              <a:buNone/>
            </a:pPr>
            <a:endParaRPr lang="zh-TW" altLang="en-US" dirty="0"/>
          </a:p>
        </p:txBody>
      </p:sp>
      <p:pic>
        <p:nvPicPr>
          <p:cNvPr id="7" name="圖片版面配置區 8">
            <a:extLst>
              <a:ext uri="{FF2B5EF4-FFF2-40B4-BE49-F238E27FC236}">
                <a16:creationId xmlns:a16="http://schemas.microsoft.com/office/drawing/2014/main" id="{C0D1EF77-B073-453F-B948-432E9117A5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" r="12486"/>
          <a:stretch/>
        </p:blipFill>
        <p:spPr bwMode="auto">
          <a:xfrm>
            <a:off x="9048328" y="291145"/>
            <a:ext cx="2482771" cy="239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箭號: 五邊形 8">
            <a:extLst>
              <a:ext uri="{FF2B5EF4-FFF2-40B4-BE49-F238E27FC236}">
                <a16:creationId xmlns:a16="http://schemas.microsoft.com/office/drawing/2014/main" id="{91A3AFC0-9D07-4E8B-AA9C-8EBEA69CC499}"/>
              </a:ext>
            </a:extLst>
          </p:cNvPr>
          <p:cNvSpPr/>
          <p:nvPr/>
        </p:nvSpPr>
        <p:spPr>
          <a:xfrm>
            <a:off x="4357444" y="5821899"/>
            <a:ext cx="4266976" cy="536348"/>
          </a:xfrm>
          <a:prstGeom prst="homePlate">
            <a:avLst/>
          </a:prstGeom>
          <a:solidFill>
            <a:srgbClr val="964305"/>
          </a:solidFill>
          <a:ln w="25400" cap="flat" cmpd="sng" algn="ctr">
            <a:solidFill>
              <a:srgbClr val="96430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微軟正黑體" panose="020B0604030504040204" pitchFamily="34" charset="-120"/>
                <a:cs typeface="+mn-cs"/>
              </a:rPr>
              <a:t>核心概念：世代正義</a:t>
            </a:r>
          </a:p>
        </p:txBody>
      </p:sp>
    </p:spTree>
    <p:extLst>
      <p:ext uri="{BB962C8B-B14F-4D97-AF65-F5344CB8AC3E}">
        <p14:creationId xmlns:p14="http://schemas.microsoft.com/office/powerpoint/2010/main" val="228133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6BEB984-8B00-4DA4-BA29-057EBC50E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116632"/>
            <a:ext cx="11721256" cy="1301006"/>
          </a:xfrm>
        </p:spPr>
        <p:txBody>
          <a:bodyPr>
            <a:normAutofit/>
          </a:bodyPr>
          <a:lstStyle/>
          <a:p>
            <a:r>
              <a:rPr lang="en-US" altLang="zh-TW" sz="4400" b="1" dirty="0"/>
              <a:t>SDGs</a:t>
            </a:r>
            <a:r>
              <a:rPr lang="zh-TW" altLang="en-US" sz="4400" b="1" dirty="0"/>
              <a:t>是甚麼？</a:t>
            </a:r>
            <a:r>
              <a:rPr lang="en-US" altLang="zh-TW" sz="4400" b="1" dirty="0"/>
              <a:t/>
            </a:r>
            <a:br>
              <a:rPr lang="en-US" altLang="zh-TW" sz="4400" b="1" dirty="0"/>
            </a:br>
            <a:r>
              <a:rPr lang="zh-TW" altLang="en-US" sz="2700" dirty="0">
                <a:solidFill>
                  <a:srgbClr val="C00000"/>
                </a:solidFill>
              </a:rPr>
              <a:t>一種新的語言、新的思維模式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4495336-1FC1-4450-9F14-642650F70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447800"/>
            <a:ext cx="10195098" cy="5334000"/>
          </a:xfrm>
        </p:spPr>
        <p:txBody>
          <a:bodyPr/>
          <a:lstStyle/>
          <a:p>
            <a:r>
              <a:rPr lang="en-US" altLang="zh-TW" dirty="0"/>
              <a:t>SDGs</a:t>
            </a:r>
            <a:r>
              <a:rPr lang="zh-TW" altLang="en-US" dirty="0"/>
              <a:t>從</a:t>
            </a:r>
            <a:r>
              <a:rPr lang="en-US" altLang="zh-TW" dirty="0"/>
              <a:t>2015</a:t>
            </a:r>
            <a:r>
              <a:rPr lang="zh-TW" altLang="en-US" dirty="0"/>
              <a:t>年</a:t>
            </a:r>
            <a:r>
              <a:rPr lang="en-US" altLang="zh-TW" dirty="0"/>
              <a:t>9</a:t>
            </a:r>
            <a:r>
              <a:rPr lang="zh-TW" altLang="en-US" dirty="0"/>
              <a:t>月份開始，是一種全球各領域相互溝通的新語言，直到</a:t>
            </a:r>
            <a:r>
              <a:rPr lang="en-US" altLang="zh-TW" dirty="0"/>
              <a:t>2030</a:t>
            </a:r>
            <a:r>
              <a:rPr lang="zh-TW" altLang="en-US" dirty="0"/>
              <a:t>年為止</a:t>
            </a:r>
            <a:endParaRPr lang="en-US" altLang="zh-TW" dirty="0"/>
          </a:p>
          <a:p>
            <a:pPr lvl="1"/>
            <a:r>
              <a:rPr lang="zh-TW" altLang="en-US" dirty="0"/>
              <a:t>企業界 </a:t>
            </a:r>
            <a:endParaRPr lang="en-US" altLang="zh-TW" dirty="0"/>
          </a:p>
          <a:p>
            <a:pPr lvl="1"/>
            <a:r>
              <a:rPr lang="zh-TW" altLang="en-US" dirty="0"/>
              <a:t>政府界</a:t>
            </a:r>
            <a:endParaRPr lang="en-US" altLang="zh-TW" dirty="0"/>
          </a:p>
          <a:p>
            <a:pPr lvl="1"/>
            <a:r>
              <a:rPr lang="zh-TW" altLang="en-US" dirty="0"/>
              <a:t>學術界</a:t>
            </a:r>
            <a:endParaRPr lang="en-US" altLang="zh-TW" dirty="0"/>
          </a:p>
          <a:p>
            <a:r>
              <a:rPr lang="en-US" altLang="zh-TW" dirty="0"/>
              <a:t>SDGs</a:t>
            </a:r>
            <a:r>
              <a:rPr lang="zh-TW" altLang="en-US" dirty="0"/>
              <a:t>是一種整合思維模式</a:t>
            </a:r>
            <a:r>
              <a:rPr lang="en-US" altLang="zh-TW" dirty="0"/>
              <a:t>(mindset)</a:t>
            </a:r>
          </a:p>
          <a:p>
            <a:pPr lvl="1"/>
            <a:r>
              <a:rPr lang="zh-TW" altLang="en-US" dirty="0"/>
              <a:t>多樣化</a:t>
            </a:r>
            <a:r>
              <a:rPr lang="en-US" altLang="zh-TW" dirty="0"/>
              <a:t>(diversity)</a:t>
            </a:r>
          </a:p>
          <a:p>
            <a:pPr lvl="1"/>
            <a:r>
              <a:rPr lang="zh-TW" altLang="en-US" dirty="0"/>
              <a:t>包容</a:t>
            </a:r>
            <a:r>
              <a:rPr lang="en-US" altLang="zh-TW" dirty="0"/>
              <a:t>(inclusion)</a:t>
            </a:r>
          </a:p>
          <a:p>
            <a:pPr lvl="1"/>
            <a:r>
              <a:rPr lang="zh-TW" altLang="en-US" dirty="0"/>
              <a:t>交互影響</a:t>
            </a:r>
            <a:r>
              <a:rPr lang="en-US" altLang="zh-TW" dirty="0"/>
              <a:t>(interconnection)</a:t>
            </a:r>
          </a:p>
          <a:p>
            <a:pPr lvl="1"/>
            <a:r>
              <a:rPr lang="zh-TW" altLang="en-US" dirty="0"/>
              <a:t>包括所有人</a:t>
            </a:r>
            <a:r>
              <a:rPr lang="en-US" altLang="zh-TW" dirty="0"/>
              <a:t>(no one left behind)</a:t>
            </a:r>
            <a:endParaRPr lang="zh-TW" altLang="en-US" dirty="0"/>
          </a:p>
        </p:txBody>
      </p:sp>
      <p:sp>
        <p:nvSpPr>
          <p:cNvPr id="5" name="箭號: 向右 4">
            <a:extLst>
              <a:ext uri="{FF2B5EF4-FFF2-40B4-BE49-F238E27FC236}">
                <a16:creationId xmlns:a16="http://schemas.microsoft.com/office/drawing/2014/main" id="{57A78130-3447-4B98-A989-DBCAADEA3384}"/>
              </a:ext>
            </a:extLst>
          </p:cNvPr>
          <p:cNvSpPr/>
          <p:nvPr/>
        </p:nvSpPr>
        <p:spPr>
          <a:xfrm>
            <a:off x="2427918" y="2532895"/>
            <a:ext cx="8420610" cy="432048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32000">
                <a:srgbClr val="00B0F0"/>
              </a:gs>
              <a:gs pos="65000">
                <a:srgbClr val="7030A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C1813005-84C8-4B62-84F9-9FA5A770EC00}"/>
              </a:ext>
            </a:extLst>
          </p:cNvPr>
          <p:cNvSpPr/>
          <p:nvPr/>
        </p:nvSpPr>
        <p:spPr>
          <a:xfrm>
            <a:off x="2427918" y="3022200"/>
            <a:ext cx="4104456" cy="432048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32000">
                <a:srgbClr val="00B0F0"/>
              </a:gs>
              <a:gs pos="90000">
                <a:srgbClr val="7030A0"/>
              </a:gs>
              <a:gs pos="100000">
                <a:srgbClr val="7030A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箭號: 向右 6">
            <a:extLst>
              <a:ext uri="{FF2B5EF4-FFF2-40B4-BE49-F238E27FC236}">
                <a16:creationId xmlns:a16="http://schemas.microsoft.com/office/drawing/2014/main" id="{BACA1BDF-2567-487E-A38D-FE352D20BE51}"/>
              </a:ext>
            </a:extLst>
          </p:cNvPr>
          <p:cNvSpPr/>
          <p:nvPr/>
        </p:nvSpPr>
        <p:spPr>
          <a:xfrm>
            <a:off x="2423592" y="3534475"/>
            <a:ext cx="2092558" cy="432048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32000">
                <a:srgbClr val="00B0F0"/>
              </a:gs>
              <a:gs pos="65000">
                <a:srgbClr val="0070C0"/>
              </a:gs>
              <a:gs pos="100000">
                <a:srgbClr val="0070C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BCFF9B87-73D5-465D-9ADA-A49D9B72E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6708" y="4114800"/>
            <a:ext cx="4918592" cy="233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2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E4BEFC9-A912-4A76-9FF9-8CD39631B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188640"/>
            <a:ext cx="1128920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4900" b="1" dirty="0"/>
              <a:t>全球永續發展目標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sz="2700" dirty="0"/>
              <a:t>The Sustainable Development Goals</a:t>
            </a:r>
            <a:endParaRPr lang="zh-TW" altLang="en-US" sz="2700" dirty="0"/>
          </a:p>
        </p:txBody>
      </p:sp>
      <p:sp>
        <p:nvSpPr>
          <p:cNvPr id="6" name="投影片編號版面配置區 3">
            <a:extLst>
              <a:ext uri="{FF2B5EF4-FFF2-40B4-BE49-F238E27FC236}">
                <a16:creationId xmlns:a16="http://schemas.microsoft.com/office/drawing/2014/main" id="{088D9B44-39B9-4FCE-A161-DB2020D73BA0}"/>
              </a:ext>
            </a:extLst>
          </p:cNvPr>
          <p:cNvSpPr txBox="1">
            <a:spLocks/>
          </p:cNvSpPr>
          <p:nvPr/>
        </p:nvSpPr>
        <p:spPr>
          <a:xfrm>
            <a:off x="20284821" y="3552670"/>
            <a:ext cx="65172" cy="93407"/>
          </a:xfrm>
          <a:prstGeom prst="rect">
            <a:avLst/>
          </a:prstGeom>
        </p:spPr>
        <p:txBody>
          <a:bodyPr anchor="b"/>
          <a:lstStyle>
            <a:defPPr>
              <a:defRPr lang="zh-TW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200" kern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Times New Roman" pitchFamily="18" charset="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600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600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600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600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600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600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600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600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D2FFBB-958F-4B4B-AD7E-FF145BC9EE8A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E7DEC9">
                    <a:shade val="50000"/>
                    <a:satMod val="200000"/>
                  </a:srgbClr>
                </a:solidFill>
                <a:effectLst/>
                <a:uLnTx/>
                <a:uFillTx/>
                <a:latin typeface="Times New Roman" pitchFamily="18" charset="0"/>
                <a:ea typeface="新細明體" charset="-120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Times New Roman" pitchFamily="18" charset="0"/>
              <a:ea typeface="新細明體" charset="-120"/>
              <a:cs typeface="+mn-cs"/>
            </a:endParaRPr>
          </a:p>
        </p:txBody>
      </p:sp>
      <p:pic>
        <p:nvPicPr>
          <p:cNvPr id="24" name="內容版面配置區 4">
            <a:extLst>
              <a:ext uri="{FF2B5EF4-FFF2-40B4-BE49-F238E27FC236}">
                <a16:creationId xmlns:a16="http://schemas.microsoft.com/office/drawing/2014/main" id="{0008719F-63B6-4A7D-BC47-A57B1A4890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1424" y="1327583"/>
            <a:ext cx="10141438" cy="5112568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991544" y="6463782"/>
            <a:ext cx="7109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微軟正黑體" panose="020B0604030504040204" pitchFamily="34" charset="-120"/>
                <a:cs typeface="Times New Roman" pitchFamily="18" charset="0"/>
              </a:rPr>
              <a:t>17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微軟正黑體" panose="020B0604030504040204" pitchFamily="34" charset="-120"/>
                <a:cs typeface="Times New Roman" pitchFamily="18" charset="0"/>
              </a:rPr>
              <a:t>項目標、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微軟正黑體" panose="020B0604030504040204" pitchFamily="34" charset="-120"/>
                <a:cs typeface="Times New Roman" pitchFamily="18" charset="0"/>
              </a:rPr>
              <a:t>169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微軟正黑體" panose="020B0604030504040204" pitchFamily="34" charset="-120"/>
                <a:cs typeface="Times New Roman" pitchFamily="18" charset="0"/>
              </a:rPr>
              <a:t>細項目標（標的），目標年為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微軟正黑體" panose="020B0604030504040204" pitchFamily="34" charset="-120"/>
                <a:cs typeface="Times New Roman" pitchFamily="18" charset="0"/>
              </a:rPr>
              <a:t>2030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微軟正黑體" panose="020B0604030504040204" pitchFamily="34" charset="-120"/>
                <a:cs typeface="Times New Roman" pitchFamily="18" charset="0"/>
              </a:rPr>
              <a:t>年</a:t>
            </a:r>
            <a:endParaRPr kumimoji="1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39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7368" y="274638"/>
            <a:ext cx="10051082" cy="850106"/>
          </a:xfrm>
        </p:spPr>
        <p:txBody>
          <a:bodyPr>
            <a:normAutofit/>
          </a:bodyPr>
          <a:lstStyle/>
          <a:p>
            <a:r>
              <a:rPr lang="zh-TW" altLang="en-US" dirty="0"/>
              <a:t>正在發生的新趨勢：</a:t>
            </a:r>
            <a:r>
              <a:rPr lang="en-US" altLang="zh-TW" dirty="0"/>
              <a:t>E</a:t>
            </a:r>
            <a:r>
              <a:rPr lang="en-US" altLang="zh-TW" dirty="0">
                <a:solidFill>
                  <a:srgbClr val="FF0000"/>
                </a:solidFill>
              </a:rPr>
              <a:t>SD</a:t>
            </a:r>
            <a:r>
              <a:rPr lang="en-US" altLang="zh-TW" dirty="0"/>
              <a:t>+</a:t>
            </a:r>
            <a:r>
              <a:rPr lang="en-US" altLang="zh-TW" dirty="0">
                <a:solidFill>
                  <a:srgbClr val="FF0000"/>
                </a:solidFill>
              </a:rPr>
              <a:t>SD</a:t>
            </a:r>
            <a:r>
              <a:rPr lang="en-US" altLang="zh-TW" dirty="0">
                <a:solidFill>
                  <a:srgbClr val="00B050"/>
                </a:solidFill>
              </a:rPr>
              <a:t>G</a:t>
            </a:r>
            <a:r>
              <a:rPr lang="en-US" altLang="zh-TW" dirty="0"/>
              <a:t>=</a:t>
            </a:r>
            <a:r>
              <a:rPr lang="zh-TW" altLang="en-US" dirty="0"/>
              <a:t> </a:t>
            </a:r>
            <a:r>
              <a:rPr lang="en-US" altLang="zh-TW" dirty="0"/>
              <a:t>E</a:t>
            </a:r>
            <a:r>
              <a:rPr lang="en-US" altLang="zh-TW" dirty="0">
                <a:solidFill>
                  <a:srgbClr val="FF0000"/>
                </a:solidFill>
              </a:rPr>
              <a:t>SD</a:t>
            </a:r>
            <a:r>
              <a:rPr lang="en-US" altLang="zh-TW" dirty="0">
                <a:solidFill>
                  <a:srgbClr val="00B050"/>
                </a:solidFill>
              </a:rPr>
              <a:t>G</a:t>
            </a:r>
            <a:endParaRPr lang="zh-TW" altLang="en-US" dirty="0">
              <a:solidFill>
                <a:srgbClr val="00B05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51384" y="1447800"/>
            <a:ext cx="4968552" cy="4800600"/>
          </a:xfrm>
        </p:spPr>
        <p:txBody>
          <a:bodyPr/>
          <a:lstStyle/>
          <a:p>
            <a:r>
              <a:rPr lang="zh-TW" altLang="en-US" dirty="0"/>
              <a:t>永續發展目標</a:t>
            </a:r>
            <a:r>
              <a:rPr lang="en-US" altLang="zh-TW" dirty="0"/>
              <a:t>(SDG)</a:t>
            </a:r>
            <a:r>
              <a:rPr lang="zh-TW" altLang="en-US" dirty="0"/>
              <a:t>正如火如荼地在全世界展開各種形式的應用</a:t>
            </a:r>
            <a:endParaRPr lang="en-US" altLang="zh-TW" dirty="0"/>
          </a:p>
          <a:p>
            <a:r>
              <a:rPr lang="zh-TW" altLang="en-US" dirty="0"/>
              <a:t>永續發展教育</a:t>
            </a:r>
            <a:r>
              <a:rPr lang="en-US" altLang="zh-TW" dirty="0"/>
              <a:t>+</a:t>
            </a:r>
            <a:r>
              <a:rPr lang="zh-TW" altLang="en-US" dirty="0"/>
              <a:t>永續發展</a:t>
            </a:r>
            <a:r>
              <a:rPr lang="zh-TW" altLang="en-US" dirty="0" smtClean="0"/>
              <a:t>目標</a:t>
            </a:r>
            <a:r>
              <a:rPr lang="en-US" altLang="zh-TW" dirty="0" smtClean="0"/>
              <a:t>=(</a:t>
            </a:r>
            <a:r>
              <a:rPr lang="en-US" altLang="zh-TW" dirty="0"/>
              <a:t>E</a:t>
            </a:r>
            <a:r>
              <a:rPr lang="en-US" altLang="zh-TW" dirty="0">
                <a:solidFill>
                  <a:srgbClr val="FF0000"/>
                </a:solidFill>
              </a:rPr>
              <a:t>SD</a:t>
            </a:r>
            <a:r>
              <a:rPr lang="en-US" altLang="zh-TW" dirty="0">
                <a:solidFill>
                  <a:srgbClr val="00B050"/>
                </a:solidFill>
              </a:rPr>
              <a:t>G</a:t>
            </a:r>
            <a:r>
              <a:rPr lang="en-US" altLang="zh-TW" dirty="0"/>
              <a:t>)</a:t>
            </a:r>
            <a:r>
              <a:rPr lang="zh-TW" altLang="en-US" dirty="0"/>
              <a:t>是最新的教育思考方式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1417639"/>
            <a:ext cx="4073259" cy="488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310423" y="6351608"/>
            <a:ext cx="11535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solidFill>
                  <a:prstClr val="black"/>
                </a:solidFill>
              </a:rPr>
              <a:t>UNESCO (2017). </a:t>
            </a:r>
            <a:r>
              <a:rPr lang="en-US" altLang="zh-TW" sz="1200" i="1" dirty="0">
                <a:solidFill>
                  <a:prstClr val="black"/>
                </a:solidFill>
              </a:rPr>
              <a:t>Education for Sustainable Development Goals-Learning Objectives</a:t>
            </a:r>
            <a:r>
              <a:rPr lang="en-US" altLang="zh-TW" sz="1200" dirty="0">
                <a:solidFill>
                  <a:prstClr val="black"/>
                </a:solidFill>
              </a:rPr>
              <a:t>. de </a:t>
            </a:r>
            <a:r>
              <a:rPr lang="en-US" altLang="zh-TW" sz="1200" dirty="0" err="1">
                <a:solidFill>
                  <a:prstClr val="black"/>
                </a:solidFill>
              </a:rPr>
              <a:t>Fontenoy</a:t>
            </a:r>
            <a:r>
              <a:rPr lang="en-US" altLang="zh-TW" sz="1200" dirty="0">
                <a:solidFill>
                  <a:prstClr val="black"/>
                </a:solidFill>
              </a:rPr>
              <a:t>: UNESCO. http://unesdoc.unesco.org/images/0024/002474/247444e.pdf</a:t>
            </a:r>
            <a:endParaRPr lang="zh-TW" alt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48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7408" y="274638"/>
            <a:ext cx="10585176" cy="922114"/>
          </a:xfrm>
        </p:spPr>
        <p:txBody>
          <a:bodyPr/>
          <a:lstStyle/>
          <a:p>
            <a:r>
              <a:rPr lang="en-US" altLang="zh-TW" dirty="0"/>
              <a:t>ESD+SDG</a:t>
            </a:r>
            <a:r>
              <a:rPr lang="zh-TW" altLang="en-US" dirty="0"/>
              <a:t>教育目標設定案例</a:t>
            </a:r>
            <a:r>
              <a:rPr lang="en-US" altLang="zh-TW" dirty="0"/>
              <a:t>(1)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95400" y="1412776"/>
            <a:ext cx="8640960" cy="5221560"/>
          </a:xfrm>
        </p:spPr>
        <p:txBody>
          <a:bodyPr/>
          <a:lstStyle/>
          <a:p>
            <a:r>
              <a:rPr lang="en-US" altLang="zh-TW" sz="3200" b="1" dirty="0">
                <a:solidFill>
                  <a:srgbClr val="0070C0"/>
                </a:solidFill>
              </a:rPr>
              <a:t>SDG6: Clean Water and Sanitation</a:t>
            </a:r>
          </a:p>
          <a:p>
            <a:pPr marL="82550" indent="0">
              <a:buNone/>
            </a:pPr>
            <a:r>
              <a:rPr lang="zh-TW" altLang="en-US" sz="3200" dirty="0"/>
              <a:t>           （潔淨的水與衛生）</a:t>
            </a:r>
            <a:endParaRPr lang="en-US" altLang="zh-TW" sz="3200" dirty="0"/>
          </a:p>
          <a:p>
            <a:pPr lvl="1"/>
            <a:r>
              <a:rPr lang="zh-TW" altLang="en-US" sz="2800" dirty="0"/>
              <a:t>意涵：確保水與衛生管理的存在與永續管理</a:t>
            </a:r>
            <a:endParaRPr lang="en-US" altLang="zh-TW" sz="2800" dirty="0"/>
          </a:p>
          <a:p>
            <a:r>
              <a:rPr lang="zh-TW" altLang="en-US" sz="3200" dirty="0"/>
              <a:t>學習目標</a:t>
            </a:r>
            <a:endParaRPr lang="en-US" altLang="zh-TW" sz="3200" dirty="0"/>
          </a:p>
          <a:p>
            <a:pPr lvl="1"/>
            <a:r>
              <a:rPr lang="zh-TW" altLang="en-US" sz="2800" dirty="0"/>
              <a:t>認知</a:t>
            </a:r>
            <a:endParaRPr lang="en-US" altLang="zh-TW" sz="2800" dirty="0"/>
          </a:p>
          <a:p>
            <a:pPr marL="803275" lvl="2" indent="-280988"/>
            <a:r>
              <a:rPr lang="zh-TW" altLang="en-US" sz="2400" dirty="0"/>
              <a:t>瞭解水是生命的基本條件、水量與水質的重要性、水污染與缺水的成因、效應與後果（等</a:t>
            </a:r>
            <a:r>
              <a:rPr lang="en-US" altLang="zh-TW" sz="2400" dirty="0"/>
              <a:t>5</a:t>
            </a:r>
            <a:r>
              <a:rPr lang="zh-TW" altLang="en-US" sz="2400" dirty="0"/>
              <a:t>項）</a:t>
            </a:r>
            <a:endParaRPr lang="en-US" altLang="zh-TW" sz="2400" dirty="0"/>
          </a:p>
          <a:p>
            <a:pPr lvl="1"/>
            <a:r>
              <a:rPr lang="zh-TW" altLang="en-US" sz="2800" dirty="0"/>
              <a:t>社會與情意</a:t>
            </a:r>
            <a:endParaRPr lang="en-US" altLang="zh-TW" sz="2800" dirty="0"/>
          </a:p>
          <a:p>
            <a:pPr marL="803275" lvl="2" indent="-280988"/>
            <a:r>
              <a:rPr lang="zh-TW" altLang="en-US" sz="2400" dirty="0"/>
              <a:t>能夠參加社區提昇水與衛生管理的活動（等</a:t>
            </a:r>
            <a:r>
              <a:rPr lang="en-US" altLang="zh-TW" sz="2400" dirty="0"/>
              <a:t>5</a:t>
            </a:r>
            <a:r>
              <a:rPr lang="zh-TW" altLang="en-US" sz="2400" dirty="0"/>
              <a:t>項）</a:t>
            </a:r>
            <a:endParaRPr lang="en-US" altLang="zh-TW" sz="2400" dirty="0"/>
          </a:p>
          <a:p>
            <a:pPr lvl="1"/>
            <a:r>
              <a:rPr lang="zh-TW" altLang="en-US" sz="2800" dirty="0"/>
              <a:t>行為</a:t>
            </a:r>
            <a:endParaRPr lang="en-US" altLang="zh-TW" sz="2800" dirty="0"/>
          </a:p>
          <a:p>
            <a:pPr marL="803275" lvl="2" indent="-280988"/>
            <a:r>
              <a:rPr lang="zh-TW" altLang="en-US" sz="2400" dirty="0"/>
              <a:t>能夠與地方政府合作提昇地方的能量與自給自足（等</a:t>
            </a:r>
            <a:r>
              <a:rPr lang="en-US" altLang="zh-TW" sz="2400" dirty="0"/>
              <a:t>5</a:t>
            </a:r>
            <a:r>
              <a:rPr lang="zh-TW" altLang="en-US" sz="2400" dirty="0"/>
              <a:t>項）</a:t>
            </a: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469" y="720608"/>
            <a:ext cx="165735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D4B21D7-1026-4608-9AA8-EA067F036C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019" y="4605357"/>
            <a:ext cx="1628800" cy="16288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535FC45-8F70-49B5-AC6D-9F7557599F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07" y="2727542"/>
            <a:ext cx="1612673" cy="1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8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7408" y="274638"/>
            <a:ext cx="10585176" cy="922114"/>
          </a:xfrm>
        </p:spPr>
        <p:txBody>
          <a:bodyPr/>
          <a:lstStyle/>
          <a:p>
            <a:r>
              <a:rPr lang="en-US" altLang="zh-TW" dirty="0"/>
              <a:t>ESD+SDG</a:t>
            </a:r>
            <a:r>
              <a:rPr lang="zh-TW" altLang="en-US" dirty="0"/>
              <a:t>教育目標設定案例</a:t>
            </a:r>
            <a:r>
              <a:rPr lang="en-US" altLang="zh-TW" dirty="0"/>
              <a:t>(2)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95400" y="1412776"/>
            <a:ext cx="8640960" cy="5221560"/>
          </a:xfrm>
        </p:spPr>
        <p:txBody>
          <a:bodyPr/>
          <a:lstStyle/>
          <a:p>
            <a:r>
              <a:rPr lang="en-US" altLang="zh-TW" sz="3200" b="1" dirty="0">
                <a:solidFill>
                  <a:srgbClr val="006600"/>
                </a:solidFill>
              </a:rPr>
              <a:t>SDG13: Climate Action</a:t>
            </a:r>
            <a:r>
              <a:rPr lang="zh-TW" altLang="en-US" sz="3200" dirty="0"/>
              <a:t>（氣候行動）</a:t>
            </a:r>
            <a:endParaRPr lang="en-US" altLang="zh-TW" sz="3200" dirty="0"/>
          </a:p>
          <a:p>
            <a:pPr lvl="1"/>
            <a:r>
              <a:rPr lang="zh-TW" altLang="en-US" sz="2800" dirty="0"/>
              <a:t>意涵：採取對抗氣候變遷的緊急行動</a:t>
            </a:r>
            <a:endParaRPr lang="en-US" altLang="zh-TW" sz="2800" dirty="0"/>
          </a:p>
          <a:p>
            <a:r>
              <a:rPr lang="zh-TW" altLang="en-US" sz="3200" dirty="0"/>
              <a:t>學習目標</a:t>
            </a:r>
            <a:endParaRPr lang="en-US" altLang="zh-TW" sz="3200" dirty="0"/>
          </a:p>
          <a:p>
            <a:pPr lvl="1"/>
            <a:r>
              <a:rPr lang="zh-TW" altLang="en-US" sz="2800" dirty="0"/>
              <a:t>認知</a:t>
            </a:r>
            <a:endParaRPr lang="en-US" altLang="zh-TW" sz="2800" dirty="0"/>
          </a:p>
          <a:p>
            <a:pPr marL="803275" lvl="2" indent="-280988"/>
            <a:r>
              <a:rPr lang="zh-TW" altLang="en-US" sz="2400" dirty="0"/>
              <a:t>學習者了解溫室效應是一種因地球表面一層氣體而有的自然現象（等</a:t>
            </a:r>
            <a:r>
              <a:rPr lang="en-US" altLang="zh-TW" sz="2400" dirty="0"/>
              <a:t>5</a:t>
            </a:r>
            <a:r>
              <a:rPr lang="zh-TW" altLang="en-US" sz="2400" dirty="0"/>
              <a:t>項）</a:t>
            </a:r>
          </a:p>
          <a:p>
            <a:pPr lvl="1"/>
            <a:r>
              <a:rPr lang="zh-TW" altLang="en-US" sz="2800" dirty="0"/>
              <a:t>社會與情意</a:t>
            </a:r>
            <a:endParaRPr lang="en-US" altLang="zh-TW" sz="2800" dirty="0"/>
          </a:p>
          <a:p>
            <a:pPr marL="803275" lvl="2" indent="-280988"/>
            <a:r>
              <a:rPr lang="zh-TW" altLang="en-US" sz="2400" dirty="0"/>
              <a:t>能夠說明氣候變遷的生態動力學，和氣候變遷造成的環境、社會、經濟與倫理的衝擊（等</a:t>
            </a:r>
            <a:r>
              <a:rPr lang="en-US" altLang="zh-TW" sz="2400" dirty="0"/>
              <a:t>5</a:t>
            </a:r>
            <a:r>
              <a:rPr lang="zh-TW" altLang="en-US" sz="2400" dirty="0"/>
              <a:t>項）</a:t>
            </a:r>
          </a:p>
          <a:p>
            <a:pPr lvl="1"/>
            <a:r>
              <a:rPr lang="zh-TW" altLang="en-US" sz="2800" dirty="0"/>
              <a:t>行為</a:t>
            </a:r>
            <a:endParaRPr lang="en-US" altLang="zh-TW" sz="2800" dirty="0"/>
          </a:p>
          <a:p>
            <a:pPr marL="803275" lvl="2" indent="-280988"/>
            <a:r>
              <a:rPr lang="zh-TW" altLang="en-US" sz="2400" dirty="0"/>
              <a:t>能夠評估自己的私人生活或工作是否氣候友善與改善措施</a:t>
            </a: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9E5BACDC-37E9-4FF2-AEE0-F706AA0570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788" y="845538"/>
            <a:ext cx="1638300" cy="1638300"/>
          </a:xfrm>
          <a:prstGeom prst="rect">
            <a:avLst/>
          </a:prstGeom>
          <a:ln>
            <a:solidFill>
              <a:srgbClr val="339933"/>
            </a:solidFill>
          </a:ln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17BE6D35-5F9C-4294-A22E-1E8903E463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396" y="4583633"/>
            <a:ext cx="1638300" cy="1638300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B59D37C7-9613-415C-8926-52B69CE38B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898" y="2714585"/>
            <a:ext cx="1622079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0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9C7F26-394C-4D28-A805-479F29F07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527" y="149137"/>
            <a:ext cx="8826946" cy="831591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zh-TW" altLang="en-US" sz="4800" dirty="0"/>
              <a:t>補充說明：</a:t>
            </a:r>
            <a:r>
              <a:rPr lang="en-US" altLang="zh-TW" sz="4800" dirty="0"/>
              <a:t>ESDG</a:t>
            </a:r>
            <a:r>
              <a:rPr lang="zh-TW" altLang="en-US" sz="4800" dirty="0"/>
              <a:t>融入校本課程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C05020E-4D9B-45E1-ACD5-E0052C57C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268760"/>
            <a:ext cx="5446939" cy="252028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077DA11-E695-40C8-BAF8-E1A53B360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432" y="4077072"/>
            <a:ext cx="2650400" cy="223224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6BBD649-9B87-45D5-95FE-98032D2E8D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03" r="31003"/>
          <a:stretch/>
        </p:blipFill>
        <p:spPr>
          <a:xfrm>
            <a:off x="623391" y="4077072"/>
            <a:ext cx="3525987" cy="237626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5C58310-F178-4038-ACE5-3E58E87B1A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2"/>
          <a:stretch/>
        </p:blipFill>
        <p:spPr>
          <a:xfrm>
            <a:off x="7669492" y="1638521"/>
            <a:ext cx="3328385" cy="481481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68E1A06-A6F6-446C-8913-DAB268AFC5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1350803"/>
            <a:ext cx="1519832" cy="151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1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內容版面配置區 2">
            <a:extLst>
              <a:ext uri="{FF2B5EF4-FFF2-40B4-BE49-F238E27FC236}">
                <a16:creationId xmlns:a16="http://schemas.microsoft.com/office/drawing/2014/main" id="{D09B9EB8-E048-4BE6-9CD3-2F288E6B40B1}"/>
              </a:ext>
            </a:extLst>
          </p:cNvPr>
          <p:cNvSpPr txBox="1">
            <a:spLocks/>
          </p:cNvSpPr>
          <p:nvPr/>
        </p:nvSpPr>
        <p:spPr bwMode="auto">
          <a:xfrm>
            <a:off x="2630403" y="1380860"/>
            <a:ext cx="8538914" cy="17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825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32D2E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u"/>
            </a:pPr>
            <a:r>
              <a:rPr kumimoji="0" lang="en-US" altLang="zh-TW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微軟正黑體" panose="020B0604030504040204" pitchFamily="34" charset="-120"/>
              </a:rPr>
              <a:t>SD/ESD/SDGs</a:t>
            </a:r>
            <a:r>
              <a:rPr kumimoji="0"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微軟正黑體" panose="020B0604030504040204" pitchFamily="34" charset="-120"/>
              </a:rPr>
              <a:t>直接作為校本課程的主題</a:t>
            </a:r>
            <a:endParaRPr kumimoji="0" lang="en-US" altLang="zh-TW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  <a:ea typeface="微軟正黑體" panose="020B0604030504040204" pitchFamily="34" charset="-120"/>
            </a:endParaRPr>
          </a:p>
          <a:p>
            <a:pPr lvl="1">
              <a:buClr>
                <a:schemeClr val="accent2"/>
              </a:buClr>
              <a:buSzPct val="80000"/>
              <a:buFont typeface="Wingdings" panose="05000000000000000000" pitchFamily="2" charset="2"/>
              <a:buChar char="p"/>
            </a:pPr>
            <a:r>
              <a:rPr kumimoji="0" lang="zh-TW" altLang="en-US" dirty="0">
                <a:latin typeface="Gill Sans MT" panose="020B0502020104020203" pitchFamily="34" charset="0"/>
                <a:ea typeface="微軟正黑體" panose="020B0604030504040204" pitchFamily="34" charset="-120"/>
              </a:rPr>
              <a:t>永續發展作為學校的核心特色</a:t>
            </a:r>
            <a:endParaRPr kumimoji="0" lang="en-US" altLang="zh-TW" dirty="0">
              <a:latin typeface="Gill Sans MT" panose="020B0502020104020203" pitchFamily="34" charset="0"/>
              <a:ea typeface="微軟正黑體" panose="020B0604030504040204" pitchFamily="34" charset="-120"/>
            </a:endParaRPr>
          </a:p>
          <a:p>
            <a:pPr lvl="1">
              <a:buClr>
                <a:schemeClr val="accent2"/>
              </a:buClr>
              <a:buSzPct val="80000"/>
              <a:buFont typeface="Wingdings" panose="05000000000000000000" pitchFamily="2" charset="2"/>
              <a:buChar char="p"/>
            </a:pPr>
            <a:r>
              <a:rPr kumimoji="0" lang="zh-TW" altLang="en-US" dirty="0">
                <a:latin typeface="Gill Sans MT" panose="020B0502020104020203" pitchFamily="34" charset="0"/>
                <a:ea typeface="微軟正黑體" panose="020B0604030504040204" pitchFamily="34" charset="-120"/>
              </a:rPr>
              <a:t>核心能力</a:t>
            </a:r>
            <a:r>
              <a:rPr kumimoji="0" lang="en-US" altLang="zh-TW" dirty="0">
                <a:latin typeface="Gill Sans MT" panose="020B0502020104020203" pitchFamily="34" charset="0"/>
                <a:ea typeface="微軟正黑體" panose="020B0604030504040204" pitchFamily="34" charset="-120"/>
              </a:rPr>
              <a:t>+</a:t>
            </a:r>
            <a:r>
              <a:rPr kumimoji="0" lang="zh-TW" altLang="en-US" dirty="0">
                <a:latin typeface="Gill Sans MT" panose="020B0502020104020203" pitchFamily="34" charset="0"/>
                <a:ea typeface="微軟正黑體" panose="020B0604030504040204" pitchFamily="34" charset="-120"/>
              </a:rPr>
              <a:t>教育題材均基於</a:t>
            </a:r>
            <a:r>
              <a:rPr kumimoji="0" lang="en-US" altLang="zh-TW" dirty="0">
                <a:latin typeface="Gill Sans MT" panose="020B0502020104020203" pitchFamily="34" charset="0"/>
                <a:ea typeface="微軟正黑體" panose="020B0604030504040204" pitchFamily="34" charset="-120"/>
              </a:rPr>
              <a:t>SDG</a:t>
            </a:r>
            <a:r>
              <a:rPr kumimoji="0" lang="zh-TW" altLang="en-US" dirty="0">
                <a:latin typeface="Gill Sans MT" panose="020B0502020104020203" pitchFamily="34" charset="0"/>
                <a:ea typeface="微軟正黑體" panose="020B0604030504040204" pitchFamily="34" charset="-120"/>
              </a:rPr>
              <a:t>發展</a:t>
            </a:r>
            <a:endParaRPr kumimoji="0" lang="en-US" altLang="zh-TW" dirty="0">
              <a:latin typeface="Gill Sans MT" panose="020B0502020104020203" pitchFamily="34" charset="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D2B9A50-1CF9-4135-A35E-24FC5F87A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4324" y="3248377"/>
            <a:ext cx="8538914" cy="1656481"/>
          </a:xfrm>
        </p:spPr>
        <p:txBody>
          <a:bodyPr/>
          <a:lstStyle/>
          <a:p>
            <a:pPr>
              <a:buClr>
                <a:schemeClr val="accent5">
                  <a:lumMod val="50000"/>
                </a:schemeClr>
              </a:buClr>
            </a:pPr>
            <a:r>
              <a:rPr lang="zh-TW" alt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改造原有的校本課程</a:t>
            </a:r>
            <a:endParaRPr lang="en-US" altLang="zh-TW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Clr>
                <a:schemeClr val="accent2"/>
              </a:buClr>
              <a:buSzPct val="80000"/>
            </a:pPr>
            <a:r>
              <a:rPr lang="zh-TW" altLang="en-US" sz="2800" dirty="0"/>
              <a:t>價值與思維模式的改造：</a:t>
            </a:r>
            <a:r>
              <a:rPr lang="en-US" altLang="zh-TW" sz="2800" dirty="0"/>
              <a:t>ESD</a:t>
            </a:r>
            <a:r>
              <a:rPr lang="zh-TW" altLang="en-US" sz="2800" dirty="0"/>
              <a:t>化</a:t>
            </a:r>
            <a:endParaRPr lang="en-US" altLang="zh-TW" sz="2800" dirty="0"/>
          </a:p>
          <a:p>
            <a:pPr lvl="1">
              <a:buClr>
                <a:schemeClr val="accent2"/>
              </a:buClr>
              <a:buSzPct val="80000"/>
            </a:pPr>
            <a:r>
              <a:rPr lang="zh-TW" altLang="en-US" sz="2800" dirty="0"/>
              <a:t>框架、視角與內容的改造：</a:t>
            </a:r>
            <a:r>
              <a:rPr lang="en-US" altLang="zh-TW" sz="2800" dirty="0"/>
              <a:t>SDG</a:t>
            </a:r>
            <a:r>
              <a:rPr lang="zh-TW" altLang="en-US" sz="2800" dirty="0"/>
              <a:t>化</a:t>
            </a:r>
            <a:endParaRPr lang="en-US" altLang="zh-TW" sz="2800" dirty="0"/>
          </a:p>
        </p:txBody>
      </p:sp>
      <p:pic>
        <p:nvPicPr>
          <p:cNvPr id="8" name="Picture 2" descr="Thumbs Up Emoji (U+1F44D)">
            <a:extLst>
              <a:ext uri="{FF2B5EF4-FFF2-40B4-BE49-F238E27FC236}">
                <a16:creationId xmlns:a16="http://schemas.microsoft.com/office/drawing/2014/main" id="{5F1EDEE8-0AB2-415D-BCC5-DD6F187A1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809" y="2262687"/>
            <a:ext cx="448048" cy="44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humbs Up Emoji (U+1F44D)">
            <a:extLst>
              <a:ext uri="{FF2B5EF4-FFF2-40B4-BE49-F238E27FC236}">
                <a16:creationId xmlns:a16="http://schemas.microsoft.com/office/drawing/2014/main" id="{AAF03260-0259-4A6A-8D58-CFCE5CC21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904" y="2262687"/>
            <a:ext cx="448048" cy="44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humbs Up Emoji (U+1F44D)">
            <a:extLst>
              <a:ext uri="{FF2B5EF4-FFF2-40B4-BE49-F238E27FC236}">
                <a16:creationId xmlns:a16="http://schemas.microsoft.com/office/drawing/2014/main" id="{120E10C9-4CA4-482F-9B09-4DDFB2309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809" y="3692528"/>
            <a:ext cx="448048" cy="44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humbs Up Emoji (U+1F44D)">
            <a:extLst>
              <a:ext uri="{FF2B5EF4-FFF2-40B4-BE49-F238E27FC236}">
                <a16:creationId xmlns:a16="http://schemas.microsoft.com/office/drawing/2014/main" id="{0AE242E0-7DC9-4A0F-8234-DA49BF4F8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9" y="2266435"/>
            <a:ext cx="448048" cy="44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humbs Up Emoji (U+1F44D)">
            <a:extLst>
              <a:ext uri="{FF2B5EF4-FFF2-40B4-BE49-F238E27FC236}">
                <a16:creationId xmlns:a16="http://schemas.microsoft.com/office/drawing/2014/main" id="{1B3AC5BB-3C06-411D-A9FF-BCCF51765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904" y="3692528"/>
            <a:ext cx="448048" cy="44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內容版面配置區 2">
            <a:extLst>
              <a:ext uri="{FF2B5EF4-FFF2-40B4-BE49-F238E27FC236}">
                <a16:creationId xmlns:a16="http://schemas.microsoft.com/office/drawing/2014/main" id="{F01981DE-6F4B-4FB0-A9A8-BCE50F3A5917}"/>
              </a:ext>
            </a:extLst>
          </p:cNvPr>
          <p:cNvSpPr txBox="1">
            <a:spLocks/>
          </p:cNvSpPr>
          <p:nvPr/>
        </p:nvSpPr>
        <p:spPr bwMode="auto">
          <a:xfrm>
            <a:off x="2612273" y="4948266"/>
            <a:ext cx="8538914" cy="1826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825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32D2E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u"/>
            </a:pPr>
            <a:r>
              <a:rPr kumimoji="0" lang="zh-TW" altLang="en-US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微軟正黑體" panose="020B0604030504040204" pitchFamily="34" charset="-120"/>
              </a:rPr>
              <a:t>校本課程</a:t>
            </a:r>
            <a:r>
              <a:rPr kumimoji="0" lang="en-US" altLang="zh-TW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微軟正黑體" panose="020B0604030504040204" pitchFamily="34" charset="-120"/>
              </a:rPr>
              <a:t>+SDG</a:t>
            </a:r>
            <a:r>
              <a:rPr kumimoji="0" lang="zh-TW" altLang="en-US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微軟正黑體" panose="020B0604030504040204" pitchFamily="34" charset="-120"/>
              </a:rPr>
              <a:t>連連看</a:t>
            </a:r>
            <a:endParaRPr kumimoji="0" lang="en-US" altLang="zh-TW" dirty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  <a:ea typeface="微軟正黑體" panose="020B0604030504040204" pitchFamily="34" charset="-120"/>
            </a:endParaRPr>
          </a:p>
          <a:p>
            <a:pPr lvl="1">
              <a:buClr>
                <a:schemeClr val="accent2"/>
              </a:buClr>
              <a:buSzPct val="80000"/>
              <a:buFont typeface="Wingdings" panose="05000000000000000000" pitchFamily="2" charset="2"/>
              <a:buChar char="p"/>
            </a:pPr>
            <a:r>
              <a:rPr kumimoji="0" lang="zh-TW" altLang="en-US" dirty="0">
                <a:latin typeface="Gill Sans MT" panose="020B0502020104020203" pitchFamily="34" charset="0"/>
                <a:ea typeface="微軟正黑體" panose="020B0604030504040204" pitchFamily="34" charset="-120"/>
              </a:rPr>
              <a:t>原課程架構為主＋</a:t>
            </a:r>
            <a:r>
              <a:rPr kumimoji="0" lang="en-US" altLang="zh-TW" dirty="0">
                <a:latin typeface="Gill Sans MT" panose="020B0502020104020203" pitchFamily="34" charset="0"/>
                <a:ea typeface="微軟正黑體" panose="020B0604030504040204" pitchFamily="34" charset="-120"/>
              </a:rPr>
              <a:t>SDGs</a:t>
            </a:r>
          </a:p>
          <a:p>
            <a:pPr lvl="1">
              <a:buClr>
                <a:schemeClr val="accent2"/>
              </a:buClr>
              <a:buSzPct val="80000"/>
              <a:buFont typeface="Wingdings" panose="05000000000000000000" pitchFamily="2" charset="2"/>
              <a:buChar char="p"/>
            </a:pPr>
            <a:r>
              <a:rPr kumimoji="0" lang="zh-TW" altLang="en-US" dirty="0">
                <a:latin typeface="Gill Sans MT" panose="020B0502020104020203" pitchFamily="34" charset="0"/>
                <a:ea typeface="微軟正黑體" panose="020B0604030504040204" pitchFamily="34" charset="-120"/>
              </a:rPr>
              <a:t>以</a:t>
            </a:r>
            <a:r>
              <a:rPr kumimoji="0" lang="en-US" altLang="zh-TW" dirty="0">
                <a:latin typeface="Gill Sans MT" panose="020B0502020104020203" pitchFamily="34" charset="0"/>
                <a:ea typeface="微軟正黑體" panose="020B0604030504040204" pitchFamily="34" charset="-120"/>
              </a:rPr>
              <a:t>SDGs</a:t>
            </a:r>
            <a:r>
              <a:rPr kumimoji="0" lang="zh-TW" altLang="en-US" dirty="0">
                <a:latin typeface="Gill Sans MT" panose="020B0502020104020203" pitchFamily="34" charset="0"/>
                <a:ea typeface="微軟正黑體" panose="020B0604030504040204" pitchFamily="34" charset="-120"/>
              </a:rPr>
              <a:t>為架構，搭配原課程內容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7B5C5CC-6047-4AE5-99C0-2BEE6DD04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51203"/>
            <a:ext cx="11710220" cy="893952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永續發展目標</a:t>
            </a:r>
            <a:r>
              <a:rPr lang="en-US" altLang="zh-TW" dirty="0"/>
              <a:t>(SDGs)</a:t>
            </a:r>
            <a:r>
              <a:rPr lang="zh-TW" altLang="en-US" dirty="0"/>
              <a:t>融入校本課程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sz="3100" dirty="0">
                <a:solidFill>
                  <a:srgbClr val="FF0000"/>
                </a:solidFill>
              </a:rPr>
              <a:t>可能模式</a:t>
            </a:r>
          </a:p>
        </p:txBody>
      </p:sp>
      <p:pic>
        <p:nvPicPr>
          <p:cNvPr id="16" name="Picture 2" descr="Thumbs Up Emoji (U+1F44D)">
            <a:extLst>
              <a:ext uri="{FF2B5EF4-FFF2-40B4-BE49-F238E27FC236}">
                <a16:creationId xmlns:a16="http://schemas.microsoft.com/office/drawing/2014/main" id="{80EBD90B-C083-4EE5-88EC-959CAEB81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809" y="5349009"/>
            <a:ext cx="448048" cy="44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C2046873-7277-4DF2-A62C-821AD40735AF}"/>
              </a:ext>
            </a:extLst>
          </p:cNvPr>
          <p:cNvSpPr txBox="1"/>
          <p:nvPr/>
        </p:nvSpPr>
        <p:spPr>
          <a:xfrm>
            <a:off x="1524001" y="5046143"/>
            <a:ext cx="1124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i="1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Level 1</a:t>
            </a:r>
            <a:endParaRPr lang="zh-TW" altLang="en-US" sz="2400" b="1" i="1" dirty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060E1DED-20B6-43D0-A01D-FDF1BDE22D08}"/>
              </a:ext>
            </a:extLst>
          </p:cNvPr>
          <p:cNvSpPr txBox="1"/>
          <p:nvPr/>
        </p:nvSpPr>
        <p:spPr>
          <a:xfrm>
            <a:off x="1506056" y="3267663"/>
            <a:ext cx="1124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Level 2</a:t>
            </a:r>
            <a:endParaRPr lang="zh-TW" altLang="en-US" sz="24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410F98DA-6B17-4734-A42F-780626F81CA5}"/>
              </a:ext>
            </a:extLst>
          </p:cNvPr>
          <p:cNvSpPr txBox="1"/>
          <p:nvPr/>
        </p:nvSpPr>
        <p:spPr>
          <a:xfrm>
            <a:off x="1487926" y="1406953"/>
            <a:ext cx="1124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Level 3</a:t>
            </a:r>
            <a:endParaRPr lang="zh-TW" altLang="en-US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endParaRPr>
          </a:p>
        </p:txBody>
      </p:sp>
      <p:sp>
        <p:nvSpPr>
          <p:cNvPr id="5" name="箭號: 向上 4">
            <a:extLst>
              <a:ext uri="{FF2B5EF4-FFF2-40B4-BE49-F238E27FC236}">
                <a16:creationId xmlns:a16="http://schemas.microsoft.com/office/drawing/2014/main" id="{B069F922-475B-41F3-8410-EBB0914BDD63}"/>
              </a:ext>
            </a:extLst>
          </p:cNvPr>
          <p:cNvSpPr/>
          <p:nvPr/>
        </p:nvSpPr>
        <p:spPr>
          <a:xfrm>
            <a:off x="2023263" y="3796228"/>
            <a:ext cx="244711" cy="1108630"/>
          </a:xfrm>
          <a:prstGeom prst="upArrow">
            <a:avLst/>
          </a:prstGeom>
          <a:gradFill flip="none" rotWithShape="1">
            <a:gsLst>
              <a:gs pos="0">
                <a:srgbClr val="0070C0"/>
              </a:gs>
              <a:gs pos="50000">
                <a:srgbClr val="99CCFF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7" name="箭號: 向上 26">
            <a:extLst>
              <a:ext uri="{FF2B5EF4-FFF2-40B4-BE49-F238E27FC236}">
                <a16:creationId xmlns:a16="http://schemas.microsoft.com/office/drawing/2014/main" id="{BD7CDF57-2BA0-49A7-8591-2C84CE7011B0}"/>
              </a:ext>
            </a:extLst>
          </p:cNvPr>
          <p:cNvSpPr/>
          <p:nvPr/>
        </p:nvSpPr>
        <p:spPr>
          <a:xfrm>
            <a:off x="2023263" y="1958260"/>
            <a:ext cx="244711" cy="1108630"/>
          </a:xfrm>
          <a:prstGeom prst="upArrow">
            <a:avLst/>
          </a:prstGeom>
          <a:gradFill flip="none" rotWithShape="1">
            <a:gsLst>
              <a:gs pos="0">
                <a:srgbClr val="002060"/>
              </a:gs>
              <a:gs pos="50000">
                <a:srgbClr val="0070C0"/>
              </a:gs>
              <a:gs pos="100000">
                <a:srgbClr val="0070C0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382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build="p"/>
      <p:bldP spid="18" grpId="0"/>
      <p:bldP spid="19" grpId="0"/>
      <p:bldP spid="5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圖片 39">
            <a:extLst>
              <a:ext uri="{FF2B5EF4-FFF2-40B4-BE49-F238E27FC236}">
                <a16:creationId xmlns:a16="http://schemas.microsoft.com/office/drawing/2014/main" id="{7C1D1740-FB54-4240-829A-3527329DE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1756" y="1151557"/>
            <a:ext cx="3722669" cy="404091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E901008-8404-4016-AFFA-1030E59F1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校本課程</a:t>
            </a:r>
            <a:r>
              <a:rPr lang="en-US" altLang="zh-TW" dirty="0"/>
              <a:t>+SDG</a:t>
            </a:r>
            <a:r>
              <a:rPr lang="zh-TW" altLang="en-US" dirty="0"/>
              <a:t>連連看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3CA3A71-1FFE-4389-A7FA-947399736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1447800"/>
            <a:ext cx="6032358" cy="4800600"/>
          </a:xfrm>
        </p:spPr>
        <p:txBody>
          <a:bodyPr/>
          <a:lstStyle/>
          <a:p>
            <a:r>
              <a:rPr lang="zh-TW" altLang="en-US" dirty="0">
                <a:solidFill>
                  <a:srgbClr val="C00000"/>
                </a:solidFill>
              </a:rPr>
              <a:t>原課程架構為主＋</a:t>
            </a:r>
            <a:r>
              <a:rPr lang="en-US" altLang="zh-TW" dirty="0">
                <a:solidFill>
                  <a:srgbClr val="C00000"/>
                </a:solidFill>
              </a:rPr>
              <a:t>SDGs</a:t>
            </a:r>
          </a:p>
          <a:p>
            <a:pPr lvl="1"/>
            <a:r>
              <a:rPr lang="zh-TW" altLang="en-US" dirty="0"/>
              <a:t>原校本課程為主體，</a:t>
            </a:r>
            <a:r>
              <a:rPr lang="en-US" altLang="zh-TW" dirty="0"/>
              <a:t>SDGs</a:t>
            </a:r>
            <a:r>
              <a:rPr lang="zh-TW" altLang="en-US" dirty="0"/>
              <a:t>作為外加包裝</a:t>
            </a:r>
            <a:endParaRPr lang="en-US" altLang="zh-TW" dirty="0"/>
          </a:p>
          <a:p>
            <a:r>
              <a:rPr lang="zh-TW" altLang="en-US" dirty="0">
                <a:solidFill>
                  <a:srgbClr val="C00000"/>
                </a:solidFill>
              </a:rPr>
              <a:t>以</a:t>
            </a:r>
            <a:r>
              <a:rPr lang="en-US" altLang="zh-TW" dirty="0">
                <a:solidFill>
                  <a:srgbClr val="C00000"/>
                </a:solidFill>
              </a:rPr>
              <a:t>SDGs</a:t>
            </a:r>
            <a:r>
              <a:rPr lang="zh-TW" altLang="en-US" dirty="0">
                <a:solidFill>
                  <a:srgbClr val="C00000"/>
                </a:solidFill>
              </a:rPr>
              <a:t>為架構，搭配原課程內容</a:t>
            </a:r>
            <a:endParaRPr lang="en-US" altLang="zh-TW" dirty="0">
              <a:solidFill>
                <a:srgbClr val="C00000"/>
              </a:solidFill>
            </a:endParaRPr>
          </a:p>
          <a:p>
            <a:pPr lvl="1"/>
            <a:r>
              <a:rPr lang="zh-TW" altLang="en-US" dirty="0"/>
              <a:t>解構原校本課程，</a:t>
            </a:r>
            <a:r>
              <a:rPr lang="en-US" altLang="zh-TW" dirty="0"/>
              <a:t>SDGs</a:t>
            </a:r>
            <a:r>
              <a:rPr lang="zh-TW" altLang="en-US" dirty="0"/>
              <a:t>作為核心框架與元件，進行重構</a:t>
            </a:r>
          </a:p>
          <a:p>
            <a:endParaRPr lang="zh-TW" altLang="en-US" dirty="0"/>
          </a:p>
        </p:txBody>
      </p:sp>
      <p:pic>
        <p:nvPicPr>
          <p:cNvPr id="39" name="圖片 38">
            <a:extLst>
              <a:ext uri="{FF2B5EF4-FFF2-40B4-BE49-F238E27FC236}">
                <a16:creationId xmlns:a16="http://schemas.microsoft.com/office/drawing/2014/main" id="{CFDD0B21-9E37-4D27-821D-0E5CF24DE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200" y="1151557"/>
            <a:ext cx="3820180" cy="4029400"/>
          </a:xfrm>
          <a:prstGeom prst="rect">
            <a:avLst/>
          </a:prstGeom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09E8E1F9-5204-4C07-B013-58FFABFC1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1704" y="3531265"/>
            <a:ext cx="3820181" cy="3050648"/>
          </a:xfrm>
          <a:prstGeom prst="rect">
            <a:avLst/>
          </a:prstGeom>
        </p:spPr>
      </p:pic>
      <p:sp>
        <p:nvSpPr>
          <p:cNvPr id="44" name="文字方塊 43">
            <a:extLst>
              <a:ext uri="{FF2B5EF4-FFF2-40B4-BE49-F238E27FC236}">
                <a16:creationId xmlns:a16="http://schemas.microsoft.com/office/drawing/2014/main" id="{3747A792-F46E-4D66-BD8E-1EE7B5FCC4DD}"/>
              </a:ext>
            </a:extLst>
          </p:cNvPr>
          <p:cNvSpPr txBox="1"/>
          <p:nvPr/>
        </p:nvSpPr>
        <p:spPr>
          <a:xfrm>
            <a:off x="10596948" y="-47079"/>
            <a:ext cx="1595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Level 1</a:t>
            </a:r>
            <a:endParaRPr lang="zh-TW" altLang="en-US" sz="36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68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32D25C-724E-4ACA-920C-C897523BE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改造原有的校本課程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ABA996F-FB5E-4B82-9538-F1BD14F1E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價值與思維模式的改造：</a:t>
            </a:r>
            <a:r>
              <a:rPr lang="en-US" altLang="zh-TW" dirty="0"/>
              <a:t>ESD</a:t>
            </a:r>
            <a:r>
              <a:rPr lang="zh-TW" altLang="en-US" dirty="0"/>
              <a:t>化</a:t>
            </a:r>
            <a:endParaRPr lang="en-US" altLang="zh-TW" dirty="0"/>
          </a:p>
          <a:p>
            <a:pPr lvl="1"/>
            <a:r>
              <a:rPr lang="zh-TW" altLang="en-US" dirty="0"/>
              <a:t>檢視原課程是否具備</a:t>
            </a:r>
            <a:r>
              <a:rPr lang="en-US" altLang="zh-TW" dirty="0"/>
              <a:t>SD</a:t>
            </a:r>
            <a:r>
              <a:rPr lang="zh-TW" altLang="en-US" dirty="0"/>
              <a:t>的基本價值</a:t>
            </a:r>
            <a:endParaRPr lang="en-US" altLang="zh-TW" dirty="0"/>
          </a:p>
          <a:p>
            <a:pPr lvl="1"/>
            <a:r>
              <a:rPr lang="zh-TW" altLang="en-US" dirty="0"/>
              <a:t>檢查基準：</a:t>
            </a:r>
            <a:endParaRPr lang="en-US" altLang="zh-TW" dirty="0"/>
          </a:p>
          <a:p>
            <a:pPr marL="992187" lvl="2" indent="-342900"/>
            <a:r>
              <a:rPr lang="zh-TW" altLang="en-US" dirty="0"/>
              <a:t>空間與時間的立體感</a:t>
            </a:r>
            <a:endParaRPr lang="en-US" altLang="zh-TW" dirty="0"/>
          </a:p>
          <a:p>
            <a:pPr marL="992187" lvl="2" indent="-342900"/>
            <a:r>
              <a:rPr lang="zh-TW" altLang="en-US" dirty="0"/>
              <a:t>理性與感性</a:t>
            </a:r>
            <a:endParaRPr lang="en-US" altLang="zh-TW" dirty="0"/>
          </a:p>
          <a:p>
            <a:pPr marL="992187" lvl="2" indent="-342900"/>
            <a:r>
              <a:rPr lang="zh-TW" altLang="en-US" dirty="0"/>
              <a:t>科學基礎</a:t>
            </a:r>
            <a:endParaRPr lang="en-US" altLang="zh-TW" dirty="0"/>
          </a:p>
          <a:p>
            <a:pPr marL="992187" lvl="2" indent="-342900"/>
            <a:r>
              <a:rPr lang="zh-TW" altLang="en-US" dirty="0"/>
              <a:t>跨領域</a:t>
            </a:r>
          </a:p>
          <a:p>
            <a:r>
              <a:rPr lang="zh-TW" altLang="en-US" dirty="0"/>
              <a:t>框架、視角與內容</a:t>
            </a:r>
            <a:endParaRPr lang="en-US" altLang="zh-TW" dirty="0"/>
          </a:p>
          <a:p>
            <a:pPr marL="82550" indent="0">
              <a:buNone/>
            </a:pPr>
            <a:r>
              <a:rPr lang="zh-TW" altLang="en-US" dirty="0"/>
              <a:t>   的改造：</a:t>
            </a:r>
            <a:r>
              <a:rPr lang="en-US" altLang="zh-TW" dirty="0"/>
              <a:t>SDG</a:t>
            </a:r>
            <a:r>
              <a:rPr lang="zh-TW" altLang="en-US" dirty="0"/>
              <a:t>化</a:t>
            </a:r>
          </a:p>
          <a:p>
            <a:pPr marL="82550" indent="0">
              <a:buNone/>
            </a:pPr>
            <a:endParaRPr lang="zh-TW" altLang="en-US" dirty="0"/>
          </a:p>
        </p:txBody>
      </p:sp>
      <p:pic>
        <p:nvPicPr>
          <p:cNvPr id="5" name="Picture 2" descr="Thumbs Up Emoji (U+1F44D)">
            <a:extLst>
              <a:ext uri="{FF2B5EF4-FFF2-40B4-BE49-F238E27FC236}">
                <a16:creationId xmlns:a16="http://schemas.microsoft.com/office/drawing/2014/main" id="{30C14B12-418A-4F2D-AE8C-EF10A1983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197" y="476977"/>
            <a:ext cx="552325" cy="55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內容版面配置區 4">
            <a:extLst>
              <a:ext uri="{FF2B5EF4-FFF2-40B4-BE49-F238E27FC236}">
                <a16:creationId xmlns:a16="http://schemas.microsoft.com/office/drawing/2014/main" id="{35F0DCB2-D118-4263-9EBC-DE4D654FDFDA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2204864"/>
            <a:ext cx="4680520" cy="3534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BAF69F31-5FAE-4F50-ABC6-B94400A0F06D}"/>
              </a:ext>
            </a:extLst>
          </p:cNvPr>
          <p:cNvSpPr txBox="1"/>
          <p:nvPr/>
        </p:nvSpPr>
        <p:spPr>
          <a:xfrm>
            <a:off x="10587042" y="-95644"/>
            <a:ext cx="1604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Level 2</a:t>
            </a:r>
            <a:endParaRPr lang="zh-TW" altLang="en-US" sz="3600" b="1" i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61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北市</a:t>
            </a:r>
            <a:r>
              <a:rPr lang="zh-TW" altLang="en-US" dirty="0" smtClean="0"/>
              <a:t>參與</a:t>
            </a:r>
            <a:r>
              <a:rPr lang="zh-TW" altLang="en-US" dirty="0"/>
              <a:t>活化學校</a:t>
            </a:r>
            <a:r>
              <a:rPr lang="en-US" altLang="zh-TW" dirty="0"/>
              <a:t>(</a:t>
            </a:r>
            <a:r>
              <a:rPr lang="zh-TW" altLang="en-US" dirty="0"/>
              <a:t>子計畫</a:t>
            </a:r>
            <a:r>
              <a:rPr lang="en-US" altLang="zh-TW" dirty="0"/>
              <a:t>1</a:t>
            </a:r>
            <a:r>
              <a:rPr lang="en-US" altLang="zh-TW" dirty="0" smtClean="0"/>
              <a:t>)</a:t>
            </a:r>
            <a:br>
              <a:rPr lang="en-US" altLang="zh-TW" dirty="0" smtClean="0"/>
            </a:br>
            <a:r>
              <a:rPr lang="zh-TW" altLang="en-US" dirty="0" smtClean="0"/>
              <a:t>「推動</a:t>
            </a:r>
            <a:r>
              <a:rPr lang="zh-TW" altLang="en-US" dirty="0"/>
              <a:t>教師實踐自主活化教學</a:t>
            </a:r>
            <a:r>
              <a:rPr lang="zh-TW" altLang="en-US" dirty="0" smtClean="0"/>
              <a:t>」，</a:t>
            </a:r>
            <a:r>
              <a:rPr lang="zh-TW" altLang="en-US" dirty="0"/>
              <a:t>共計</a:t>
            </a:r>
            <a:r>
              <a:rPr lang="en-US" altLang="zh-TW" dirty="0"/>
              <a:t>35</a:t>
            </a:r>
            <a:r>
              <a:rPr lang="zh-TW" altLang="en-US" dirty="0"/>
              <a:t>所學校。</a:t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市立大安國中、市立大直高中、市立五常國中、市立內湖國中、市立北安國中、市立北投國中、市立北政國中、市立古亭國中、市立民權國中、市立石牌國中、市立成德國中、市立百齡高中、市立明德國中、市立東湖國中、市立金華國中、市立長安國中、市立南門國中、市立南港高中、市立建成國中、市立重慶國中、市立敦化國中、市立景美國中、立景興國中、市立誠正國中、市立興福國中、立龍山國中、立雙園國中、立關渡國中、市立麗山國中、市立蘭雅國中、市立明湖國中、國立師大附中、立萬芳高中、市立弘道國中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4995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337E63-CC3E-47F1-B847-B2F6BA01B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SD/ESD/SDGs</a:t>
            </a:r>
            <a:r>
              <a:rPr lang="zh-TW" altLang="en-US" dirty="0"/>
              <a:t>直接作為校本課程的主題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18261F0-94CD-42FB-95BD-E14C83FCC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32" y="1317523"/>
            <a:ext cx="6501448" cy="5264390"/>
          </a:xfrm>
        </p:spPr>
        <p:txBody>
          <a:bodyPr/>
          <a:lstStyle/>
          <a:p>
            <a:r>
              <a:rPr lang="zh-TW" altLang="en-US" dirty="0"/>
              <a:t>真正的「永續校園」</a:t>
            </a:r>
            <a:endParaRPr lang="en-US" altLang="zh-TW" dirty="0"/>
          </a:p>
          <a:p>
            <a:r>
              <a:rPr lang="zh-TW" altLang="en-US" dirty="0"/>
              <a:t>以</a:t>
            </a:r>
            <a:r>
              <a:rPr lang="zh-TW" altLang="en-US" dirty="0">
                <a:solidFill>
                  <a:srgbClr val="00B0F0"/>
                </a:solidFill>
              </a:rPr>
              <a:t>永續發展</a:t>
            </a:r>
            <a:r>
              <a:rPr lang="en-US" altLang="zh-TW" dirty="0">
                <a:solidFill>
                  <a:srgbClr val="00B0F0"/>
                </a:solidFill>
              </a:rPr>
              <a:t>(SD)</a:t>
            </a:r>
            <a:r>
              <a:rPr lang="zh-TW" altLang="en-US" dirty="0"/>
              <a:t>相關</a:t>
            </a:r>
            <a:r>
              <a:rPr lang="zh-TW" altLang="en-US" dirty="0">
                <a:solidFill>
                  <a:srgbClr val="FF0000"/>
                </a:solidFill>
              </a:rPr>
              <a:t>概念</a:t>
            </a:r>
            <a:r>
              <a:rPr lang="zh-TW" altLang="en-US" dirty="0"/>
              <a:t>與</a:t>
            </a:r>
            <a:r>
              <a:rPr lang="zh-TW" altLang="en-US" dirty="0">
                <a:solidFill>
                  <a:srgbClr val="FF0000"/>
                </a:solidFill>
              </a:rPr>
              <a:t>內容</a:t>
            </a:r>
            <a:r>
              <a:rPr lang="zh-TW" altLang="en-US" dirty="0"/>
              <a:t>作為規畫校本課程的</a:t>
            </a:r>
            <a:r>
              <a:rPr lang="zh-TW" altLang="en-US" dirty="0">
                <a:solidFill>
                  <a:srgbClr val="FF0000"/>
                </a:solidFill>
              </a:rPr>
              <a:t>核心思維</a:t>
            </a:r>
            <a:endParaRPr lang="en-US" altLang="zh-TW" dirty="0">
              <a:solidFill>
                <a:srgbClr val="FF0000"/>
              </a:solidFill>
            </a:endParaRPr>
          </a:p>
          <a:p>
            <a:r>
              <a:rPr lang="zh-TW" altLang="en-US" dirty="0"/>
              <a:t>強調</a:t>
            </a:r>
            <a:r>
              <a:rPr lang="zh-TW" altLang="en-US" dirty="0">
                <a:solidFill>
                  <a:srgbClr val="00B0F0"/>
                </a:solidFill>
              </a:rPr>
              <a:t>永續發展教育</a:t>
            </a:r>
            <a:r>
              <a:rPr lang="en-US" altLang="zh-TW" dirty="0">
                <a:solidFill>
                  <a:srgbClr val="00B0F0"/>
                </a:solidFill>
              </a:rPr>
              <a:t>(ESD)</a:t>
            </a:r>
            <a:r>
              <a:rPr lang="zh-TW" altLang="en-US" dirty="0"/>
              <a:t>的特色與要求</a:t>
            </a:r>
            <a:endParaRPr lang="en-US" altLang="zh-TW" dirty="0"/>
          </a:p>
          <a:p>
            <a:r>
              <a:rPr lang="zh-TW" altLang="en-US" dirty="0"/>
              <a:t>善用</a:t>
            </a:r>
            <a:r>
              <a:rPr lang="zh-TW" altLang="en-US" dirty="0">
                <a:solidFill>
                  <a:srgbClr val="00B0F0"/>
                </a:solidFill>
              </a:rPr>
              <a:t>永續發展目標</a:t>
            </a:r>
            <a:r>
              <a:rPr lang="en-US" altLang="zh-TW" dirty="0">
                <a:solidFill>
                  <a:srgbClr val="00B0F0"/>
                </a:solidFill>
              </a:rPr>
              <a:t>(SDGs)</a:t>
            </a:r>
            <a:r>
              <a:rPr lang="zh-TW" altLang="en-US" dirty="0"/>
              <a:t>與標的</a:t>
            </a:r>
            <a:r>
              <a:rPr lang="en-US" altLang="zh-TW" dirty="0"/>
              <a:t>(targets)</a:t>
            </a:r>
          </a:p>
          <a:p>
            <a:r>
              <a:rPr lang="zh-TW" altLang="en-US" dirty="0"/>
              <a:t>搭配本國或在地文化特色</a:t>
            </a:r>
          </a:p>
        </p:txBody>
      </p:sp>
      <p:pic>
        <p:nvPicPr>
          <p:cNvPr id="5" name="Picture 2" descr="Thumbs Up Emoji (U+1F44D)">
            <a:extLst>
              <a:ext uri="{FF2B5EF4-FFF2-40B4-BE49-F238E27FC236}">
                <a16:creationId xmlns:a16="http://schemas.microsoft.com/office/drawing/2014/main" id="{5A479B70-E164-4DC9-AD4C-DFD07C279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8942" y="499402"/>
            <a:ext cx="552325" cy="55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humbs Up Emoji (U+1F44D)">
            <a:extLst>
              <a:ext uri="{FF2B5EF4-FFF2-40B4-BE49-F238E27FC236}">
                <a16:creationId xmlns:a16="http://schemas.microsoft.com/office/drawing/2014/main" id="{6D5A6287-5713-40E5-98AC-7B34F05A0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000" y="521662"/>
            <a:ext cx="552325" cy="55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humbs Up Emoji (U+1F44D)">
            <a:extLst>
              <a:ext uri="{FF2B5EF4-FFF2-40B4-BE49-F238E27FC236}">
                <a16:creationId xmlns:a16="http://schemas.microsoft.com/office/drawing/2014/main" id="{8F3978F0-7ACF-4FFB-A94C-FEDA26B19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1205" y="515623"/>
            <a:ext cx="552325" cy="55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81101130-4439-49C6-9072-3E7024B9DD53}"/>
              </a:ext>
            </a:extLst>
          </p:cNvPr>
          <p:cNvSpPr txBox="1"/>
          <p:nvPr/>
        </p:nvSpPr>
        <p:spPr>
          <a:xfrm>
            <a:off x="10531726" y="-57118"/>
            <a:ext cx="1595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Level 3</a:t>
            </a:r>
            <a:endParaRPr lang="zh-TW" altLang="en-US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endParaRPr>
          </a:p>
        </p:txBody>
      </p:sp>
      <p:pic>
        <p:nvPicPr>
          <p:cNvPr id="9" name="Picture 2" descr="http://provencealpes.franceolympique.com/provencealpes/fichiers/Image/QUENTIN_TEST/DDS/2013_12_09_piliers_dd.bmp">
            <a:extLst>
              <a:ext uri="{FF2B5EF4-FFF2-40B4-BE49-F238E27FC236}">
                <a16:creationId xmlns:a16="http://schemas.microsoft.com/office/drawing/2014/main" id="{59C1F328-CFF0-4823-A0FF-456459518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718" y="1353071"/>
            <a:ext cx="2184616" cy="198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7DAFFA1-A922-43DB-A6A2-368AE0800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088" y="1700808"/>
            <a:ext cx="2340132" cy="28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97D9F80-2382-4A96-8B5E-BF071CED92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1286" y="4324215"/>
            <a:ext cx="2480039" cy="2533785"/>
          </a:xfrm>
          <a:prstGeom prst="rect">
            <a:avLst/>
          </a:prstGeom>
        </p:spPr>
      </p:pic>
      <p:sp>
        <p:nvSpPr>
          <p:cNvPr id="12" name="橢圓 11">
            <a:extLst>
              <a:ext uri="{FF2B5EF4-FFF2-40B4-BE49-F238E27FC236}">
                <a16:creationId xmlns:a16="http://schemas.microsoft.com/office/drawing/2014/main" id="{F3EDA3EE-3E0C-45E8-AD33-81E104C9D23E}"/>
              </a:ext>
            </a:extLst>
          </p:cNvPr>
          <p:cNvSpPr/>
          <p:nvPr/>
        </p:nvSpPr>
        <p:spPr>
          <a:xfrm>
            <a:off x="11483174" y="6270171"/>
            <a:ext cx="654111" cy="556253"/>
          </a:xfrm>
          <a:prstGeom prst="ellipse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BD2FFBB-958F-4B4B-AD7E-FF145BC9EE8A}" type="slidenum">
              <a:rPr lang="en-US" altLang="zh-TW" sz="1400" smtClean="0">
                <a:solidFill>
                  <a:schemeClr val="tx1">
                    <a:lumMod val="75000"/>
                  </a:schemeClr>
                </a:solidFill>
                <a:latin typeface="Gill Sans MT" panose="020B0502020104020203" pitchFamily="34" charset="0"/>
              </a:rPr>
              <a:pPr algn="ctr"/>
              <a:t>20</a:t>
            </a:fld>
            <a:endParaRPr lang="zh-TW" altLang="en-US" sz="1400" dirty="0">
              <a:solidFill>
                <a:schemeClr val="tx1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87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A08943A5-12EA-4BD2-A190-1295D8802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ESD</a:t>
            </a:r>
            <a:r>
              <a:rPr lang="zh-TW" altLang="en-US" dirty="0"/>
              <a:t>課程編制原則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92658C7-01A7-4126-B8A7-5B387857D1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altLang="zh-TW" sz="18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  <a:sym typeface="Microsoft JhengHei UI" panose="020B0604030504040204" pitchFamily="34" charset="-12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TW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JhengHei UI" panose="020B0604030504040204" pitchFamily="34" charset="-120"/>
              <a:cs typeface="Times New Roman" panose="02020603050405020304" pitchFamily="18" charset="0"/>
              <a:sym typeface="Microsoft JhengHei UI" panose="020B0604030504040204" pitchFamily="34" charset="-120"/>
            </a:endParaRPr>
          </a:p>
        </p:txBody>
      </p:sp>
      <p:graphicFrame>
        <p:nvGraphicFramePr>
          <p:cNvPr id="5" name="內容版面配置區 6">
            <a:extLst>
              <a:ext uri="{FF2B5EF4-FFF2-40B4-BE49-F238E27FC236}">
                <a16:creationId xmlns:a16="http://schemas.microsoft.com/office/drawing/2014/main" id="{B5581F9F-E443-4F24-A8D4-645D384A8539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637146" y="1268358"/>
          <a:ext cx="9102326" cy="4321284"/>
        </p:xfrm>
        <a:graphic>
          <a:graphicData uri="http://schemas.openxmlformats.org/drawingml/2006/table">
            <a:tbl>
              <a:tblPr firstRow="1" firstCol="1" bandRow="1">
                <a:tableStyleId>{91EBBBCC-DAD2-459C-BE2E-F6DE35CF9A28}</a:tableStyleId>
              </a:tblPr>
              <a:tblGrid>
                <a:gridCol w="4352834">
                  <a:extLst>
                    <a:ext uri="{9D8B030D-6E8A-4147-A177-3AD203B41FA5}">
                      <a16:colId xmlns:a16="http://schemas.microsoft.com/office/drawing/2014/main" val="2166564508"/>
                    </a:ext>
                  </a:extLst>
                </a:gridCol>
                <a:gridCol w="4749492">
                  <a:extLst>
                    <a:ext uri="{9D8B030D-6E8A-4147-A177-3AD203B41FA5}">
                      <a16:colId xmlns:a16="http://schemas.microsoft.com/office/drawing/2014/main" val="2471852741"/>
                    </a:ext>
                  </a:extLst>
                </a:gridCol>
              </a:tblGrid>
              <a:tr h="701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  <a:latin typeface="Gill Sans MT" panose="020B0502020104020203" pitchFamily="34" charset="0"/>
                          <a:ea typeface="微軟正黑體" panose="020B0604030504040204" pitchFamily="34" charset="-120"/>
                        </a:rPr>
                        <a:t>Principle</a:t>
                      </a:r>
                      <a:endParaRPr lang="zh-TW" sz="2000" kern="1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Gill Sans MT" panose="020B0502020104020203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705" marR="970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kern="1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Gill Sans MT" panose="020B0502020104020203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705" marR="9705" marT="0" marB="0" anchor="ctr"/>
                </a:tc>
                <a:extLst>
                  <a:ext uri="{0D108BD9-81ED-4DB2-BD59-A6C34878D82A}">
                    <a16:rowId xmlns:a16="http://schemas.microsoft.com/office/drawing/2014/main" val="4157707129"/>
                  </a:ext>
                </a:extLst>
              </a:tr>
              <a:tr h="5584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u="sng" kern="0" dirty="0">
                          <a:effectLst/>
                          <a:latin typeface="Gill Sans MT" panose="020B0502020104020203" pitchFamily="34" charset="0"/>
                          <a:ea typeface="微軟正黑體" panose="020B0604030504040204" pitchFamily="34" charset="-120"/>
                          <a:hlinkClick r:id="rId2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Consideration of Alternative Perspectives</a:t>
                      </a:r>
                      <a:endParaRPr lang="zh-TW" sz="2000" kern="1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Gill Sans MT" panose="020B0502020104020203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Gill Sans MT" panose="020B0502020104020203" pitchFamily="34" charset="0"/>
                          <a:ea typeface="微軟正黑體" panose="020B0604030504040204" pitchFamily="34" charset="-120"/>
                        </a:rPr>
                        <a:t>A. </a:t>
                      </a:r>
                      <a:r>
                        <a:rPr lang="zh-TW" altLang="en-US" sz="2000" kern="100" dirty="0">
                          <a:effectLst/>
                          <a:latin typeface="Gill Sans MT" panose="020B0502020104020203" pitchFamily="34" charset="0"/>
                          <a:ea typeface="微軟正黑體" panose="020B0604030504040204" pitchFamily="34" charset="-120"/>
                        </a:rPr>
                        <a:t>考量所有可能的不同觀點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705" marR="9705" marT="0" marB="0" anchor="ctr"/>
                </a:tc>
                <a:extLst>
                  <a:ext uri="{0D108BD9-81ED-4DB2-BD59-A6C34878D82A}">
                    <a16:rowId xmlns:a16="http://schemas.microsoft.com/office/drawing/2014/main" val="3614447449"/>
                  </a:ext>
                </a:extLst>
              </a:tr>
              <a:tr h="5680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u="sng" kern="0" dirty="0">
                          <a:effectLst/>
                          <a:latin typeface="Gill Sans MT" panose="020B0502020104020203" pitchFamily="34" charset="0"/>
                          <a:ea typeface="微軟正黑體" panose="020B0604030504040204" pitchFamily="34" charset="-120"/>
                          <a:hlinkClick r:id="rId2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Multiple Dimensions of Problems &amp; Solutions</a:t>
                      </a:r>
                      <a:endParaRPr lang="zh-TW" sz="2000" kern="1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Gill Sans MT" panose="020B0502020104020203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Gill Sans MT" panose="020B0502020104020203" pitchFamily="34" charset="0"/>
                          <a:ea typeface="微軟正黑體" panose="020B0604030504040204" pitchFamily="34" charset="-120"/>
                        </a:rPr>
                        <a:t>B. </a:t>
                      </a:r>
                      <a:r>
                        <a:rPr lang="zh-TW" altLang="en-US" sz="2000" kern="100" dirty="0">
                          <a:effectLst/>
                          <a:latin typeface="Gill Sans MT" panose="020B0502020104020203" pitchFamily="34" charset="0"/>
                          <a:ea typeface="微軟正黑體" panose="020B0604030504040204" pitchFamily="34" charset="-120"/>
                        </a:rPr>
                        <a:t>問題與解答的多重維度（時間、空間）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705" marR="9705" marT="0" marB="0" anchor="ctr"/>
                </a:tc>
                <a:extLst>
                  <a:ext uri="{0D108BD9-81ED-4DB2-BD59-A6C34878D82A}">
                    <a16:rowId xmlns:a16="http://schemas.microsoft.com/office/drawing/2014/main" val="1129766220"/>
                  </a:ext>
                </a:extLst>
              </a:tr>
              <a:tr h="4873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u="sng" kern="0" dirty="0">
                          <a:effectLst/>
                          <a:latin typeface="Gill Sans MT" panose="020B0502020104020203" pitchFamily="34" charset="0"/>
                          <a:ea typeface="微軟正黑體" panose="020B0604030504040204" pitchFamily="34" charset="-120"/>
                          <a:hlinkClick r:id="rId2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Respects Complexity</a:t>
                      </a:r>
                      <a:endParaRPr lang="zh-TW" sz="2000" kern="1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Gill Sans MT" panose="020B0502020104020203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Gill Sans MT" panose="020B0502020104020203" pitchFamily="34" charset="0"/>
                          <a:ea typeface="微軟正黑體" panose="020B0604030504040204" pitchFamily="34" charset="-120"/>
                        </a:rPr>
                        <a:t>C. </a:t>
                      </a:r>
                      <a:r>
                        <a:rPr lang="zh-TW" altLang="en-US" sz="2000" kern="100" dirty="0">
                          <a:effectLst/>
                          <a:latin typeface="Gill Sans MT" panose="020B0502020104020203" pitchFamily="34" charset="0"/>
                          <a:ea typeface="微軟正黑體" panose="020B0604030504040204" pitchFamily="34" charset="-120"/>
                        </a:rPr>
                        <a:t>尊重「複雜性」</a:t>
                      </a:r>
                      <a:r>
                        <a:rPr lang="en-US" altLang="zh-TW" sz="2000" kern="100" dirty="0">
                          <a:effectLst/>
                          <a:latin typeface="Gill Sans MT" panose="020B0502020104020203" pitchFamily="34" charset="0"/>
                          <a:ea typeface="微軟正黑體" panose="020B0604030504040204" pitchFamily="34" charset="-120"/>
                        </a:rPr>
                        <a:t>*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705" marR="9705" marT="0" marB="0" anchor="ctr"/>
                </a:tc>
                <a:extLst>
                  <a:ext uri="{0D108BD9-81ED-4DB2-BD59-A6C34878D82A}">
                    <a16:rowId xmlns:a16="http://schemas.microsoft.com/office/drawing/2014/main" val="2972070954"/>
                  </a:ext>
                </a:extLst>
              </a:tr>
              <a:tr h="5132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u="sng" kern="0" dirty="0">
                          <a:effectLst/>
                          <a:latin typeface="Gill Sans MT" panose="020B0502020104020203" pitchFamily="34" charset="0"/>
                          <a:ea typeface="微軟正黑體" panose="020B0604030504040204" pitchFamily="34" charset="-120"/>
                          <a:hlinkClick r:id="rId2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Acting on Learning</a:t>
                      </a:r>
                      <a:endParaRPr lang="zh-TW" sz="2000" kern="1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Gill Sans MT" panose="020B0502020104020203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Gill Sans MT" panose="020B0502020104020203" pitchFamily="34" charset="0"/>
                          <a:ea typeface="微軟正黑體" panose="020B0604030504040204" pitchFamily="34" charset="-120"/>
                        </a:rPr>
                        <a:t>D. </a:t>
                      </a:r>
                      <a:r>
                        <a:rPr lang="zh-TW" altLang="en-US" sz="2000" kern="100" dirty="0">
                          <a:effectLst/>
                          <a:latin typeface="Gill Sans MT" panose="020B0502020104020203" pitchFamily="34" charset="0"/>
                          <a:ea typeface="微軟正黑體" panose="020B0604030504040204" pitchFamily="34" charset="-120"/>
                        </a:rPr>
                        <a:t>學習過程中有所行動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705" marR="9705" marT="0" marB="0" anchor="ctr"/>
                </a:tc>
                <a:extLst>
                  <a:ext uri="{0D108BD9-81ED-4DB2-BD59-A6C34878D82A}">
                    <a16:rowId xmlns:a16="http://schemas.microsoft.com/office/drawing/2014/main" val="2457826544"/>
                  </a:ext>
                </a:extLst>
              </a:tr>
              <a:tr h="3487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u="sng" kern="0" dirty="0">
                          <a:effectLst/>
                          <a:latin typeface="Gill Sans MT" panose="020B0502020104020203" pitchFamily="34" charset="0"/>
                          <a:ea typeface="微軟正黑體" panose="020B0604030504040204" pitchFamily="34" charset="-120"/>
                          <a:hlinkClick r:id="rId2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Values Education</a:t>
                      </a:r>
                      <a:endParaRPr lang="zh-TW" sz="2000" kern="1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Gill Sans MT" panose="020B0502020104020203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Gill Sans MT" panose="020B0502020104020203" pitchFamily="34" charset="0"/>
                          <a:ea typeface="微軟正黑體" panose="020B0604030504040204" pitchFamily="34" charset="-120"/>
                        </a:rPr>
                        <a:t>E. </a:t>
                      </a:r>
                      <a:r>
                        <a:rPr lang="zh-TW" altLang="en-US" sz="2000" kern="100" dirty="0">
                          <a:effectLst/>
                          <a:latin typeface="Gill Sans MT" panose="020B0502020104020203" pitchFamily="34" charset="0"/>
                          <a:ea typeface="微軟正黑體" panose="020B0604030504040204" pitchFamily="34" charset="-120"/>
                        </a:rPr>
                        <a:t>價值教育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705" marR="9705" marT="0" marB="0" anchor="ctr"/>
                </a:tc>
                <a:extLst>
                  <a:ext uri="{0D108BD9-81ED-4DB2-BD59-A6C34878D82A}">
                    <a16:rowId xmlns:a16="http://schemas.microsoft.com/office/drawing/2014/main" val="1387957183"/>
                  </a:ext>
                </a:extLst>
              </a:tr>
              <a:tr h="3789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u="sng" kern="0" dirty="0">
                          <a:effectLst/>
                          <a:latin typeface="Gill Sans MT" panose="020B0502020104020203" pitchFamily="34" charset="0"/>
                          <a:ea typeface="微軟正黑體" panose="020B0604030504040204" pitchFamily="34" charset="-120"/>
                          <a:hlinkClick r:id="rId2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Empathy &amp; Respect for Humans</a:t>
                      </a:r>
                      <a:endParaRPr lang="zh-TW" sz="2000" kern="1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Gill Sans MT" panose="020B0502020104020203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Gill Sans MT" panose="020B0502020104020203" pitchFamily="34" charset="0"/>
                          <a:ea typeface="微軟正黑體" panose="020B0604030504040204" pitchFamily="34" charset="-120"/>
                        </a:rPr>
                        <a:t>F. </a:t>
                      </a:r>
                      <a:r>
                        <a:rPr lang="zh-TW" altLang="en-US" sz="2000" kern="100" dirty="0">
                          <a:effectLst/>
                          <a:latin typeface="Gill Sans MT" panose="020B0502020104020203" pitchFamily="34" charset="0"/>
                          <a:ea typeface="微軟正黑體" panose="020B0604030504040204" pitchFamily="34" charset="-120"/>
                        </a:rPr>
                        <a:t>同理心與對人類的尊重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705" marR="9705" marT="0" marB="0" anchor="ctr"/>
                </a:tc>
                <a:extLst>
                  <a:ext uri="{0D108BD9-81ED-4DB2-BD59-A6C34878D82A}">
                    <a16:rowId xmlns:a16="http://schemas.microsoft.com/office/drawing/2014/main" val="3240513198"/>
                  </a:ext>
                </a:extLst>
              </a:tr>
              <a:tr h="3487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u="sng" kern="0" dirty="0">
                          <a:effectLst/>
                          <a:latin typeface="Gill Sans MT" panose="020B0502020104020203" pitchFamily="34" charset="0"/>
                          <a:ea typeface="微軟正黑體" panose="020B0604030504040204" pitchFamily="34" charset="-120"/>
                          <a:hlinkClick r:id="rId2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Personal Affinity with Earth</a:t>
                      </a:r>
                      <a:endParaRPr lang="zh-TW" sz="2000" kern="1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Gill Sans MT" panose="020B0502020104020203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Gill Sans MT" panose="020B0502020104020203" pitchFamily="34" charset="0"/>
                          <a:ea typeface="微軟正黑體" panose="020B0604030504040204" pitchFamily="34" charset="-120"/>
                        </a:rPr>
                        <a:t>G. </a:t>
                      </a:r>
                      <a:r>
                        <a:rPr lang="zh-TW" altLang="en-US" sz="2000" kern="100" dirty="0">
                          <a:effectLst/>
                          <a:latin typeface="Gill Sans MT" panose="020B0502020104020203" pitchFamily="34" charset="0"/>
                          <a:ea typeface="微軟正黑體" panose="020B0604030504040204" pitchFamily="34" charset="-120"/>
                        </a:rPr>
                        <a:t>個人與地球（自然）的親近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705" marR="9705" marT="0" marB="0" anchor="ctr"/>
                </a:tc>
                <a:extLst>
                  <a:ext uri="{0D108BD9-81ED-4DB2-BD59-A6C34878D82A}">
                    <a16:rowId xmlns:a16="http://schemas.microsoft.com/office/drawing/2014/main" val="158380479"/>
                  </a:ext>
                </a:extLst>
              </a:tr>
              <a:tr h="3413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u="sng" kern="0" dirty="0">
                          <a:effectLst/>
                          <a:latin typeface="Gill Sans MT" panose="020B0502020104020203" pitchFamily="34" charset="0"/>
                          <a:ea typeface="微軟正黑體" panose="020B0604030504040204" pitchFamily="34" charset="-120"/>
                          <a:hlinkClick r:id="rId2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Locally-Focused Learning</a:t>
                      </a:r>
                      <a:endParaRPr lang="zh-TW" sz="2000" kern="1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Gill Sans MT" panose="020B0502020104020203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Gill Sans MT" panose="020B0502020104020203" pitchFamily="34" charset="0"/>
                          <a:ea typeface="微軟正黑體" panose="020B0604030504040204" pitchFamily="34" charset="-120"/>
                        </a:rPr>
                        <a:t>H. </a:t>
                      </a:r>
                      <a:r>
                        <a:rPr lang="zh-TW" altLang="en-US" sz="2000" kern="100" dirty="0">
                          <a:effectLst/>
                          <a:latin typeface="Gill Sans MT" panose="020B0502020104020203" pitchFamily="34" charset="0"/>
                          <a:ea typeface="微軟正黑體" panose="020B0604030504040204" pitchFamily="34" charset="-120"/>
                        </a:rPr>
                        <a:t>聚焦地方的學習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705" marR="9705" marT="0" marB="0" anchor="ctr"/>
                </a:tc>
                <a:extLst>
                  <a:ext uri="{0D108BD9-81ED-4DB2-BD59-A6C34878D82A}">
                    <a16:rowId xmlns:a16="http://schemas.microsoft.com/office/drawing/2014/main" val="659840361"/>
                  </a:ext>
                </a:extLst>
              </a:tr>
              <a:tr h="3789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u="sng" kern="0" dirty="0">
                          <a:effectLst/>
                          <a:latin typeface="Gill Sans MT" panose="020B0502020104020203" pitchFamily="34" charset="0"/>
                          <a:ea typeface="微軟正黑體" panose="020B0604030504040204" pitchFamily="34" charset="-120"/>
                          <a:hlinkClick r:id="rId2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Past, Present &amp; Future</a:t>
                      </a:r>
                      <a:endParaRPr lang="zh-TW" sz="2000" kern="1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Gill Sans MT" panose="020B0502020104020203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Gill Sans MT" panose="020B0502020104020203" pitchFamily="34" charset="0"/>
                          <a:ea typeface="微軟正黑體" panose="020B0604030504040204" pitchFamily="34" charset="-120"/>
                        </a:rPr>
                        <a:t>I. </a:t>
                      </a:r>
                      <a:r>
                        <a:rPr lang="zh-TW" altLang="en-US" sz="2000" kern="100" dirty="0">
                          <a:effectLst/>
                          <a:latin typeface="Gill Sans MT" panose="020B0502020104020203" pitchFamily="34" charset="0"/>
                          <a:ea typeface="微軟正黑體" panose="020B0604030504040204" pitchFamily="34" charset="-120"/>
                        </a:rPr>
                        <a:t>過去、現在與未來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705" marR="9705" marT="0" marB="0" anchor="ctr"/>
                </a:tc>
                <a:extLst>
                  <a:ext uri="{0D108BD9-81ED-4DB2-BD59-A6C34878D82A}">
                    <a16:rowId xmlns:a16="http://schemas.microsoft.com/office/drawing/2014/main" val="723507476"/>
                  </a:ext>
                </a:extLst>
              </a:tr>
            </a:tbl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:a16="http://schemas.microsoft.com/office/drawing/2014/main" id="{BC162D79-5837-4861-8C43-9CEB95500B7F}"/>
              </a:ext>
            </a:extLst>
          </p:cNvPr>
          <p:cNvSpPr txBox="1"/>
          <p:nvPr/>
        </p:nvSpPr>
        <p:spPr>
          <a:xfrm>
            <a:off x="263631" y="5756193"/>
            <a:ext cx="1115167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微軟正黑體" panose="020B0604030504040204" pitchFamily="34" charset="-120"/>
                <a:cs typeface="+mn-cs"/>
              </a:rPr>
              <a:t>*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微軟正黑體" panose="020B0604030504040204" pitchFamily="34" charset="-120"/>
                <a:cs typeface="+mn-cs"/>
              </a:rPr>
              <a:t>複雜性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微軟正黑體" panose="020B0604030504040204" pitchFamily="34" charset="-120"/>
                <a:cs typeface="+mn-cs"/>
              </a:rPr>
              <a:t>(complexity)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微軟正黑體" panose="020B0604030504040204" pitchFamily="34" charset="-120"/>
                <a:cs typeface="+mn-cs"/>
              </a:rPr>
              <a:t>原為一系統科學名詞，係指各子系統有其個別作用，然各子系統之間有複雜的相互作用，可能產生額外的效應，而非各子系統效應的加總。簡而言之，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微軟正黑體" panose="020B0604030504040204" pitchFamily="34" charset="-120"/>
                <a:cs typeface="+mn-cs"/>
              </a:rPr>
              <a:t>複雜系統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微軟正黑體" panose="020B0604030504040204" pitchFamily="34" charset="-120"/>
                <a:cs typeface="+mn-cs"/>
              </a:rPr>
              <a:t>的解答難以直觀或簡易看出，我們必須擺脫「標準答案」的思維模式，接受沒有標準答案的客觀事實。包括人的因素（文化、宗教、政治、利害關係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微軟正黑體" panose="020B0604030504040204" pitchFamily="34" charset="-120"/>
                <a:cs typeface="+mn-cs"/>
              </a:rPr>
              <a:t>….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微軟正黑體" panose="020B0604030504040204" pitchFamily="34" charset="-120"/>
                <a:cs typeface="+mn-cs"/>
              </a:rPr>
              <a:t>）的系統，更是如此。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F3E4F86A-4E2A-4B2D-B8A4-188D5DA6A936}"/>
              </a:ext>
            </a:extLst>
          </p:cNvPr>
          <p:cNvSpPr txBox="1"/>
          <p:nvPr/>
        </p:nvSpPr>
        <p:spPr>
          <a:xfrm>
            <a:off x="6096000" y="559595"/>
            <a:ext cx="5782236" cy="49193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 panose="020B0502020104020203" pitchFamily="34" charset="0"/>
                <a:ea typeface="微軟正黑體" panose="020B0604030504040204" pitchFamily="34" charset="-120"/>
                <a:cs typeface="+mn-cs"/>
              </a:rPr>
              <a:t>資料來源：加拿大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 panose="020B0502020104020203" pitchFamily="34" charset="0"/>
                <a:ea typeface="微軟正黑體" panose="020B0604030504040204" pitchFamily="34" charset="-120"/>
                <a:cs typeface="+mn-cs"/>
              </a:rPr>
              <a:t>Learning for a Sustainable Future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 panose="020B0502020104020203" pitchFamily="34" charset="0"/>
                <a:ea typeface="微軟正黑體" panose="020B0604030504040204" pitchFamily="34" charset="-120"/>
                <a:cs typeface="+mn-cs"/>
              </a:rPr>
              <a:t>網站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ill Sans MT" panose="020B0502020104020203" pitchFamily="34" charset="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微軟正黑體" panose="020B0604030504040204" pitchFamily="34" charset="-120"/>
                <a:cs typeface="Times New Roman" panose="02020603050405020304" pitchFamily="18" charset="0"/>
                <a:hlinkClick r:id="rId2"/>
              </a:rPr>
              <a:t>http://resources4rethinking.ca/en/resource/citizen-science-climate-curriculum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ill Sans MT" panose="020B0502020104020203" pitchFamily="34" charset="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25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044364A6-0F7C-4C96-9A99-195AA7B52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分為四組老師，分別選擇一個綜合性議題，設計一個課程模組架構</a:t>
            </a:r>
            <a:endParaRPr lang="en-US" altLang="zh-TW" dirty="0"/>
          </a:p>
          <a:p>
            <a:r>
              <a:rPr lang="zh-TW" altLang="en-US" dirty="0"/>
              <a:t>三個議題分別為</a:t>
            </a:r>
            <a:endParaRPr lang="en-US" altLang="zh-TW" dirty="0"/>
          </a:p>
          <a:p>
            <a:pPr lvl="1"/>
            <a:r>
              <a:rPr lang="zh-TW" altLang="en-US" dirty="0"/>
              <a:t>氣候變遷</a:t>
            </a:r>
            <a:endParaRPr lang="en-US" altLang="zh-TW" dirty="0"/>
          </a:p>
          <a:p>
            <a:pPr lvl="1"/>
            <a:r>
              <a:rPr lang="zh-TW" altLang="en-US" dirty="0"/>
              <a:t>糧食安全</a:t>
            </a:r>
            <a:endParaRPr lang="en-US" altLang="zh-TW" dirty="0"/>
          </a:p>
          <a:p>
            <a:pPr lvl="1"/>
            <a:r>
              <a:rPr lang="zh-TW" altLang="en-US" dirty="0"/>
              <a:t>世界和平</a:t>
            </a:r>
            <a:endParaRPr lang="en-US" altLang="zh-TW" dirty="0"/>
          </a:p>
          <a:p>
            <a:pPr lvl="1"/>
            <a:r>
              <a:rPr lang="en-US" altLang="zh-TW" dirty="0"/>
              <a:t>DEI</a:t>
            </a:r>
          </a:p>
          <a:p>
            <a:pPr marL="357188" indent="-357188"/>
            <a:r>
              <a:rPr lang="zh-TW" altLang="en-US" dirty="0"/>
              <a:t>請運用</a:t>
            </a:r>
            <a:r>
              <a:rPr lang="en-US" altLang="zh-TW" dirty="0"/>
              <a:t>UNESCO</a:t>
            </a:r>
            <a:r>
              <a:rPr lang="zh-TW" altLang="en-US" dirty="0"/>
              <a:t> </a:t>
            </a:r>
            <a:r>
              <a:rPr lang="en-US" altLang="zh-TW" dirty="0"/>
              <a:t>2017</a:t>
            </a:r>
            <a:r>
              <a:rPr lang="zh-TW" altLang="en-US" dirty="0"/>
              <a:t> 「教育以達成永續發展目標」的針對各</a:t>
            </a:r>
            <a:r>
              <a:rPr lang="en-US" altLang="zh-TW" dirty="0"/>
              <a:t>SDG</a:t>
            </a:r>
            <a:r>
              <a:rPr lang="zh-TW" altLang="en-US" dirty="0"/>
              <a:t>建議的內容發想模組與教案的主題或故事。</a:t>
            </a:r>
            <a:endParaRPr lang="en-US" altLang="zh-TW" dirty="0"/>
          </a:p>
          <a:p>
            <a:r>
              <a:rPr lang="zh-TW" altLang="en-US" dirty="0"/>
              <a:t>請參照下頁的原則與結構圖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5800DC96-29E8-4A26-BCBF-2B3736C1A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分組討論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BFF216D-A5E5-414A-8D56-0EA79110E6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altLang="zh-TW" sz="18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  <a:sym typeface="Microsoft JhengHei UI" panose="020B0604030504040204" pitchFamily="34" charset="-12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TW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JhengHei UI" panose="020B0604030504040204" pitchFamily="34" charset="-120"/>
              <a:cs typeface="Times New Roman" panose="02020603050405020304" pitchFamily="18" charset="0"/>
              <a:sym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568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13241CB6-D960-4A43-8BDB-78497FE7C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70810"/>
            <a:ext cx="11340000" cy="1254518"/>
          </a:xfrm>
        </p:spPr>
        <p:txBody>
          <a:bodyPr/>
          <a:lstStyle/>
          <a:p>
            <a:r>
              <a:rPr lang="zh-TW" altLang="en-US" sz="4000" dirty="0"/>
              <a:t>跨領域、跨議題、跨視角的</a:t>
            </a:r>
            <a:r>
              <a:rPr lang="en-US" altLang="zh-TW" sz="4000" dirty="0"/>
              <a:t>ESD</a:t>
            </a:r>
            <a:r>
              <a:rPr lang="en-US" altLang="zh-TW" sz="3600" dirty="0"/>
              <a:t/>
            </a:r>
            <a:br>
              <a:rPr lang="en-US" altLang="zh-TW" sz="3600" dirty="0"/>
            </a:br>
            <a:r>
              <a:rPr lang="zh-TW" altLang="en-US" sz="2800" dirty="0">
                <a:solidFill>
                  <a:srgbClr val="7030A0"/>
                </a:solidFill>
              </a:rPr>
              <a:t>請討論與設計模組大要架構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7DF2985-466D-4D3C-B881-3B85A719F3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altLang="zh-TW" sz="18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  <a:sym typeface="Microsoft JhengHei UI" panose="020B0604030504040204" pitchFamily="34" charset="-12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TW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JhengHei UI" panose="020B0604030504040204" pitchFamily="34" charset="-120"/>
              <a:cs typeface="Times New Roman" panose="02020603050405020304" pitchFamily="18" charset="0"/>
              <a:sym typeface="Microsoft JhengHei UI" panose="020B0604030504040204" pitchFamily="34" charset="-120"/>
            </a:endParaRPr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5C6B9DCD-3C98-4254-B83F-417FACD3F194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6588627" y="2454565"/>
            <a:ext cx="0" cy="38022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D5C05592-6E84-4E49-9E77-E77BBC6B2EBB}"/>
              </a:ext>
            </a:extLst>
          </p:cNvPr>
          <p:cNvCxnSpPr>
            <a:cxnSpLocks/>
          </p:cNvCxnSpPr>
          <p:nvPr/>
        </p:nvCxnSpPr>
        <p:spPr>
          <a:xfrm flipH="1">
            <a:off x="7959321" y="2240495"/>
            <a:ext cx="6479" cy="377369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1549C283-5779-4DAA-A5CC-95224C4062ED}"/>
              </a:ext>
            </a:extLst>
          </p:cNvPr>
          <p:cNvCxnSpPr>
            <a:cxnSpLocks/>
          </p:cNvCxnSpPr>
          <p:nvPr/>
        </p:nvCxnSpPr>
        <p:spPr>
          <a:xfrm flipH="1">
            <a:off x="9358931" y="2240494"/>
            <a:ext cx="3401" cy="36301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46B57317-D9A0-485C-8993-77296A5B89EC}"/>
              </a:ext>
            </a:extLst>
          </p:cNvPr>
          <p:cNvCxnSpPr>
            <a:cxnSpLocks/>
          </p:cNvCxnSpPr>
          <p:nvPr/>
        </p:nvCxnSpPr>
        <p:spPr>
          <a:xfrm flipH="1">
            <a:off x="10752063" y="2240495"/>
            <a:ext cx="9191" cy="377369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 Box 5">
            <a:extLst>
              <a:ext uri="{FF2B5EF4-FFF2-40B4-BE49-F238E27FC236}">
                <a16:creationId xmlns:a16="http://schemas.microsoft.com/office/drawing/2014/main" id="{36599259-E2C6-42D5-B85D-02F267FCE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7944" y="520961"/>
            <a:ext cx="1691663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核心議題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57D45091-9608-4570-AB13-02B5B8C2E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7838" y="1912544"/>
            <a:ext cx="1194115" cy="5420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vert="horz" wrap="square" lIns="72000" tIns="45720" rIns="72000" bIns="45720" anchor="ctr" anchorCtr="0" upright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主題三</a:t>
            </a:r>
            <a:r>
              <a:rPr kumimoji="0" lang="en-US" sz="2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 </a:t>
            </a:r>
            <a:endParaRPr kumimoji="0" lang="zh-TW" altLang="en-US" sz="20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66EFAD42-F297-4918-B644-F5F90C56B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1570" y="1912544"/>
            <a:ext cx="1194115" cy="5420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vert="horz" wrap="square" lIns="72000" tIns="45720" rIns="72000" bIns="45720" anchor="ctr" anchorCtr="0" upright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主題一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23AEAA1A-39A2-43C1-9D6B-857F90FCE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4703" y="1912544"/>
            <a:ext cx="1194115" cy="5420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vert="horz" wrap="square" lIns="72000" tIns="45720" rIns="72000" bIns="45720" anchor="ctr" anchorCtr="0" upright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主題二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DBCF056E-2C67-420C-9F20-7F2D4EC6B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971" y="1912544"/>
            <a:ext cx="1194115" cy="5420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vert="horz" wrap="square" lIns="72000" tIns="45720" rIns="72000" bIns="45720" anchor="ctr" anchorCtr="0" upright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主題四</a:t>
            </a:r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id="{C2BF4BEA-BBA7-4110-9C72-3149A5FD9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1569" y="3498725"/>
            <a:ext cx="1194115" cy="54201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 </a:t>
            </a:r>
            <a:endParaRPr kumimoji="0" lang="zh-TW" altLang="en-US" sz="12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 Box 16">
            <a:extLst>
              <a:ext uri="{FF2B5EF4-FFF2-40B4-BE49-F238E27FC236}">
                <a16:creationId xmlns:a16="http://schemas.microsoft.com/office/drawing/2014/main" id="{6CA3770F-A23A-4619-AED1-47893F336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1569" y="4295461"/>
            <a:ext cx="1194115" cy="5420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0" rIns="91440" bIns="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 </a:t>
            </a:r>
            <a:endParaRPr kumimoji="0" lang="zh-TW" altLang="en-US" sz="12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 Box 40">
            <a:extLst>
              <a:ext uri="{FF2B5EF4-FFF2-40B4-BE49-F238E27FC236}">
                <a16:creationId xmlns:a16="http://schemas.microsoft.com/office/drawing/2014/main" id="{B616C82C-49F8-4613-8FA2-5FC2B53BF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1570" y="2668633"/>
            <a:ext cx="1194115" cy="595071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2000" tIns="36000" rIns="72000" bIns="3600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 </a:t>
            </a:r>
            <a:endParaRPr kumimoji="0" lang="zh-TW" altLang="en-US" sz="12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7" name="接點: 肘形 16">
            <a:extLst>
              <a:ext uri="{FF2B5EF4-FFF2-40B4-BE49-F238E27FC236}">
                <a16:creationId xmlns:a16="http://schemas.microsoft.com/office/drawing/2014/main" id="{3F85C349-7719-4A75-8705-D2BF585E16A2}"/>
              </a:ext>
            </a:extLst>
          </p:cNvPr>
          <p:cNvCxnSpPr>
            <a:cxnSpLocks/>
            <a:stCxn id="9" idx="2"/>
            <a:endCxn id="11" idx="0"/>
          </p:cNvCxnSpPr>
          <p:nvPr/>
        </p:nvCxnSpPr>
        <p:spPr>
          <a:xfrm rot="5400000">
            <a:off x="7171243" y="400011"/>
            <a:ext cx="929918" cy="2095148"/>
          </a:xfrm>
          <a:prstGeom prst="bent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接點: 肘形 17">
            <a:extLst>
              <a:ext uri="{FF2B5EF4-FFF2-40B4-BE49-F238E27FC236}">
                <a16:creationId xmlns:a16="http://schemas.microsoft.com/office/drawing/2014/main" id="{A9CDE696-CC85-4126-B6A7-857E682498AA}"/>
              </a:ext>
            </a:extLst>
          </p:cNvPr>
          <p:cNvCxnSpPr>
            <a:cxnSpLocks/>
            <a:stCxn id="9" idx="2"/>
            <a:endCxn id="12" idx="0"/>
          </p:cNvCxnSpPr>
          <p:nvPr/>
        </p:nvCxnSpPr>
        <p:spPr>
          <a:xfrm rot="5400000">
            <a:off x="7867810" y="1096578"/>
            <a:ext cx="929918" cy="702015"/>
          </a:xfrm>
          <a:prstGeom prst="bent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接點: 肘形 18">
            <a:extLst>
              <a:ext uri="{FF2B5EF4-FFF2-40B4-BE49-F238E27FC236}">
                <a16:creationId xmlns:a16="http://schemas.microsoft.com/office/drawing/2014/main" id="{7BEC7601-4C9D-4D5E-97D5-48C2E03D7070}"/>
              </a:ext>
            </a:extLst>
          </p:cNvPr>
          <p:cNvCxnSpPr>
            <a:cxnSpLocks/>
            <a:stCxn id="9" idx="2"/>
            <a:endCxn id="10" idx="0"/>
          </p:cNvCxnSpPr>
          <p:nvPr/>
        </p:nvCxnSpPr>
        <p:spPr>
          <a:xfrm rot="16200000" flipH="1">
            <a:off x="8564377" y="1102025"/>
            <a:ext cx="929918" cy="691120"/>
          </a:xfrm>
          <a:prstGeom prst="bent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接點: 肘形 19">
            <a:extLst>
              <a:ext uri="{FF2B5EF4-FFF2-40B4-BE49-F238E27FC236}">
                <a16:creationId xmlns:a16="http://schemas.microsoft.com/office/drawing/2014/main" id="{7B7AE8AF-C6A1-4FCC-969A-1EFEDED18989}"/>
              </a:ext>
            </a:extLst>
          </p:cNvPr>
          <p:cNvCxnSpPr>
            <a:cxnSpLocks/>
            <a:stCxn id="9" idx="2"/>
            <a:endCxn id="13" idx="0"/>
          </p:cNvCxnSpPr>
          <p:nvPr/>
        </p:nvCxnSpPr>
        <p:spPr>
          <a:xfrm rot="16200000" flipH="1">
            <a:off x="9260943" y="405458"/>
            <a:ext cx="929918" cy="2084253"/>
          </a:xfrm>
          <a:prstGeom prst="bent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 Box 15">
            <a:extLst>
              <a:ext uri="{FF2B5EF4-FFF2-40B4-BE49-F238E27FC236}">
                <a16:creationId xmlns:a16="http://schemas.microsoft.com/office/drawing/2014/main" id="{27AFBB0C-64A0-429F-9B15-315D36E74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4706" y="3498725"/>
            <a:ext cx="1194115" cy="54201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 </a:t>
            </a:r>
            <a:endParaRPr kumimoji="0" lang="zh-TW" altLang="en-US" sz="12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6F8F7359-9E46-43CF-8F8D-69536DB86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4706" y="4295461"/>
            <a:ext cx="1194115" cy="54201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0" rIns="91440" bIns="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 </a:t>
            </a:r>
            <a:endParaRPr kumimoji="0" lang="zh-TW" altLang="en-US" sz="12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 Box 40">
            <a:extLst>
              <a:ext uri="{FF2B5EF4-FFF2-40B4-BE49-F238E27FC236}">
                <a16:creationId xmlns:a16="http://schemas.microsoft.com/office/drawing/2014/main" id="{4B3F1E4C-246A-4ABD-890E-60FD5CBBD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4707" y="2668634"/>
            <a:ext cx="1194115" cy="572179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2000" tIns="36000" rIns="72000" bIns="3600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 </a:t>
            </a:r>
            <a:endParaRPr kumimoji="0" lang="zh-TW" altLang="en-US" sz="12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 Box 15">
            <a:extLst>
              <a:ext uri="{FF2B5EF4-FFF2-40B4-BE49-F238E27FC236}">
                <a16:creationId xmlns:a16="http://schemas.microsoft.com/office/drawing/2014/main" id="{B83142ED-9735-4E83-8FF2-9761EAEAA8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1237" y="3498725"/>
            <a:ext cx="1194115" cy="54201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 </a:t>
            </a:r>
            <a:endParaRPr kumimoji="0" lang="zh-TW" altLang="en-US" sz="12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 Box 16">
            <a:extLst>
              <a:ext uri="{FF2B5EF4-FFF2-40B4-BE49-F238E27FC236}">
                <a16:creationId xmlns:a16="http://schemas.microsoft.com/office/drawing/2014/main" id="{3A75EFFE-66D4-4A52-8D7F-5F03A50EE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1237" y="4295461"/>
            <a:ext cx="1194115" cy="54201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0" rIns="91440" bIns="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 </a:t>
            </a:r>
            <a:endParaRPr kumimoji="0" lang="zh-TW" altLang="en-US" sz="12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 Box 40">
            <a:extLst>
              <a:ext uri="{FF2B5EF4-FFF2-40B4-BE49-F238E27FC236}">
                <a16:creationId xmlns:a16="http://schemas.microsoft.com/office/drawing/2014/main" id="{2F71528C-E144-4572-BF1E-DF93E3AE3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1238" y="2668634"/>
            <a:ext cx="1194115" cy="579551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2000" tIns="36000" rIns="72000" bIns="3600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 </a:t>
            </a:r>
            <a:endParaRPr kumimoji="0" lang="zh-TW" altLang="en-US" sz="12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 Box 15">
            <a:extLst>
              <a:ext uri="{FF2B5EF4-FFF2-40B4-BE49-F238E27FC236}">
                <a16:creationId xmlns:a16="http://schemas.microsoft.com/office/drawing/2014/main" id="{094E5455-BF31-4662-ADA0-0BD6BFAF8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0159" y="3498725"/>
            <a:ext cx="1194115" cy="54201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 </a:t>
            </a:r>
            <a:endParaRPr kumimoji="0" lang="zh-TW" altLang="en-US" sz="12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 Box 16">
            <a:extLst>
              <a:ext uri="{FF2B5EF4-FFF2-40B4-BE49-F238E27FC236}">
                <a16:creationId xmlns:a16="http://schemas.microsoft.com/office/drawing/2014/main" id="{D4ED3CC2-77F1-46CD-BEC3-D946C221E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0159" y="4295461"/>
            <a:ext cx="1194115" cy="54201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0" rIns="91440" bIns="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 </a:t>
            </a:r>
            <a:endParaRPr kumimoji="0" lang="zh-TW" altLang="en-US" sz="12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 Box 40">
            <a:extLst>
              <a:ext uri="{FF2B5EF4-FFF2-40B4-BE49-F238E27FC236}">
                <a16:creationId xmlns:a16="http://schemas.microsoft.com/office/drawing/2014/main" id="{2C759CFA-DE3B-4676-A797-DBB3D2E15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0159" y="2668634"/>
            <a:ext cx="1194115" cy="59507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2000" tIns="36000" rIns="72000" bIns="3600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 </a:t>
            </a:r>
            <a:endParaRPr kumimoji="0" lang="zh-TW" altLang="en-US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Text Box 25">
            <a:extLst>
              <a:ext uri="{FF2B5EF4-FFF2-40B4-BE49-F238E27FC236}">
                <a16:creationId xmlns:a16="http://schemas.microsoft.com/office/drawing/2014/main" id="{CDA3B3B6-F5A9-477D-A889-70BE3E591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6164" y="4116356"/>
            <a:ext cx="1846225" cy="545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相關的學習領域</a:t>
            </a:r>
            <a:r>
              <a:rPr kumimoji="0" lang="en-US" altLang="zh-TW" sz="2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kumimoji="0" lang="zh-TW" alt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科目</a:t>
            </a:r>
            <a:r>
              <a:rPr kumimoji="0" lang="en-US" altLang="zh-TW" sz="2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kumimoji="0" lang="zh-TW" alt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、議題（子題）</a:t>
            </a:r>
            <a:endParaRPr kumimoji="0" lang="en-US" altLang="zh-TW" sz="20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1" name="Text Box 26">
            <a:extLst>
              <a:ext uri="{FF2B5EF4-FFF2-40B4-BE49-F238E27FC236}">
                <a16:creationId xmlns:a16="http://schemas.microsoft.com/office/drawing/2014/main" id="{290985B1-8975-419C-BA67-E36E054E6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3178" y="5236586"/>
            <a:ext cx="2642699" cy="55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教學策略</a:t>
            </a:r>
            <a:endParaRPr kumimoji="0" lang="en-US" altLang="zh-TW" sz="20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2" name="Text Box 27">
            <a:extLst>
              <a:ext uri="{FF2B5EF4-FFF2-40B4-BE49-F238E27FC236}">
                <a16:creationId xmlns:a16="http://schemas.microsoft.com/office/drawing/2014/main" id="{3132E499-6E70-47E6-A333-AC8244084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8319" y="3383281"/>
            <a:ext cx="1915775" cy="455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符合的</a:t>
            </a:r>
            <a:r>
              <a:rPr kumimoji="0" lang="en-US" altLang="zh-TW" sz="2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ESD</a:t>
            </a:r>
            <a:r>
              <a:rPr kumimoji="0" lang="zh-TW" alt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課程編制原則</a:t>
            </a:r>
            <a:endParaRPr kumimoji="0" lang="zh-TW" altLang="en-US" sz="20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3" name="Text Box 16">
            <a:extLst>
              <a:ext uri="{FF2B5EF4-FFF2-40B4-BE49-F238E27FC236}">
                <a16:creationId xmlns:a16="http://schemas.microsoft.com/office/drawing/2014/main" id="{F98818A7-365E-449D-91B0-1831885C6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5281" y="5089484"/>
            <a:ext cx="1194115" cy="5666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0" rIns="91440" bIns="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 </a:t>
            </a:r>
            <a:endParaRPr kumimoji="0" lang="zh-TW" altLang="en-US" sz="12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 Box 16">
            <a:extLst>
              <a:ext uri="{FF2B5EF4-FFF2-40B4-BE49-F238E27FC236}">
                <a16:creationId xmlns:a16="http://schemas.microsoft.com/office/drawing/2014/main" id="{EAB71736-6622-49B7-9635-2CD136E60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8415" y="5070360"/>
            <a:ext cx="1194115" cy="5666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0" rIns="91440" bIns="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 </a:t>
            </a:r>
            <a:endParaRPr kumimoji="0" lang="zh-TW" altLang="en-US" sz="12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 Box 16">
            <a:extLst>
              <a:ext uri="{FF2B5EF4-FFF2-40B4-BE49-F238E27FC236}">
                <a16:creationId xmlns:a16="http://schemas.microsoft.com/office/drawing/2014/main" id="{2BC147D9-A68C-43C4-94A5-D41A5215D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4949" y="5083457"/>
            <a:ext cx="1194115" cy="5666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0" rIns="91440" bIns="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 </a:t>
            </a:r>
            <a:endParaRPr kumimoji="0" lang="zh-TW" altLang="en-US" sz="12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Text Box 16">
            <a:extLst>
              <a:ext uri="{FF2B5EF4-FFF2-40B4-BE49-F238E27FC236}">
                <a16:creationId xmlns:a16="http://schemas.microsoft.com/office/drawing/2014/main" id="{82BAE696-1BC7-40D9-8968-367123758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3871" y="5070359"/>
            <a:ext cx="1194115" cy="5824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0" rIns="91440" bIns="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 </a:t>
            </a:r>
            <a:endParaRPr kumimoji="0" lang="zh-TW" altLang="en-US" sz="12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Text Box 27">
            <a:extLst>
              <a:ext uri="{FF2B5EF4-FFF2-40B4-BE49-F238E27FC236}">
                <a16:creationId xmlns:a16="http://schemas.microsoft.com/office/drawing/2014/main" id="{673A0FC9-C851-4896-B77E-C9FA05135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7102" y="6041246"/>
            <a:ext cx="2294851" cy="545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學習目標</a:t>
            </a:r>
            <a:endParaRPr kumimoji="0" lang="zh-TW" altLang="en-US" sz="20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EEAB26F2-0E01-4600-8EC9-ADCFC5CF19FF}"/>
              </a:ext>
            </a:extLst>
          </p:cNvPr>
          <p:cNvSpPr txBox="1"/>
          <p:nvPr/>
        </p:nvSpPr>
        <p:spPr>
          <a:xfrm>
            <a:off x="7533038" y="1196337"/>
            <a:ext cx="2301472" cy="4308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微軟正黑體" panose="020B0604030504040204" pitchFamily="34" charset="-120"/>
                <a:cs typeface="+mn-cs"/>
              </a:rPr>
              <a:t>涵蓋哪些</a:t>
            </a:r>
            <a:r>
              <a:rPr kumimoji="0" lang="en-US" altLang="zh-TW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微軟正黑體" panose="020B0604030504040204" pitchFamily="34" charset="-120"/>
                <a:cs typeface="+mn-cs"/>
              </a:rPr>
              <a:t>SDG</a:t>
            </a:r>
            <a:endParaRPr kumimoji="0" lang="zh-TW" alt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9" name="Text Box 16">
            <a:extLst>
              <a:ext uri="{FF2B5EF4-FFF2-40B4-BE49-F238E27FC236}">
                <a16:creationId xmlns:a16="http://schemas.microsoft.com/office/drawing/2014/main" id="{9C7D6294-7276-4814-940D-43A6FF031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5281" y="5921225"/>
            <a:ext cx="1194115" cy="5666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0" rIns="91440" bIns="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 </a:t>
            </a:r>
            <a:endParaRPr kumimoji="0" lang="zh-TW" altLang="en-US" sz="12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Text Box 16">
            <a:extLst>
              <a:ext uri="{FF2B5EF4-FFF2-40B4-BE49-F238E27FC236}">
                <a16:creationId xmlns:a16="http://schemas.microsoft.com/office/drawing/2014/main" id="{CA54B0CE-E02B-4F8B-A569-5C8666DD5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8415" y="5902101"/>
            <a:ext cx="1194115" cy="5666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0" rIns="91440" bIns="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 </a:t>
            </a:r>
            <a:endParaRPr kumimoji="0" lang="zh-TW" altLang="en-US" sz="12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Text Box 16">
            <a:extLst>
              <a:ext uri="{FF2B5EF4-FFF2-40B4-BE49-F238E27FC236}">
                <a16:creationId xmlns:a16="http://schemas.microsoft.com/office/drawing/2014/main" id="{56519E97-A459-4F3B-9577-3AF0E2FC5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4949" y="5915198"/>
            <a:ext cx="1194115" cy="5666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0" rIns="91440" bIns="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 </a:t>
            </a:r>
            <a:endParaRPr kumimoji="0" lang="zh-TW" altLang="en-US" sz="12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Text Box 16">
            <a:extLst>
              <a:ext uri="{FF2B5EF4-FFF2-40B4-BE49-F238E27FC236}">
                <a16:creationId xmlns:a16="http://schemas.microsoft.com/office/drawing/2014/main" id="{B03C688B-3D5C-46ED-AD13-2745B1E28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3871" y="5902100"/>
            <a:ext cx="1194115" cy="5824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0" rIns="91440" bIns="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 </a:t>
            </a:r>
            <a:endParaRPr kumimoji="0" lang="zh-TW" altLang="en-US" sz="12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Text Box 25">
            <a:extLst>
              <a:ext uri="{FF2B5EF4-FFF2-40B4-BE49-F238E27FC236}">
                <a16:creationId xmlns:a16="http://schemas.microsoft.com/office/drawing/2014/main" id="{B4A409CF-E73B-4682-91A5-368745639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0770" y="2603046"/>
            <a:ext cx="2011619" cy="545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對應的</a:t>
            </a:r>
            <a:r>
              <a:rPr kumimoji="0" lang="en-US" altLang="zh-TW" sz="2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SDG</a:t>
            </a:r>
            <a:r>
              <a:rPr kumimoji="0" lang="zh-TW" alt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與</a:t>
            </a:r>
            <a:r>
              <a:rPr kumimoji="0" lang="en-US" altLang="zh-TW" sz="2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target</a:t>
            </a:r>
          </a:p>
        </p:txBody>
      </p:sp>
      <p:sp>
        <p:nvSpPr>
          <p:cNvPr id="46" name="內容版面配置區 1">
            <a:extLst>
              <a:ext uri="{FF2B5EF4-FFF2-40B4-BE49-F238E27FC236}">
                <a16:creationId xmlns:a16="http://schemas.microsoft.com/office/drawing/2014/main" id="{7163679F-861A-4F62-9849-7CE39C45A407}"/>
              </a:ext>
            </a:extLst>
          </p:cNvPr>
          <p:cNvSpPr txBox="1">
            <a:spLocks/>
          </p:cNvSpPr>
          <p:nvPr/>
        </p:nvSpPr>
        <p:spPr>
          <a:xfrm>
            <a:off x="189600" y="1585927"/>
            <a:ext cx="3890167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u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ea typeface="微軟正黑體" panose="020B0604030504040204" pitchFamily="34" charset="-120"/>
                <a:cs typeface="+mn-cs"/>
                <a:sym typeface="Microsoft JhengHei UI" panose="020B0604030504040204" pitchFamily="34" charset="-12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p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ea typeface="微軟正黑體" panose="020B0604030504040204" pitchFamily="34" charset="-120"/>
                <a:cs typeface="+mn-cs"/>
                <a:sym typeface="Microsoft JhengHei UI" panose="020B0604030504040204" pitchFamily="34" charset="-120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ea typeface="微軟正黑體" panose="020B0604030504040204" pitchFamily="34" charset="-120"/>
                <a:cs typeface="+mn-cs"/>
                <a:sym typeface="Microsoft JhengHei UI" panose="020B0604030504040204" pitchFamily="34" charset="-120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ea typeface="微軟正黑體" panose="020B0604030504040204" pitchFamily="34" charset="-120"/>
                <a:cs typeface="+mn-cs"/>
                <a:sym typeface="Microsoft JhengHei UI" panose="020B0604030504040204" pitchFamily="34" charset="-120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ea typeface="微軟正黑體" panose="020B0604030504040204" pitchFamily="34" charset="-120"/>
                <a:cs typeface="+mn-cs"/>
                <a:sym typeface="Microsoft JhengHei UI" panose="020B0604030504040204" pitchFamily="34" charset="-12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kumimoji="0" lang="zh-TW" altLang="en-US" b="1" dirty="0"/>
              <a:t>跨領域</a:t>
            </a:r>
            <a:endParaRPr kumimoji="0" lang="en-US" altLang="zh-TW" b="1" dirty="0"/>
          </a:p>
          <a:p>
            <a:pPr lvl="1" fontAlgn="auto">
              <a:spcAft>
                <a:spcPts val="0"/>
              </a:spcAft>
            </a:pPr>
            <a:r>
              <a:rPr kumimoji="0" lang="zh-TW" altLang="en-US" dirty="0"/>
              <a:t>可以融入</a:t>
            </a:r>
            <a:r>
              <a:rPr kumimoji="0" lang="en-US" altLang="zh-TW" dirty="0"/>
              <a:t>8</a:t>
            </a:r>
            <a:r>
              <a:rPr kumimoji="0" lang="zh-TW" altLang="en-US" dirty="0"/>
              <a:t>大領域的多個</a:t>
            </a:r>
            <a:endParaRPr kumimoji="0" lang="en-US" altLang="zh-TW" dirty="0"/>
          </a:p>
          <a:p>
            <a:pPr fontAlgn="auto">
              <a:spcAft>
                <a:spcPts val="0"/>
              </a:spcAft>
            </a:pPr>
            <a:r>
              <a:rPr kumimoji="0" lang="zh-TW" altLang="en-US" b="1" dirty="0"/>
              <a:t>跨議題</a:t>
            </a:r>
            <a:endParaRPr kumimoji="0" lang="en-US" altLang="zh-TW" b="1" dirty="0"/>
          </a:p>
          <a:p>
            <a:pPr lvl="1" fontAlgn="auto">
              <a:spcAft>
                <a:spcPts val="0"/>
              </a:spcAft>
            </a:pPr>
            <a:r>
              <a:rPr kumimoji="0" lang="zh-TW" altLang="en-US" dirty="0"/>
              <a:t>可以融入</a:t>
            </a:r>
            <a:r>
              <a:rPr kumimoji="0" lang="en-US" altLang="zh-TW" dirty="0"/>
              <a:t>19</a:t>
            </a:r>
            <a:r>
              <a:rPr kumimoji="0" lang="zh-TW" altLang="en-US" dirty="0"/>
              <a:t>個議題的多個，不限於特定議題</a:t>
            </a:r>
            <a:endParaRPr kumimoji="0" lang="en-US" altLang="zh-TW" dirty="0"/>
          </a:p>
          <a:p>
            <a:pPr fontAlgn="auto">
              <a:spcAft>
                <a:spcPts val="0"/>
              </a:spcAft>
            </a:pPr>
            <a:r>
              <a:rPr kumimoji="0" lang="zh-TW" altLang="en-US" b="1" dirty="0"/>
              <a:t>跨視角</a:t>
            </a:r>
            <a:endParaRPr kumimoji="0" lang="en-US" altLang="zh-TW" b="1" dirty="0"/>
          </a:p>
          <a:p>
            <a:pPr lvl="1" fontAlgn="auto">
              <a:spcAft>
                <a:spcPts val="0"/>
              </a:spcAft>
            </a:pPr>
            <a:r>
              <a:rPr kumimoji="0" lang="zh-TW" altLang="en-US" dirty="0"/>
              <a:t>永續發展視角：經濟、社會、環境兼籌並顧</a:t>
            </a:r>
            <a:endParaRPr kumimoji="0" lang="en-US" altLang="zh-TW" dirty="0"/>
          </a:p>
          <a:p>
            <a:pPr lvl="1" fontAlgn="auto">
              <a:spcAft>
                <a:spcPts val="0"/>
              </a:spcAft>
            </a:pPr>
            <a:r>
              <a:rPr kumimoji="0" lang="zh-TW" altLang="en-US" dirty="0"/>
              <a:t>每一個教案（教學設計）均連結多個</a:t>
            </a:r>
            <a:r>
              <a:rPr kumimoji="0" lang="en-US" altLang="zh-TW" dirty="0"/>
              <a:t>SDG</a:t>
            </a:r>
            <a:r>
              <a:rPr kumimoji="0" lang="zh-TW" altLang="en-US" dirty="0"/>
              <a:t>，且模組連結的</a:t>
            </a:r>
            <a:r>
              <a:rPr kumimoji="0" lang="en-US" altLang="zh-TW" dirty="0"/>
              <a:t>SDG</a:t>
            </a:r>
            <a:r>
              <a:rPr kumimoji="0" lang="zh-TW" altLang="en-US" dirty="0"/>
              <a:t>超過</a:t>
            </a:r>
            <a:r>
              <a:rPr kumimoji="0" lang="en-US" altLang="zh-TW" dirty="0"/>
              <a:t>5</a:t>
            </a:r>
            <a:r>
              <a:rPr kumimoji="0" lang="zh-TW" altLang="en-US" dirty="0"/>
              <a:t>個，且跨越經濟、社會、環境，勿偏於一個角度</a:t>
            </a:r>
          </a:p>
        </p:txBody>
      </p:sp>
    </p:spTree>
    <p:extLst>
      <p:ext uri="{BB962C8B-B14F-4D97-AF65-F5344CB8AC3E}">
        <p14:creationId xmlns:p14="http://schemas.microsoft.com/office/powerpoint/2010/main" val="66435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7906" y="1847267"/>
            <a:ext cx="5734381" cy="4293724"/>
          </a:xfr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分組活動成果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altLang="zh-TW" sz="18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  <a:sym typeface="Microsoft JhengHei UI" panose="020B0604030504040204" pitchFamily="34" charset="-12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TW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JhengHei UI" panose="020B0604030504040204" pitchFamily="34" charset="-120"/>
              <a:cs typeface="Times New Roman" panose="02020603050405020304" pitchFamily="18" charset="0"/>
              <a:sym typeface="Microsoft JhengHei UI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4503" y="9765704"/>
            <a:ext cx="18723790" cy="1401978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18656" y="1847267"/>
            <a:ext cx="5753344" cy="430792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3266" y="528168"/>
            <a:ext cx="142658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7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1393" y="2250430"/>
            <a:ext cx="4904599" cy="3672409"/>
          </a:xfr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分組活動成果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altLang="zh-TW" sz="18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  <a:sym typeface="Microsoft JhengHei UI" panose="020B0604030504040204" pitchFamily="34" charset="-12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TW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JhengHei UI" panose="020B0604030504040204" pitchFamily="34" charset="-120"/>
              <a:cs typeface="Times New Roman" panose="02020603050405020304" pitchFamily="18" charset="0"/>
              <a:sym typeface="Microsoft JhengHei UI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229" y="1634335"/>
            <a:ext cx="3744416" cy="492702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8437" y="528168"/>
            <a:ext cx="142658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28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活動照片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altLang="zh-TW" sz="18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  <a:sym typeface="Microsoft JhengHei UI" panose="020B0604030504040204" pitchFamily="34" charset="-12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TW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JhengHei UI" panose="020B0604030504040204" pitchFamily="34" charset="-120"/>
              <a:cs typeface="Times New Roman" panose="02020603050405020304" pitchFamily="18" charset="0"/>
              <a:sym typeface="Microsoft JhengHei UI" panose="020B0604030504040204" pitchFamily="34" charset="-120"/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44" y="1654746"/>
            <a:ext cx="5590524" cy="4186008"/>
          </a:xfr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820" y="1654746"/>
            <a:ext cx="5445037" cy="417424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8488" y="6032406"/>
            <a:ext cx="554784" cy="55478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8908" y="6032406"/>
            <a:ext cx="54868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84" y="1670554"/>
            <a:ext cx="5577016" cy="4175894"/>
          </a:xfr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活動照片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altLang="zh-TW" sz="18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  <a:sym typeface="Microsoft JhengHei UI" panose="020B0604030504040204" pitchFamily="34" charset="-12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TW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JhengHei UI" panose="020B0604030504040204" pitchFamily="34" charset="-120"/>
              <a:cs typeface="Times New Roman" panose="02020603050405020304" pitchFamily="18" charset="0"/>
              <a:sym typeface="Microsoft JhengHei UI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183" y="1670554"/>
            <a:ext cx="5577017" cy="417589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8691" y="6093798"/>
            <a:ext cx="142658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14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584582" y="1907190"/>
            <a:ext cx="11340000" cy="4680000"/>
          </a:xfrm>
        </p:spPr>
        <p:txBody>
          <a:bodyPr/>
          <a:lstStyle/>
          <a:p>
            <a:r>
              <a:rPr lang="zh-TW" altLang="en-US" sz="3200" dirty="0" smtClean="0"/>
              <a:t>對</a:t>
            </a:r>
            <a:r>
              <a:rPr lang="zh-TW" altLang="en-US" sz="3200" dirty="0"/>
              <a:t>設計</a:t>
            </a:r>
            <a:r>
              <a:rPr lang="en-US" altLang="zh-TW" sz="3200" dirty="0"/>
              <a:t>SDGs</a:t>
            </a:r>
            <a:r>
              <a:rPr lang="zh-TW" altLang="en-US" sz="3200" dirty="0"/>
              <a:t>課程更有概念，更深入認識</a:t>
            </a:r>
            <a:r>
              <a:rPr lang="en-US" altLang="zh-TW" sz="3200" dirty="0"/>
              <a:t>SDGs</a:t>
            </a:r>
            <a:r>
              <a:rPr lang="zh-TW" altLang="en-US" sz="3200" dirty="0"/>
              <a:t>，對於</a:t>
            </a:r>
            <a:r>
              <a:rPr lang="en-US" altLang="zh-TW" sz="3200" dirty="0" smtClean="0"/>
              <a:t>SDGs</a:t>
            </a:r>
            <a:r>
              <a:rPr lang="zh-TW" altLang="en-US" sz="3200" dirty="0" smtClean="0"/>
              <a:t>課程設計有</a:t>
            </a:r>
            <a:r>
              <a:rPr lang="zh-TW" altLang="en-US" sz="3200" dirty="0"/>
              <a:t>更深化的了解。</a:t>
            </a:r>
          </a:p>
          <a:p>
            <a:r>
              <a:rPr lang="zh-TW" altLang="en-US" sz="3200" dirty="0" smtClean="0"/>
              <a:t>講師</a:t>
            </a:r>
            <a:r>
              <a:rPr lang="zh-TW" altLang="en-US" sz="3200" dirty="0"/>
              <a:t>在</a:t>
            </a:r>
            <a:r>
              <a:rPr lang="en-US" altLang="zh-TW" sz="3200" dirty="0"/>
              <a:t>SDGS</a:t>
            </a:r>
            <a:r>
              <a:rPr lang="zh-TW" altLang="en-US" sz="3200" dirty="0"/>
              <a:t>上有豐富的知識，並能帶出實務，能讓老師們有</a:t>
            </a:r>
            <a:r>
              <a:rPr lang="zh-TW" altLang="en-US" sz="3200" dirty="0" smtClean="0"/>
              <a:t>學習設計課程的體驗。</a:t>
            </a:r>
            <a:endParaRPr lang="zh-TW" altLang="en-US" sz="3200" dirty="0"/>
          </a:p>
          <a:p>
            <a:r>
              <a:rPr lang="zh-TW" altLang="en-US" sz="3200" dirty="0" smtClean="0"/>
              <a:t>對於</a:t>
            </a:r>
            <a:r>
              <a:rPr lang="en-US" altLang="zh-TW" sz="3200" dirty="0"/>
              <a:t>SDGS</a:t>
            </a:r>
            <a:r>
              <a:rPr lang="zh-TW" altLang="en-US" sz="3200" dirty="0" smtClean="0"/>
              <a:t>的</a:t>
            </a:r>
            <a:r>
              <a:rPr lang="zh-TW" altLang="en-US" sz="3200" dirty="0"/>
              <a:t>歷史脈絡，並且有更多方法能融入指標，同時有可以依據，幫助課程設計。</a:t>
            </a:r>
          </a:p>
          <a:p>
            <a:endParaRPr lang="zh-TW" altLang="en-US" sz="32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08179" y="620688"/>
            <a:ext cx="11340000" cy="1069501"/>
          </a:xfrm>
        </p:spPr>
        <p:txBody>
          <a:bodyPr/>
          <a:lstStyle/>
          <a:p>
            <a:r>
              <a:rPr lang="zh-TW" altLang="en-US" dirty="0"/>
              <a:t>研習教師</a:t>
            </a:r>
            <a:r>
              <a:rPr lang="zh-TW" altLang="en-US" dirty="0" smtClean="0"/>
              <a:t>回饋</a:t>
            </a:r>
            <a:r>
              <a:rPr lang="en-US" altLang="zh-TW" dirty="0"/>
              <a:t/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altLang="zh-TW" sz="18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  <a:sym typeface="Microsoft JhengHei UI" panose="020B0604030504040204" pitchFamily="34" charset="-12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TW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JhengHei UI" panose="020B0604030504040204" pitchFamily="34" charset="-120"/>
              <a:cs typeface="Times New Roman" panose="02020603050405020304" pitchFamily="18" charset="0"/>
              <a:sym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0169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32000" y="3501008"/>
            <a:ext cx="11340000" cy="1563913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sz="4800" dirty="0" smtClean="0">
                <a:solidFill>
                  <a:srgbClr val="002060"/>
                </a:solidFill>
              </a:rPr>
              <a:t>感 謝 聆 聽</a:t>
            </a:r>
            <a:endParaRPr lang="zh-TW" altLang="en-US" sz="4800" dirty="0">
              <a:solidFill>
                <a:srgbClr val="002060"/>
              </a:solidFill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altLang="zh-TW" sz="18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  <a:sym typeface="Microsoft JhengHei UI" panose="020B0604030504040204" pitchFamily="34" charset="-12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TW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JhengHei UI" panose="020B0604030504040204" pitchFamily="34" charset="-120"/>
              <a:cs typeface="Times New Roman" panose="02020603050405020304" pitchFamily="18" charset="0"/>
              <a:sym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7645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392" y="620688"/>
            <a:ext cx="11289208" cy="79695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 smtClean="0"/>
              <a:t>  「</a:t>
            </a:r>
            <a:r>
              <a:rPr lang="zh-TW" altLang="en-US" dirty="0"/>
              <a:t>計畫一推動教師實踐自主活化教學</a:t>
            </a:r>
            <a:r>
              <a:rPr lang="zh-TW" altLang="en-US" dirty="0" smtClean="0"/>
              <a:t>」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/>
              <a:t> </a:t>
            </a:r>
            <a:r>
              <a:rPr lang="zh-TW" altLang="en-US" dirty="0" smtClean="0"/>
              <a:t>            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/>
              <a:t> </a:t>
            </a:r>
            <a:r>
              <a:rPr lang="zh-TW" altLang="en-US" dirty="0" smtClean="0"/>
              <a:t>         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社</a:t>
            </a:r>
            <a:r>
              <a:rPr lang="zh-TW" altLang="en-US" dirty="0"/>
              <a:t>群領導人專業增能研習</a:t>
            </a:r>
            <a:br>
              <a:rPr lang="zh-TW" altLang="en-US" dirty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zh-TW" altLang="en-US" dirty="0" smtClean="0"/>
              <a:t>     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 smtClean="0"/>
              <a:t>            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/>
              <a:t> </a:t>
            </a:r>
            <a:r>
              <a:rPr lang="zh-TW" altLang="en-US" dirty="0" smtClean="0"/>
              <a:t>       </a:t>
            </a:r>
            <a:r>
              <a:rPr lang="en-US" altLang="zh-TW" dirty="0" smtClean="0"/>
              <a:t>112</a:t>
            </a:r>
            <a:r>
              <a:rPr lang="zh-TW" altLang="en-US" dirty="0"/>
              <a:t>年</a:t>
            </a:r>
            <a:r>
              <a:rPr lang="en-US" altLang="zh-TW" dirty="0"/>
              <a:t>10</a:t>
            </a:r>
            <a:r>
              <a:rPr lang="zh-TW" altLang="en-US" dirty="0"/>
              <a:t>月</a:t>
            </a:r>
            <a:r>
              <a:rPr lang="en-US" altLang="zh-TW" dirty="0"/>
              <a:t>17</a:t>
            </a:r>
            <a:r>
              <a:rPr lang="zh-TW" altLang="en-US" dirty="0"/>
              <a:t>日</a:t>
            </a:r>
            <a:r>
              <a:rPr lang="en-US" altLang="zh-TW" dirty="0"/>
              <a:t>(</a:t>
            </a:r>
            <a:r>
              <a:rPr lang="zh-TW" altLang="en-US" dirty="0"/>
              <a:t>星期二</a:t>
            </a:r>
            <a:r>
              <a:rPr lang="en-US" altLang="zh-TW" dirty="0"/>
              <a:t>)13:10~17:30</a:t>
            </a:r>
            <a:br>
              <a:rPr lang="en-US" altLang="zh-TW" dirty="0"/>
            </a:b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20" y="1019163"/>
            <a:ext cx="5688632" cy="425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2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328" y="408036"/>
            <a:ext cx="12144672" cy="1148756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4400" b="1" dirty="0">
                <a:solidFill>
                  <a:schemeClr val="tx2">
                    <a:satMod val="130000"/>
                  </a:schemeClr>
                </a:solidFill>
              </a:rPr>
              <a:t>從</a:t>
            </a:r>
            <a:r>
              <a:rPr lang="en-US" altLang="zh-TW" sz="4400" b="1" dirty="0">
                <a:solidFill>
                  <a:schemeClr val="tx2">
                    <a:satMod val="130000"/>
                  </a:schemeClr>
                </a:solidFill>
              </a:rPr>
              <a:t>ESDG</a:t>
            </a:r>
            <a:r>
              <a:rPr lang="zh-TW" altLang="en-US" sz="4400" b="1" dirty="0">
                <a:solidFill>
                  <a:schemeClr val="tx2">
                    <a:satMod val="130000"/>
                  </a:schemeClr>
                </a:solidFill>
              </a:rPr>
              <a:t>新趨勢，思維與框架優化學校本位課程</a:t>
            </a:r>
            <a:r>
              <a:rPr lang="en-US" altLang="zh-TW" sz="4400" b="1" dirty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en-US" altLang="zh-TW" sz="4400" b="1" dirty="0">
                <a:solidFill>
                  <a:schemeClr val="tx2">
                    <a:satMod val="130000"/>
                  </a:schemeClr>
                </a:solidFill>
              </a:rPr>
            </a:br>
            <a:r>
              <a:rPr lang="zh-TW" altLang="en-US" sz="2400" b="1" dirty="0">
                <a:solidFill>
                  <a:srgbClr val="C00000"/>
                </a:solidFill>
              </a:rPr>
              <a:t>永續發展</a:t>
            </a:r>
            <a:r>
              <a:rPr lang="en-US" altLang="zh-TW" sz="2400" b="1" dirty="0">
                <a:solidFill>
                  <a:srgbClr val="C00000"/>
                </a:solidFill>
              </a:rPr>
              <a:t>(SD) </a:t>
            </a:r>
            <a:r>
              <a:rPr lang="en-US" altLang="zh-TW" sz="2400" b="1" dirty="0">
                <a:solidFill>
                  <a:srgbClr val="C00000"/>
                </a:solidFill>
                <a:sym typeface="Symbol" panose="05050102010706020507" pitchFamily="18" charset="2"/>
              </a:rPr>
              <a:t></a:t>
            </a:r>
            <a:r>
              <a:rPr lang="en-US" altLang="zh-TW" sz="2400" b="1" dirty="0">
                <a:solidFill>
                  <a:srgbClr val="C00000"/>
                </a:solidFill>
              </a:rPr>
              <a:t> </a:t>
            </a:r>
            <a:r>
              <a:rPr lang="zh-TW" altLang="en-US" sz="2400" b="1" dirty="0">
                <a:solidFill>
                  <a:srgbClr val="C00000"/>
                </a:solidFill>
              </a:rPr>
              <a:t>永續發展教育</a:t>
            </a:r>
            <a:r>
              <a:rPr lang="en-US" altLang="zh-TW" sz="2400" b="1" dirty="0">
                <a:solidFill>
                  <a:srgbClr val="C00000"/>
                </a:solidFill>
              </a:rPr>
              <a:t>(ESD) </a:t>
            </a:r>
            <a:r>
              <a:rPr lang="en-US" altLang="zh-TW" sz="2400" b="1" dirty="0">
                <a:solidFill>
                  <a:srgbClr val="C00000"/>
                </a:solidFill>
                <a:sym typeface="Symbol" panose="05050102010706020507" pitchFamily="18" charset="2"/>
              </a:rPr>
              <a:t></a:t>
            </a:r>
            <a:r>
              <a:rPr lang="en-US" altLang="zh-TW" sz="2400" b="1" dirty="0">
                <a:solidFill>
                  <a:srgbClr val="C00000"/>
                </a:solidFill>
              </a:rPr>
              <a:t> </a:t>
            </a:r>
            <a:r>
              <a:rPr lang="zh-TW" altLang="en-US" sz="2400" b="1" dirty="0">
                <a:solidFill>
                  <a:srgbClr val="C00000"/>
                </a:solidFill>
              </a:rPr>
              <a:t>永續發展目標</a:t>
            </a:r>
            <a:r>
              <a:rPr lang="en-US" altLang="zh-TW" sz="2400" b="1" dirty="0">
                <a:solidFill>
                  <a:srgbClr val="C00000"/>
                </a:solidFill>
              </a:rPr>
              <a:t>(SDGs)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7408" y="6157761"/>
            <a:ext cx="10441160" cy="428676"/>
          </a:xfrm>
        </p:spPr>
        <p:txBody>
          <a:bodyPr>
            <a:normAutofit fontScale="92500" lnSpcReduction="20000"/>
          </a:bodyPr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zh-TW" altLang="en-US" sz="2000" b="1" dirty="0"/>
              <a:t>葉欣誠   國立臺灣師範大學永續管理與環境教育研究所</a:t>
            </a:r>
            <a:endParaRPr lang="en-US" altLang="zh-TW" sz="2000" b="1" dirty="0"/>
          </a:p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altLang="zh-TW" sz="2000" dirty="0"/>
          </a:p>
        </p:txBody>
      </p:sp>
      <p:pic>
        <p:nvPicPr>
          <p:cNvPr id="9" name="Picture 2" descr="Race to Zero – global campaign to achieve net zero emissions launched |  Blogs | PRI">
            <a:extLst>
              <a:ext uri="{FF2B5EF4-FFF2-40B4-BE49-F238E27FC236}">
                <a16:creationId xmlns:a16="http://schemas.microsoft.com/office/drawing/2014/main" id="{48D72D67-1E73-494E-8F99-FD563003D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740" y="2028209"/>
            <a:ext cx="7931991" cy="4151901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FA01BDD-19B1-45B8-87E9-B31363171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6280" y="2312288"/>
            <a:ext cx="3219400" cy="321940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F46EE35-D250-4651-AA1C-ECC28EC91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92" y="1901777"/>
            <a:ext cx="2732353" cy="3865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7467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-963488"/>
            <a:ext cx="11289208" cy="2367136"/>
          </a:xfrm>
        </p:spPr>
        <p:txBody>
          <a:bodyPr>
            <a:normAutofit/>
          </a:bodyPr>
          <a:lstStyle/>
          <a:p>
            <a:r>
              <a:rPr lang="en-US" altLang="zh-TW" sz="3600" dirty="0" smtClean="0"/>
              <a:t/>
            </a:r>
            <a:br>
              <a:rPr lang="en-US" altLang="zh-TW" sz="3600" dirty="0" smtClean="0"/>
            </a:br>
            <a:r>
              <a:rPr lang="zh-TW" altLang="en-US" sz="3600" dirty="0" smtClean="0"/>
              <a:t>     重點</a:t>
            </a:r>
            <a:r>
              <a:rPr lang="zh-TW" altLang="en-US" sz="3600" dirty="0" smtClean="0"/>
              <a:t>摘要</a:t>
            </a:r>
            <a:endParaRPr lang="zh-TW" alt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27381" y="836712"/>
            <a:ext cx="11385219" cy="7488832"/>
          </a:xfrm>
        </p:spPr>
        <p:txBody>
          <a:bodyPr/>
          <a:lstStyle/>
          <a:p>
            <a:r>
              <a:rPr lang="zh-TW" altLang="en-US" sz="2800" dirty="0"/>
              <a:t>永續發展</a:t>
            </a:r>
            <a:r>
              <a:rPr lang="en-US" altLang="zh-TW" sz="2800" dirty="0"/>
              <a:t>(SD)</a:t>
            </a:r>
            <a:r>
              <a:rPr lang="zh-TW" altLang="en-US" sz="2800" dirty="0"/>
              <a:t>、</a:t>
            </a:r>
            <a:r>
              <a:rPr lang="en-US" altLang="zh-TW" sz="2800" dirty="0"/>
              <a:t>SDGs</a:t>
            </a:r>
            <a:r>
              <a:rPr lang="zh-TW" altLang="en-US" sz="2800" dirty="0"/>
              <a:t>、</a:t>
            </a:r>
            <a:r>
              <a:rPr lang="en-US" altLang="zh-TW" sz="2800" dirty="0"/>
              <a:t>ESG</a:t>
            </a:r>
            <a:r>
              <a:rPr lang="zh-TW" altLang="en-US" sz="2800" dirty="0"/>
              <a:t>、</a:t>
            </a:r>
            <a:r>
              <a:rPr lang="en-US" altLang="zh-TW" sz="2800" dirty="0"/>
              <a:t>CSR….</a:t>
            </a:r>
            <a:r>
              <a:rPr lang="zh-TW" altLang="en-US" sz="2800" dirty="0"/>
              <a:t>發生背景、順序與歷史脈絡開始介紹，以氣候變遷來看永續發展，介紹永續發展的核心概念、行動、計畫方案、策略與目標</a:t>
            </a:r>
            <a:r>
              <a:rPr lang="zh-TW" altLang="en-US" sz="2800" dirty="0" smtClean="0"/>
              <a:t>。</a:t>
            </a:r>
            <a:endParaRPr lang="en-US" altLang="zh-TW" sz="2800" dirty="0" smtClean="0"/>
          </a:p>
          <a:p>
            <a:r>
              <a:rPr lang="zh-TW" altLang="en-US" sz="2800" dirty="0" smtClean="0"/>
              <a:t>說明</a:t>
            </a:r>
            <a:r>
              <a:rPr lang="en-US" altLang="zh-TW" sz="2800" dirty="0"/>
              <a:t>The Sustainable Development Goals (SDGs)</a:t>
            </a:r>
            <a:r>
              <a:rPr lang="zh-TW" altLang="en-US" sz="2800" dirty="0"/>
              <a:t>，</a:t>
            </a:r>
            <a:r>
              <a:rPr lang="en-US" altLang="zh-TW" sz="2800" dirty="0"/>
              <a:t>SDGs</a:t>
            </a:r>
            <a:r>
              <a:rPr lang="zh-TW" altLang="en-US" sz="2800" dirty="0"/>
              <a:t>價值主張的具體實踐：</a:t>
            </a:r>
            <a:r>
              <a:rPr lang="en-US" altLang="zh-TW" sz="2800" dirty="0"/>
              <a:t>DEI(</a:t>
            </a:r>
            <a:r>
              <a:rPr lang="zh-TW" altLang="en-US" sz="2800" dirty="0"/>
              <a:t>多樣性、平等、共融</a:t>
            </a:r>
            <a:r>
              <a:rPr lang="en-US" altLang="zh-TW" sz="2800" dirty="0"/>
              <a:t>)</a:t>
            </a:r>
            <a:r>
              <a:rPr lang="zh-TW" altLang="en-US" sz="2800" dirty="0"/>
              <a:t>。</a:t>
            </a:r>
          </a:p>
          <a:p>
            <a:r>
              <a:rPr lang="zh-TW" altLang="en-US" sz="2800" dirty="0"/>
              <a:t>說明正在發生的新趨勢：</a:t>
            </a:r>
            <a:r>
              <a:rPr lang="en-US" altLang="zh-TW" sz="2800" dirty="0"/>
              <a:t>ESD+SDG= ESDG</a:t>
            </a:r>
            <a:r>
              <a:rPr lang="zh-TW" altLang="en-US" sz="2800" dirty="0"/>
              <a:t>，以及</a:t>
            </a:r>
            <a:r>
              <a:rPr lang="en-US" altLang="zh-TW" sz="2800" dirty="0"/>
              <a:t>ESD+SDG</a:t>
            </a:r>
            <a:r>
              <a:rPr lang="zh-TW" altLang="en-US" sz="2800" dirty="0"/>
              <a:t>教育目標設定案例</a:t>
            </a:r>
            <a:r>
              <a:rPr lang="zh-TW" altLang="en-US" sz="2800" dirty="0" smtClean="0"/>
              <a:t>。</a:t>
            </a:r>
            <a:endParaRPr lang="en-US" altLang="zh-TW" sz="2800" dirty="0" smtClean="0"/>
          </a:p>
          <a:p>
            <a:r>
              <a:rPr lang="zh-TW" altLang="en-US" sz="2800" dirty="0" smtClean="0"/>
              <a:t>介紹</a:t>
            </a:r>
            <a:r>
              <a:rPr lang="zh-TW" altLang="en-US" sz="2800" dirty="0"/>
              <a:t>永續發展目標</a:t>
            </a:r>
            <a:r>
              <a:rPr lang="en-US" altLang="zh-TW" sz="2800" dirty="0"/>
              <a:t>(SDGs)</a:t>
            </a:r>
            <a:r>
              <a:rPr lang="zh-TW" altLang="en-US" sz="2800" dirty="0"/>
              <a:t>融入校本課程可能模式，說明永續發展教育的基本範疇與</a:t>
            </a:r>
            <a:r>
              <a:rPr lang="zh-TW" altLang="en-US" sz="2800" dirty="0" smtClean="0"/>
              <a:t>性質。</a:t>
            </a:r>
            <a:endParaRPr lang="en-US" altLang="zh-TW" sz="2800" dirty="0" smtClean="0"/>
          </a:p>
          <a:p>
            <a:r>
              <a:rPr lang="zh-TW" altLang="en-US" sz="2800" dirty="0" smtClean="0"/>
              <a:t>現場</a:t>
            </a:r>
            <a:r>
              <a:rPr lang="zh-TW" altLang="en-US" sz="2800" dirty="0"/>
              <a:t>老師分組發想</a:t>
            </a:r>
            <a:r>
              <a:rPr lang="en-US" altLang="zh-TW" sz="2800" dirty="0"/>
              <a:t>SDGs</a:t>
            </a:r>
            <a:r>
              <a:rPr lang="zh-TW" altLang="en-US" sz="2800" dirty="0"/>
              <a:t>課程，寫在海報上並進行分享。</a:t>
            </a:r>
            <a:endParaRPr lang="en-US" altLang="zh-TW" sz="2800" dirty="0" smtClean="0"/>
          </a:p>
          <a:p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715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514A1B-9C01-4573-AD36-3CADA7162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2304" y="2484014"/>
            <a:ext cx="2016224" cy="893952"/>
          </a:xfrm>
        </p:spPr>
        <p:txBody>
          <a:bodyPr/>
          <a:lstStyle/>
          <a:p>
            <a:r>
              <a:rPr lang="en-US" altLang="zh-TW" dirty="0"/>
              <a:t>SDGs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5C89D2F-1F8F-4723-A208-A31C51675E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SDGs</a:t>
            </a:r>
            <a:endParaRPr lang="en-US" altLang="zh-TW" dirty="0"/>
          </a:p>
          <a:p>
            <a:pPr lvl="1"/>
            <a:r>
              <a:rPr lang="zh-TW" altLang="en-US" dirty="0" smtClean="0"/>
              <a:t>「</a:t>
            </a:r>
            <a:r>
              <a:rPr lang="zh-TW" altLang="en-US" dirty="0"/>
              <a:t>永續發展目標」</a:t>
            </a:r>
            <a:endParaRPr lang="en-US" altLang="zh-TW" dirty="0"/>
          </a:p>
          <a:p>
            <a:pPr lvl="1"/>
            <a:r>
              <a:rPr lang="zh-TW" altLang="en-US" dirty="0" smtClean="0"/>
              <a:t>教育部推動</a:t>
            </a:r>
            <a:r>
              <a:rPr lang="en-US" altLang="zh-TW" dirty="0" smtClean="0"/>
              <a:t>SDGS</a:t>
            </a:r>
          </a:p>
          <a:p>
            <a:r>
              <a:rPr lang="zh-TW" altLang="en-US" dirty="0" smtClean="0"/>
              <a:t>永</a:t>
            </a:r>
            <a:r>
              <a:rPr lang="zh-TW" altLang="en-US" dirty="0"/>
              <a:t>續發展</a:t>
            </a:r>
            <a:r>
              <a:rPr lang="en-US" altLang="zh-TW" dirty="0"/>
              <a:t>(SD)</a:t>
            </a:r>
          </a:p>
          <a:p>
            <a:pPr lvl="1"/>
            <a:r>
              <a:rPr lang="zh-TW" altLang="en-US" dirty="0" smtClean="0"/>
              <a:t>永</a:t>
            </a:r>
            <a:r>
              <a:rPr lang="zh-TW" altLang="en-US" dirty="0"/>
              <a:t>續繼續發展的</a:t>
            </a:r>
            <a:r>
              <a:rPr lang="zh-TW" altLang="en-US" dirty="0" smtClean="0"/>
              <a:t>意思</a:t>
            </a:r>
            <a:endParaRPr lang="en-US" altLang="zh-TW" dirty="0"/>
          </a:p>
          <a:p>
            <a:pPr lvl="1"/>
            <a:r>
              <a:rPr lang="zh-TW" altLang="en-US" dirty="0" smtClean="0"/>
              <a:t>與</a:t>
            </a:r>
            <a:r>
              <a:rPr lang="en-US" altLang="zh-TW" dirty="0"/>
              <a:t>SDGs</a:t>
            </a:r>
            <a:r>
              <a:rPr lang="zh-TW" altLang="en-US" dirty="0" smtClean="0"/>
              <a:t>有關係</a:t>
            </a:r>
            <a:endParaRPr lang="en-US" altLang="zh-TW" dirty="0"/>
          </a:p>
          <a:p>
            <a:pPr lvl="1"/>
            <a:r>
              <a:rPr lang="zh-TW" altLang="en-US" dirty="0" smtClean="0"/>
              <a:t>永</a:t>
            </a:r>
            <a:r>
              <a:rPr lang="zh-TW" altLang="en-US" dirty="0"/>
              <a:t>續發展目標</a:t>
            </a:r>
            <a:r>
              <a:rPr lang="zh-TW" altLang="en-US" dirty="0" smtClean="0"/>
              <a:t>，永</a:t>
            </a:r>
            <a:r>
              <a:rPr lang="zh-TW" altLang="en-US" dirty="0"/>
              <a:t>續發展</a:t>
            </a:r>
            <a:endParaRPr lang="en-US" altLang="zh-TW" dirty="0"/>
          </a:p>
          <a:p>
            <a:r>
              <a:rPr lang="zh-TW" altLang="en-US" dirty="0"/>
              <a:t>永續發展教育</a:t>
            </a:r>
            <a:r>
              <a:rPr lang="en-US" altLang="zh-TW" dirty="0"/>
              <a:t>(ESD</a:t>
            </a:r>
            <a:r>
              <a:rPr lang="en-US" altLang="zh-TW" dirty="0" smtClean="0"/>
              <a:t>)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D1A6E2-30B4-4DDA-9BA9-348A6BF56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6" y="404664"/>
            <a:ext cx="2808312" cy="2812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 descr="士林區蘭雅國民小學打造SDGs全方位學習環境| 好房網News">
            <a:extLst>
              <a:ext uri="{FF2B5EF4-FFF2-40B4-BE49-F238E27FC236}">
                <a16:creationId xmlns:a16="http://schemas.microsoft.com/office/drawing/2014/main" id="{A3322B1F-91A4-4925-9EC6-464BD4934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11" y="3502684"/>
            <a:ext cx="4105639" cy="307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橢圓 6">
            <a:extLst>
              <a:ext uri="{FF2B5EF4-FFF2-40B4-BE49-F238E27FC236}">
                <a16:creationId xmlns:a16="http://schemas.microsoft.com/office/drawing/2014/main" id="{C62FFC8E-B6F3-49EC-B948-7B364E0080E7}"/>
              </a:ext>
            </a:extLst>
          </p:cNvPr>
          <p:cNvSpPr/>
          <p:nvPr/>
        </p:nvSpPr>
        <p:spPr>
          <a:xfrm>
            <a:off x="11568607" y="6270171"/>
            <a:ext cx="568677" cy="556253"/>
          </a:xfrm>
          <a:prstGeom prst="ellipse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BD2FFBB-958F-4B4B-AD7E-FF145BC9EE8A}" type="slidenum">
              <a:rPr lang="en-US" altLang="zh-TW" sz="1400" smtClean="0">
                <a:solidFill>
                  <a:schemeClr val="tx1">
                    <a:lumMod val="75000"/>
                  </a:schemeClr>
                </a:solidFill>
                <a:latin typeface="Gill Sans MT" panose="020B0502020104020203" pitchFamily="34" charset="0"/>
              </a:rPr>
              <a:pPr algn="ctr"/>
              <a:t>6</a:t>
            </a:fld>
            <a:endParaRPr lang="zh-TW" altLang="en-US" sz="1400" dirty="0">
              <a:solidFill>
                <a:schemeClr val="tx1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5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896" y="376252"/>
            <a:ext cx="5101158" cy="857250"/>
          </a:xfrm>
        </p:spPr>
        <p:txBody>
          <a:bodyPr>
            <a:noAutofit/>
          </a:bodyPr>
          <a:lstStyle/>
          <a:p>
            <a:pPr algn="l"/>
            <a:r>
              <a:rPr lang="zh-TW" altLang="en-US" sz="4650" b="1" dirty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</a:rPr>
              <a:t>什麼是</a:t>
            </a:r>
            <a:r>
              <a:rPr lang="en-US" sz="4650" b="1" dirty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zh-TW" altLang="en-US" sz="465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永續發展？</a:t>
            </a:r>
            <a:endParaRPr lang="en-US" sz="4650" b="1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931462"/>
            <a:ext cx="3433978" cy="102160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9483" y="1838381"/>
            <a:ext cx="4057650" cy="4057650"/>
            <a:chOff x="-1905000" y="1295400"/>
            <a:chExt cx="5410200" cy="5410200"/>
          </a:xfrm>
          <a:scene3d>
            <a:camera prst="orthographicFront">
              <a:rot lat="19800000" lon="7200000" rev="0"/>
            </a:camera>
            <a:lightRig rig="balanced" dir="t">
              <a:rot lat="0" lon="0" rev="12600000"/>
            </a:lightRig>
          </a:scene3d>
        </p:grpSpPr>
        <p:sp>
          <p:nvSpPr>
            <p:cNvPr id="17" name="Oval 16"/>
            <p:cNvSpPr/>
            <p:nvPr/>
          </p:nvSpPr>
          <p:spPr>
            <a:xfrm>
              <a:off x="-1905000" y="1295400"/>
              <a:ext cx="5410200" cy="5410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p3d prstMaterial="dkEdge">
              <a:bevelT w="1885950" h="2336800"/>
              <a:bevelB w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 sz="1350">
                <a:solidFill>
                  <a:prstClr val="white"/>
                </a:solidFill>
              </a:endParaRPr>
            </a:p>
          </p:txBody>
        </p:sp>
        <p:sp>
          <p:nvSpPr>
            <p:cNvPr id="18" name="Oval 6"/>
            <p:cNvSpPr/>
            <p:nvPr/>
          </p:nvSpPr>
          <p:spPr>
            <a:xfrm>
              <a:off x="-1905000" y="1295400"/>
              <a:ext cx="5410200" cy="5410200"/>
            </a:xfrm>
            <a:custGeom>
              <a:avLst/>
              <a:gdLst/>
              <a:ahLst/>
              <a:cxnLst/>
              <a:rect l="l" t="t" r="r" b="b"/>
              <a:pathLst>
                <a:path w="5410200" h="5410200">
                  <a:moveTo>
                    <a:pt x="2705100" y="414319"/>
                  </a:moveTo>
                  <a:cubicBezTo>
                    <a:pt x="1439936" y="414319"/>
                    <a:pt x="414319" y="1439937"/>
                    <a:pt x="414319" y="2705100"/>
                  </a:cubicBezTo>
                  <a:cubicBezTo>
                    <a:pt x="414319" y="3970264"/>
                    <a:pt x="1439936" y="4995882"/>
                    <a:pt x="2705100" y="4995882"/>
                  </a:cubicBezTo>
                  <a:cubicBezTo>
                    <a:pt x="3970264" y="4995882"/>
                    <a:pt x="4995882" y="3970264"/>
                    <a:pt x="4995882" y="2705100"/>
                  </a:cubicBezTo>
                  <a:cubicBezTo>
                    <a:pt x="4995882" y="1439937"/>
                    <a:pt x="3970264" y="414319"/>
                    <a:pt x="2705100" y="414319"/>
                  </a:cubicBezTo>
                  <a:close/>
                  <a:moveTo>
                    <a:pt x="2705100" y="0"/>
                  </a:moveTo>
                  <a:cubicBezTo>
                    <a:pt x="4199086" y="0"/>
                    <a:pt x="5410200" y="1211114"/>
                    <a:pt x="5410200" y="2705100"/>
                  </a:cubicBezTo>
                  <a:cubicBezTo>
                    <a:pt x="5410200" y="4199086"/>
                    <a:pt x="4199086" y="5410200"/>
                    <a:pt x="2705100" y="5410200"/>
                  </a:cubicBezTo>
                  <a:cubicBezTo>
                    <a:pt x="1211114" y="5410200"/>
                    <a:pt x="0" y="4199086"/>
                    <a:pt x="0" y="2705100"/>
                  </a:cubicBezTo>
                  <a:cubicBezTo>
                    <a:pt x="0" y="1211114"/>
                    <a:pt x="1211114" y="0"/>
                    <a:pt x="270510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sp3d prstMaterial="plastic">
              <a:bevelT w="1885950" h="2413000"/>
              <a:bevelB w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 sz="1350">
                <a:solidFill>
                  <a:prstClr val="white"/>
                </a:solidFill>
              </a:endParaRPr>
            </a:p>
          </p:txBody>
        </p:sp>
        <p:sp>
          <p:nvSpPr>
            <p:cNvPr id="20" name="Oval 6"/>
            <p:cNvSpPr/>
            <p:nvPr/>
          </p:nvSpPr>
          <p:spPr>
            <a:xfrm>
              <a:off x="-1500143" y="1700257"/>
              <a:ext cx="4600487" cy="4600487"/>
            </a:xfrm>
            <a:custGeom>
              <a:avLst/>
              <a:gdLst/>
              <a:ahLst/>
              <a:cxnLst/>
              <a:rect l="l" t="t" r="r" b="b"/>
              <a:pathLst>
                <a:path w="4600487" h="4600487">
                  <a:moveTo>
                    <a:pt x="2300243" y="352541"/>
                  </a:moveTo>
                  <a:cubicBezTo>
                    <a:pt x="1224556" y="352541"/>
                    <a:pt x="352541" y="1224556"/>
                    <a:pt x="352541" y="2300243"/>
                  </a:cubicBezTo>
                  <a:cubicBezTo>
                    <a:pt x="352541" y="3375930"/>
                    <a:pt x="1224556" y="4247946"/>
                    <a:pt x="2300243" y="4247946"/>
                  </a:cubicBezTo>
                  <a:cubicBezTo>
                    <a:pt x="3375930" y="4247946"/>
                    <a:pt x="4247946" y="3375930"/>
                    <a:pt x="4247946" y="2300243"/>
                  </a:cubicBezTo>
                  <a:cubicBezTo>
                    <a:pt x="4247946" y="1224556"/>
                    <a:pt x="3375930" y="352541"/>
                    <a:pt x="2300243" y="352541"/>
                  </a:cubicBezTo>
                  <a:close/>
                  <a:moveTo>
                    <a:pt x="2300244" y="0"/>
                  </a:moveTo>
                  <a:cubicBezTo>
                    <a:pt x="3570633" y="0"/>
                    <a:pt x="4600487" y="1029854"/>
                    <a:pt x="4600487" y="2300244"/>
                  </a:cubicBezTo>
                  <a:cubicBezTo>
                    <a:pt x="4600487" y="3570633"/>
                    <a:pt x="3570633" y="4600487"/>
                    <a:pt x="2300244" y="4600487"/>
                  </a:cubicBezTo>
                  <a:cubicBezTo>
                    <a:pt x="1029854" y="4600487"/>
                    <a:pt x="0" y="3570633"/>
                    <a:pt x="0" y="2300244"/>
                  </a:cubicBezTo>
                  <a:cubicBezTo>
                    <a:pt x="0" y="1029854"/>
                    <a:pt x="1029854" y="0"/>
                    <a:pt x="2300244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sp3d prstMaterial="plastic">
              <a:bevelT w="1885950" h="2432050"/>
              <a:bevelB w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-682978" y="2476749"/>
              <a:ext cx="2966156" cy="302551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sp3d extrusionH="1778000" prstMaterial="softEdge">
              <a:bevelT w="1270000" h="635000"/>
              <a:bevelB w="1492250" h="1270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Oval 6"/>
            <p:cNvSpPr/>
            <p:nvPr/>
          </p:nvSpPr>
          <p:spPr>
            <a:xfrm>
              <a:off x="-1177474" y="2022926"/>
              <a:ext cx="3955148" cy="3955148"/>
            </a:xfrm>
            <a:custGeom>
              <a:avLst/>
              <a:gdLst/>
              <a:ahLst/>
              <a:cxnLst/>
              <a:rect l="l" t="t" r="r" b="b"/>
              <a:pathLst>
                <a:path w="3955148" h="3955148">
                  <a:moveTo>
                    <a:pt x="1977575" y="301461"/>
                  </a:moveTo>
                  <a:cubicBezTo>
                    <a:pt x="1051882" y="301461"/>
                    <a:pt x="301461" y="1051882"/>
                    <a:pt x="301461" y="1977575"/>
                  </a:cubicBezTo>
                  <a:cubicBezTo>
                    <a:pt x="301461" y="2903267"/>
                    <a:pt x="1051882" y="3653688"/>
                    <a:pt x="1977575" y="3653688"/>
                  </a:cubicBezTo>
                  <a:cubicBezTo>
                    <a:pt x="2903267" y="3653688"/>
                    <a:pt x="3653688" y="2903267"/>
                    <a:pt x="3653688" y="1977575"/>
                  </a:cubicBezTo>
                  <a:cubicBezTo>
                    <a:pt x="3653688" y="1051882"/>
                    <a:pt x="2903267" y="301461"/>
                    <a:pt x="1977575" y="301461"/>
                  </a:cubicBezTo>
                  <a:close/>
                  <a:moveTo>
                    <a:pt x="1977574" y="0"/>
                  </a:moveTo>
                  <a:cubicBezTo>
                    <a:pt x="3069758" y="0"/>
                    <a:pt x="3955148" y="885390"/>
                    <a:pt x="3955148" y="1977574"/>
                  </a:cubicBezTo>
                  <a:cubicBezTo>
                    <a:pt x="3955148" y="3069758"/>
                    <a:pt x="3069758" y="3955148"/>
                    <a:pt x="1977574" y="3955148"/>
                  </a:cubicBezTo>
                  <a:cubicBezTo>
                    <a:pt x="885390" y="3955148"/>
                    <a:pt x="0" y="3069758"/>
                    <a:pt x="0" y="1977574"/>
                  </a:cubicBezTo>
                  <a:cubicBezTo>
                    <a:pt x="0" y="885390"/>
                    <a:pt x="885390" y="0"/>
                    <a:pt x="1977574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sp3d prstMaterial="plastic">
              <a:bevelT w="1885950" h="2425700"/>
              <a:bevelB w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 sz="1350">
                <a:solidFill>
                  <a:prstClr val="white"/>
                </a:solidFill>
              </a:endParaRPr>
            </a:p>
          </p:txBody>
        </p:sp>
        <p:sp>
          <p:nvSpPr>
            <p:cNvPr id="25" name="Oval 6"/>
            <p:cNvSpPr/>
            <p:nvPr/>
          </p:nvSpPr>
          <p:spPr>
            <a:xfrm>
              <a:off x="-899516" y="2300884"/>
              <a:ext cx="3399233" cy="3399233"/>
            </a:xfrm>
            <a:custGeom>
              <a:avLst/>
              <a:gdLst/>
              <a:ahLst/>
              <a:cxnLst/>
              <a:rect l="l" t="t" r="r" b="b"/>
              <a:pathLst>
                <a:path w="3399233" h="3399233">
                  <a:moveTo>
                    <a:pt x="1699616" y="204742"/>
                  </a:moveTo>
                  <a:cubicBezTo>
                    <a:pt x="882239" y="204742"/>
                    <a:pt x="219624" y="867357"/>
                    <a:pt x="219624" y="1684733"/>
                  </a:cubicBezTo>
                  <a:cubicBezTo>
                    <a:pt x="219624" y="2502110"/>
                    <a:pt x="882239" y="3164724"/>
                    <a:pt x="1699616" y="3164724"/>
                  </a:cubicBezTo>
                  <a:cubicBezTo>
                    <a:pt x="2516993" y="3164724"/>
                    <a:pt x="3179608" y="2502110"/>
                    <a:pt x="3179608" y="1684733"/>
                  </a:cubicBezTo>
                  <a:cubicBezTo>
                    <a:pt x="3179608" y="867357"/>
                    <a:pt x="2516993" y="204742"/>
                    <a:pt x="1699616" y="204742"/>
                  </a:cubicBezTo>
                  <a:close/>
                  <a:moveTo>
                    <a:pt x="1699617" y="0"/>
                  </a:moveTo>
                  <a:cubicBezTo>
                    <a:pt x="2638289" y="0"/>
                    <a:pt x="3399233" y="760944"/>
                    <a:pt x="3399233" y="1699617"/>
                  </a:cubicBezTo>
                  <a:cubicBezTo>
                    <a:pt x="3399233" y="2638289"/>
                    <a:pt x="2638289" y="3399233"/>
                    <a:pt x="1699617" y="3399233"/>
                  </a:cubicBezTo>
                  <a:cubicBezTo>
                    <a:pt x="760944" y="3399233"/>
                    <a:pt x="0" y="2638289"/>
                    <a:pt x="0" y="1699617"/>
                  </a:cubicBezTo>
                  <a:cubicBezTo>
                    <a:pt x="0" y="760944"/>
                    <a:pt x="760944" y="0"/>
                    <a:pt x="1699617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sp3d prstMaterial="plastic">
              <a:bevelT w="1885950" h="2432050"/>
              <a:bevelB w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6521BEC6-2C46-4310-95B1-D977F0591142}"/>
              </a:ext>
            </a:extLst>
          </p:cNvPr>
          <p:cNvSpPr txBox="1">
            <a:spLocks/>
          </p:cNvSpPr>
          <p:nvPr/>
        </p:nvSpPr>
        <p:spPr>
          <a:xfrm>
            <a:off x="5202790" y="1233502"/>
            <a:ext cx="5465210" cy="11505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kumimoji="0" lang="en-US" altLang="zh-TW" sz="2800" dirty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latin typeface="Gill Sans MT" panose="020B0502020104020203" pitchFamily="34" charset="0"/>
              </a:rPr>
              <a:t>What is sustainable development?</a:t>
            </a:r>
            <a:endParaRPr kumimoji="0" lang="en-US" sz="2800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rgbClr val="C00000"/>
              </a:solidFill>
              <a:latin typeface="Gill Sans MT" panose="020B0502020104020203" pitchFamily="34" charset="0"/>
            </a:endParaRPr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F9BFB6ED-9250-47CB-AA88-5DA8FCE6A465}"/>
              </a:ext>
            </a:extLst>
          </p:cNvPr>
          <p:cNvSpPr/>
          <p:nvPr/>
        </p:nvSpPr>
        <p:spPr>
          <a:xfrm>
            <a:off x="11568607" y="6270171"/>
            <a:ext cx="568677" cy="556253"/>
          </a:xfrm>
          <a:prstGeom prst="ellipse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BD2FFBB-958F-4B4B-AD7E-FF145BC9EE8A}" type="slidenum">
              <a:rPr lang="en-US" altLang="zh-TW" sz="1400" smtClean="0">
                <a:solidFill>
                  <a:schemeClr val="tx1">
                    <a:lumMod val="75000"/>
                  </a:schemeClr>
                </a:solidFill>
                <a:latin typeface="Gill Sans MT" panose="020B0502020104020203" pitchFamily="34" charset="0"/>
              </a:rPr>
              <a:pPr algn="ctr"/>
              <a:t>7</a:t>
            </a:fld>
            <a:endParaRPr lang="zh-TW" altLang="en-US" sz="1400" dirty="0">
              <a:solidFill>
                <a:schemeClr val="tx1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59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www.areadne.eu/wp-content/uploads/2020/02/where_do_we_stand_-629x397-1-629x350.jpg">
            <a:extLst>
              <a:ext uri="{FF2B5EF4-FFF2-40B4-BE49-F238E27FC236}">
                <a16:creationId xmlns:a16="http://schemas.microsoft.com/office/drawing/2014/main" id="{D428C6B2-81B8-40DF-8B6B-264CEF42A2B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5373215"/>
            <a:ext cx="5184576" cy="288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Green building: Improving the lives of billions by helping to achieve the  UN Sustainable Development Goals | World Green Building Council">
            <a:extLst>
              <a:ext uri="{FF2B5EF4-FFF2-40B4-BE49-F238E27FC236}">
                <a16:creationId xmlns:a16="http://schemas.microsoft.com/office/drawing/2014/main" id="{22F23A6B-3D17-46CB-ABF7-A962359AA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5354049"/>
            <a:ext cx="5183560" cy="286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A37A44B3-B674-49D5-8E27-E14D38A66EC9}"/>
              </a:ext>
            </a:extLst>
          </p:cNvPr>
          <p:cNvSpPr txBox="1"/>
          <p:nvPr/>
        </p:nvSpPr>
        <p:spPr>
          <a:xfrm>
            <a:off x="4295800" y="2373813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 </a:t>
            </a:r>
            <a:r>
              <a:rPr lang="en-US" altLang="zh-TW" sz="4800" i="1" dirty="0">
                <a:solidFill>
                  <a:srgbClr val="C00000"/>
                </a:solidFill>
                <a:latin typeface="Gill Sans MT" panose="020B0502020104020203" pitchFamily="34" charset="0"/>
                <a:ea typeface="標楷體" panose="03000509000000000000" pitchFamily="65" charset="-120"/>
              </a:rPr>
              <a:t>people</a:t>
            </a:r>
            <a:endParaRPr lang="zh-TW" altLang="en-US" sz="4800" i="1" dirty="0">
              <a:solidFill>
                <a:srgbClr val="C00000"/>
              </a:solidFill>
              <a:latin typeface="Gill Sans MT" panose="020B0502020104020203" pitchFamily="34" charset="0"/>
              <a:ea typeface="標楷體" panose="03000509000000000000" pitchFamily="65" charset="-120"/>
            </a:endParaRP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8A3E1B76-D0A4-40D2-BA20-FD8E982A2C63}"/>
              </a:ext>
            </a:extLst>
          </p:cNvPr>
          <p:cNvSpPr txBox="1">
            <a:spLocks/>
          </p:cNvSpPr>
          <p:nvPr/>
        </p:nvSpPr>
        <p:spPr>
          <a:xfrm>
            <a:off x="191344" y="76200"/>
            <a:ext cx="10267106" cy="154574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  <a:ea typeface="微軟正黑體" pitchFamily="34" charset="-120"/>
              </a:defRPr>
            </a:lvl9pPr>
            <a:extLst/>
          </a:lstStyle>
          <a:p>
            <a:r>
              <a:rPr kumimoji="0" lang="zh-TW" altLang="en-US" sz="4400" b="1"/>
              <a:t>永續發展的關鍵字</a:t>
            </a:r>
            <a:r>
              <a:rPr kumimoji="0" lang="en-US" altLang="zh-TW"/>
              <a:t/>
            </a:r>
            <a:br>
              <a:rPr kumimoji="0" lang="en-US" altLang="zh-TW"/>
            </a:br>
            <a:r>
              <a:rPr kumimoji="0" lang="zh-TW" altLang="en-US" sz="2800">
                <a:solidFill>
                  <a:srgbClr val="C00000"/>
                </a:solidFill>
              </a:rPr>
              <a:t>雖然不見得看到了，但就是</a:t>
            </a:r>
            <a:r>
              <a:rPr kumimoji="0" lang="en-US" altLang="zh-TW" sz="2800">
                <a:solidFill>
                  <a:srgbClr val="C00000"/>
                </a:solidFill>
              </a:rPr>
              <a:t>…</a:t>
            </a:r>
            <a:endParaRPr kumimoji="0" lang="zh-TW" alt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05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3472" y="1362269"/>
            <a:ext cx="5616623" cy="1981200"/>
          </a:xfrm>
        </p:spPr>
        <p:txBody>
          <a:bodyPr/>
          <a:lstStyle/>
          <a:p>
            <a:pPr algn="ctr"/>
            <a:r>
              <a:rPr lang="zh-TW" altLang="en-US" sz="4000" dirty="0"/>
              <a:t>永續發展</a:t>
            </a:r>
            <a:r>
              <a:rPr lang="en-US" altLang="zh-TW" sz="4000" dirty="0"/>
              <a:t/>
            </a:r>
            <a:br>
              <a:rPr lang="en-US" altLang="zh-TW" sz="4000" dirty="0"/>
            </a:br>
            <a:r>
              <a:rPr lang="zh-TW" altLang="en-US" sz="4000" dirty="0"/>
              <a:t>脈絡與意義</a:t>
            </a:r>
            <a:r>
              <a:rPr lang="en-US" altLang="zh-TW" sz="4000" dirty="0"/>
              <a:t/>
            </a:r>
            <a:br>
              <a:rPr lang="en-US" altLang="zh-TW" sz="4000" dirty="0"/>
            </a:br>
            <a:endParaRPr lang="zh-TW" altLang="en-US" sz="320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432619" y="4177611"/>
            <a:ext cx="5438328" cy="9233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sz="2800" dirty="0"/>
              <a:t>永續發展</a:t>
            </a:r>
            <a:r>
              <a:rPr lang="zh-TW" altLang="en-US" sz="2800" dirty="0">
                <a:sym typeface="Symbol" panose="05050102010706020507" pitchFamily="18" charset="2"/>
              </a:rPr>
              <a:t>環境保護</a:t>
            </a:r>
            <a:endParaRPr lang="en-US" altLang="zh-TW" sz="2800" dirty="0">
              <a:sym typeface="Symbol" panose="05050102010706020507" pitchFamily="18" charset="2"/>
            </a:endParaRPr>
          </a:p>
          <a:p>
            <a:pPr>
              <a:lnSpc>
                <a:spcPct val="100000"/>
              </a:lnSpc>
            </a:pPr>
            <a:r>
              <a:rPr lang="zh-TW" altLang="en-US" sz="2800" dirty="0"/>
              <a:t>永續發展是經濟、社會、環境的綜合體</a:t>
            </a:r>
          </a:p>
        </p:txBody>
      </p:sp>
      <p:pic>
        <p:nvPicPr>
          <p:cNvPr id="9" name="圖片版面配置區 8">
            <a:extLst>
              <a:ext uri="{FF2B5EF4-FFF2-40B4-BE49-F238E27FC236}">
                <a16:creationId xmlns:a16="http://schemas.microsoft.com/office/drawing/2014/main" id="{38DE4882-A8AA-42BC-8526-3B9661EBDDF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" r="628"/>
          <a:stretch>
            <a:fillRect/>
          </a:stretch>
        </p:blipFill>
        <p:spPr>
          <a:xfrm>
            <a:off x="7392144" y="2882009"/>
            <a:ext cx="4690368" cy="3514531"/>
          </a:xfrm>
        </p:spPr>
      </p:pic>
    </p:spTree>
    <p:extLst>
      <p:ext uri="{BB962C8B-B14F-4D97-AF65-F5344CB8AC3E}">
        <p14:creationId xmlns:p14="http://schemas.microsoft.com/office/powerpoint/2010/main" val="73345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夏至">
  <a:themeElements>
    <a:clrScheme name="夏至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夏至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夏至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sliced_spher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B0F0"/>
      </a:accent1>
      <a:accent2>
        <a:srgbClr val="FF0000"/>
      </a:accent2>
      <a:accent3>
        <a:srgbClr val="3BD955"/>
      </a:accent3>
      <a:accent4>
        <a:srgbClr val="FE19FF"/>
      </a:accent4>
      <a:accent5>
        <a:srgbClr val="FF831D"/>
      </a:accent5>
      <a:accent6>
        <a:srgbClr val="F6F24C"/>
      </a:accent6>
      <a:hlink>
        <a:srgbClr val="0000FF"/>
      </a:hlink>
      <a:folHlink>
        <a:srgbClr val="800080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生態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063536_TF03098889.potx" id="{14DC7D65-1987-442C-A6CA-B2896D74C7EE}" vid="{1EA0D050-4C6A-4023-BC3D-4086ADBB48E5}"/>
    </a:ext>
  </a:extLst>
</a:theme>
</file>

<file path=ppt/theme/theme4.xml><?xml version="1.0" encoding="utf-8"?>
<a:theme xmlns:a="http://schemas.openxmlformats.org/drawingml/2006/main" name="4_Office 佈景主題">
  <a:themeElements>
    <a:clrScheme name="Great Pitch Decks - Environment">
      <a:dk1>
        <a:sysClr val="windowText" lastClr="000000"/>
      </a:dk1>
      <a:lt1>
        <a:sysClr val="window" lastClr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9715520_TF16411175.potx" id="{BED8896C-49BC-428E-B31E-8D6BE1D9426F}" vid="{6BA65CA9-04E8-4C20-A7DE-8A9BCE9C67CF}"/>
    </a:ext>
  </a:extLst>
</a:theme>
</file>

<file path=ppt/theme/theme5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22056</TotalTime>
  <Words>1757</Words>
  <Application>Microsoft Office PowerPoint</Application>
  <PresentationFormat>寬螢幕</PresentationFormat>
  <Paragraphs>207</Paragraphs>
  <Slides>29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29</vt:i4>
      </vt:variant>
    </vt:vector>
  </HeadingPairs>
  <TitlesOfParts>
    <vt:vector size="49" baseType="lpstr">
      <vt:lpstr>Microsoft JhengHei UI</vt:lpstr>
      <vt:lpstr>微軟正黑體</vt:lpstr>
      <vt:lpstr>新細明體</vt:lpstr>
      <vt:lpstr>標楷體</vt:lpstr>
      <vt:lpstr>Arial</vt:lpstr>
      <vt:lpstr>Calibri Light</vt:lpstr>
      <vt:lpstr>Century Gothic</vt:lpstr>
      <vt:lpstr>Corbel</vt:lpstr>
      <vt:lpstr>Gill Sans MT</vt:lpstr>
      <vt:lpstr>Palatino Linotype</vt:lpstr>
      <vt:lpstr>Rockwell</vt:lpstr>
      <vt:lpstr>Symbol</vt:lpstr>
      <vt:lpstr>Times New Roman</vt:lpstr>
      <vt:lpstr>Verdana</vt:lpstr>
      <vt:lpstr>Wingdings</vt:lpstr>
      <vt:lpstr>Wingdings 2</vt:lpstr>
      <vt:lpstr>夏至</vt:lpstr>
      <vt:lpstr>Office Theme</vt:lpstr>
      <vt:lpstr>1_生態 16x9</vt:lpstr>
      <vt:lpstr>4_Office 佈景主題</vt:lpstr>
      <vt:lpstr>                                                               子計畫一                   推動教師實踐自主活化教學                                 協作學校-市立實踐國中                                            113.01.09</vt:lpstr>
      <vt:lpstr> 北市參與活化學校(子計畫1) 「推動教師實踐自主活化教學」，共計35所學校。 </vt:lpstr>
      <vt:lpstr>        「計畫一推動教師實踐自主活化教學」                            社群領導人專業增能研習                                      112年10月17日(星期二)13:10~17:30 </vt:lpstr>
      <vt:lpstr>從ESDG新趨勢，思維與框架優化學校本位課程 永續發展(SD)  永續發展教育(ESD)  永續發展目標(SDGs)</vt:lpstr>
      <vt:lpstr>      重點摘要</vt:lpstr>
      <vt:lpstr>SDGs</vt:lpstr>
      <vt:lpstr>什麼是 永續發展？</vt:lpstr>
      <vt:lpstr>PowerPoint 簡報</vt:lpstr>
      <vt:lpstr>永續發展 脈絡與意義 </vt:lpstr>
      <vt:lpstr>永續發展是人類的永續發展 不是地球的永續發展</vt:lpstr>
      <vt:lpstr>SDGs是甚麼？ 一種新的語言、新的思維模式</vt:lpstr>
      <vt:lpstr>全球永續發展目標 The Sustainable Development Goals</vt:lpstr>
      <vt:lpstr>正在發生的新趨勢：ESD+SDG= ESDG</vt:lpstr>
      <vt:lpstr>ESD+SDG教育目標設定案例(1)</vt:lpstr>
      <vt:lpstr>ESD+SDG教育目標設定案例(2)</vt:lpstr>
      <vt:lpstr>補充說明：ESDG融入校本課程</vt:lpstr>
      <vt:lpstr>永續發展目標(SDGs)融入校本課程 可能模式</vt:lpstr>
      <vt:lpstr>校本課程+SDG連連看</vt:lpstr>
      <vt:lpstr>改造原有的校本課程</vt:lpstr>
      <vt:lpstr>SD/ESD/SDGs直接作為校本課程的主題</vt:lpstr>
      <vt:lpstr>ESD課程編制原則</vt:lpstr>
      <vt:lpstr>分組討論</vt:lpstr>
      <vt:lpstr>跨領域、跨議題、跨視角的ESD 請討論與設計模組大要架構</vt:lpstr>
      <vt:lpstr>分組活動成果</vt:lpstr>
      <vt:lpstr>分組活動成果</vt:lpstr>
      <vt:lpstr>活動照片</vt:lpstr>
      <vt:lpstr>活動照片</vt:lpstr>
      <vt:lpstr>研習教師回饋 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123</dc:creator>
  <cp:lastModifiedBy>蔡燕娟</cp:lastModifiedBy>
  <cp:revision>748</cp:revision>
  <dcterms:created xsi:type="dcterms:W3CDTF">2005-06-15T03:51:22Z</dcterms:created>
  <dcterms:modified xsi:type="dcterms:W3CDTF">2024-01-08T01:42:53Z</dcterms:modified>
</cp:coreProperties>
</file>