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69" r:id="rId3"/>
    <p:sldId id="270" r:id="rId4"/>
    <p:sldId id="277" r:id="rId5"/>
    <p:sldId id="289" r:id="rId6"/>
    <p:sldId id="290" r:id="rId7"/>
    <p:sldId id="279" r:id="rId8"/>
    <p:sldId id="288" r:id="rId9"/>
    <p:sldId id="280" r:id="rId10"/>
    <p:sldId id="278" r:id="rId11"/>
    <p:sldId id="291" r:id="rId12"/>
    <p:sldId id="292" r:id="rId13"/>
    <p:sldId id="286" r:id="rId14"/>
  </p:sldIdLst>
  <p:sldSz cx="12192000" cy="6858000"/>
  <p:notesSz cx="9926638" cy="6797675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標楷體" panose="03000509000000000000" pitchFamily="65" charset="-120"/>
      <p:regular r:id="rId20"/>
    </p:embeddedFont>
    <p:embeddedFont>
      <p:font typeface="標楷體" panose="03000509000000000000" pitchFamily="65" charset="-120"/>
      <p:regular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" roundtripDataSignature="AMtx7mgL6FWVkgn+NgOlM9LlqxguPGt/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FF7"/>
    <a:srgbClr val="0BA29A"/>
    <a:srgbClr val="25B9CF"/>
    <a:srgbClr val="0BA19B"/>
    <a:srgbClr val="70B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517" autoAdjust="0"/>
  </p:normalViewPr>
  <p:slideViewPr>
    <p:cSldViewPr snapToGrid="0">
      <p:cViewPr varScale="1">
        <p:scale>
          <a:sx n="103" d="100"/>
          <a:sy n="103" d="100"/>
        </p:scale>
        <p:origin x="87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FAF7FF-6B5E-4579-8297-2A69B9B70D27}" type="doc">
      <dgm:prSet loTypeId="urn:microsoft.com/office/officeart/2005/8/layout/vProcess5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BA1B8ED9-E27C-4A4C-955A-911E69402BCF}">
      <dgm:prSet phldrT="[文字]"/>
      <dgm:spPr/>
      <dgm:t>
        <a:bodyPr/>
        <a:lstStyle/>
        <a:p>
          <a:r>
            <a:rPr lang="en-US" altLang="zh-TW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1</a:t>
          </a:r>
          <a:r>
            <a:rPr lang="en-US" altLang="zh-TW" b="1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.</a:t>
          </a:r>
          <a:r>
            <a:rPr lang="zh-TW" altLang="en-US" b="1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 第二群組增能研習</a:t>
          </a:r>
          <a:endParaRPr lang="zh-TW" altLang="en-US" b="1" dirty="0"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0A8FABE-455A-4C2B-B6E9-F77756A291DF}" type="parTrans" cxnId="{30006038-888C-4078-9AFF-8B5ABE57F61F}">
      <dgm:prSet/>
      <dgm:spPr/>
      <dgm:t>
        <a:bodyPr/>
        <a:lstStyle/>
        <a:p>
          <a:endParaRPr lang="zh-TW" altLang="en-US"/>
        </a:p>
      </dgm:t>
    </dgm:pt>
    <dgm:pt modelId="{0E16B2CF-A5D7-403C-A8F3-73300D97EA8A}" type="sibTrans" cxnId="{30006038-888C-4078-9AFF-8B5ABE57F61F}">
      <dgm:prSet/>
      <dgm:spPr/>
      <dgm:t>
        <a:bodyPr/>
        <a:lstStyle/>
        <a:p>
          <a:endParaRPr lang="zh-TW" altLang="en-US"/>
        </a:p>
      </dgm:t>
    </dgm:pt>
    <dgm:pt modelId="{8CAD05E9-D327-4701-B067-057B02629FCE}">
      <dgm:prSet phldrT="[文字]"/>
      <dgm:spPr/>
      <dgm:t>
        <a:bodyPr/>
        <a:lstStyle/>
        <a:p>
          <a:r>
            <a:rPr lang="en-US" altLang="zh-TW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2</a:t>
          </a:r>
          <a:r>
            <a:rPr lang="en-US" altLang="zh-TW" b="1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.</a:t>
          </a:r>
          <a:r>
            <a:rPr lang="zh-TW" altLang="en-US" b="1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 活化子二央團培訓研習</a:t>
          </a:r>
          <a:endParaRPr lang="zh-TW" altLang="en-US" dirty="0"/>
        </a:p>
      </dgm:t>
    </dgm:pt>
    <dgm:pt modelId="{447DD408-C8EF-4711-A297-987394D7820E}" type="parTrans" cxnId="{BBA0AE45-5B32-44C9-A497-6FC9E8129C78}">
      <dgm:prSet/>
      <dgm:spPr/>
      <dgm:t>
        <a:bodyPr/>
        <a:lstStyle/>
        <a:p>
          <a:endParaRPr lang="zh-TW" altLang="en-US"/>
        </a:p>
      </dgm:t>
    </dgm:pt>
    <dgm:pt modelId="{6DC87209-7262-492F-ADCF-436FBA9D90B5}" type="sibTrans" cxnId="{BBA0AE45-5B32-44C9-A497-6FC9E8129C78}">
      <dgm:prSet/>
      <dgm:spPr/>
      <dgm:t>
        <a:bodyPr/>
        <a:lstStyle/>
        <a:p>
          <a:endParaRPr lang="zh-TW" altLang="en-US"/>
        </a:p>
      </dgm:t>
    </dgm:pt>
    <dgm:pt modelId="{C155961C-15F0-4EAD-B65F-F904F21D08D6}">
      <dgm:prSet phldrT="[文字]" custT="1"/>
      <dgm:spPr/>
      <dgm:t>
        <a:bodyPr/>
        <a:lstStyle/>
        <a:p>
          <a:r>
            <a:rPr lang="en-US" altLang="zh-TW" sz="36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3</a:t>
          </a:r>
          <a:r>
            <a:rPr lang="en-US" altLang="zh-TW" sz="3600" b="1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.</a:t>
          </a:r>
          <a:r>
            <a:rPr lang="zh-TW" altLang="en-US" sz="3600" b="1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 第二群組各校上學期</a:t>
          </a:r>
          <a:br>
            <a:rPr lang="en-US" altLang="zh-TW" sz="3600" b="1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zh-TW" altLang="en-US" sz="3600" b="1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 校本課程優化進度與情形</a:t>
          </a:r>
          <a:endParaRPr lang="zh-TW" altLang="en-US" sz="24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EB0CC11-E4D6-4709-86E4-237570857C97}" type="parTrans" cxnId="{3EE3B2C0-002E-4303-82B2-35D3C0EACBB9}">
      <dgm:prSet/>
      <dgm:spPr/>
      <dgm:t>
        <a:bodyPr/>
        <a:lstStyle/>
        <a:p>
          <a:endParaRPr lang="zh-TW" altLang="en-US"/>
        </a:p>
      </dgm:t>
    </dgm:pt>
    <dgm:pt modelId="{45A8F7D1-CFE0-4D49-9279-5A43ECDD05F7}" type="sibTrans" cxnId="{3EE3B2C0-002E-4303-82B2-35D3C0EACBB9}">
      <dgm:prSet/>
      <dgm:spPr/>
      <dgm:t>
        <a:bodyPr/>
        <a:lstStyle/>
        <a:p>
          <a:endParaRPr lang="zh-TW" altLang="en-US"/>
        </a:p>
      </dgm:t>
    </dgm:pt>
    <dgm:pt modelId="{C24D5DD4-78E8-42C7-8C4C-C9F04F36F4D0}" type="pres">
      <dgm:prSet presAssocID="{23FAF7FF-6B5E-4579-8297-2A69B9B70D27}" presName="outerComposite" presStyleCnt="0">
        <dgm:presLayoutVars>
          <dgm:chMax val="5"/>
          <dgm:dir/>
          <dgm:resizeHandles val="exact"/>
        </dgm:presLayoutVars>
      </dgm:prSet>
      <dgm:spPr/>
    </dgm:pt>
    <dgm:pt modelId="{E7A4EBD1-0A70-45FD-BFA4-85895C952F82}" type="pres">
      <dgm:prSet presAssocID="{23FAF7FF-6B5E-4579-8297-2A69B9B70D27}" presName="dummyMaxCanvas" presStyleCnt="0">
        <dgm:presLayoutVars/>
      </dgm:prSet>
      <dgm:spPr/>
    </dgm:pt>
    <dgm:pt modelId="{9EC7913A-C010-4F5A-A35A-C4D6CB3146A0}" type="pres">
      <dgm:prSet presAssocID="{23FAF7FF-6B5E-4579-8297-2A69B9B70D27}" presName="ThreeNodes_1" presStyleLbl="node1" presStyleIdx="0" presStyleCnt="3" custLinFactNeighborX="-9974" custLinFactNeighborY="-1427">
        <dgm:presLayoutVars>
          <dgm:bulletEnabled val="1"/>
        </dgm:presLayoutVars>
      </dgm:prSet>
      <dgm:spPr/>
    </dgm:pt>
    <dgm:pt modelId="{4FA2EB2B-FCC1-4406-A579-678417A5539F}" type="pres">
      <dgm:prSet presAssocID="{23FAF7FF-6B5E-4579-8297-2A69B9B70D27}" presName="ThreeNodes_2" presStyleLbl="node1" presStyleIdx="1" presStyleCnt="3" custScaleX="113263" custLinFactNeighborX="1719" custLinFactNeighborY="-2621">
        <dgm:presLayoutVars>
          <dgm:bulletEnabled val="1"/>
        </dgm:presLayoutVars>
      </dgm:prSet>
      <dgm:spPr/>
    </dgm:pt>
    <dgm:pt modelId="{6DD8DA6C-4CD4-4A9F-A330-B54C43598D74}" type="pres">
      <dgm:prSet presAssocID="{23FAF7FF-6B5E-4579-8297-2A69B9B70D27}" presName="ThreeNodes_3" presStyleLbl="node1" presStyleIdx="2" presStyleCnt="3" custScaleX="117647">
        <dgm:presLayoutVars>
          <dgm:bulletEnabled val="1"/>
        </dgm:presLayoutVars>
      </dgm:prSet>
      <dgm:spPr/>
    </dgm:pt>
    <dgm:pt modelId="{5D7DC9A0-85D0-464E-9610-303F4C3C31CB}" type="pres">
      <dgm:prSet presAssocID="{23FAF7FF-6B5E-4579-8297-2A69B9B70D27}" presName="ThreeConn_1-2" presStyleLbl="fgAccFollowNode1" presStyleIdx="0" presStyleCnt="2">
        <dgm:presLayoutVars>
          <dgm:bulletEnabled val="1"/>
        </dgm:presLayoutVars>
      </dgm:prSet>
      <dgm:spPr/>
    </dgm:pt>
    <dgm:pt modelId="{67C2D999-7A34-41DE-936C-00BC1802BC94}" type="pres">
      <dgm:prSet presAssocID="{23FAF7FF-6B5E-4579-8297-2A69B9B70D27}" presName="ThreeConn_2-3" presStyleLbl="fgAccFollowNode1" presStyleIdx="1" presStyleCnt="2">
        <dgm:presLayoutVars>
          <dgm:bulletEnabled val="1"/>
        </dgm:presLayoutVars>
      </dgm:prSet>
      <dgm:spPr/>
    </dgm:pt>
    <dgm:pt modelId="{00600C10-AEF5-4CA1-BFD6-85170C810117}" type="pres">
      <dgm:prSet presAssocID="{23FAF7FF-6B5E-4579-8297-2A69B9B70D27}" presName="ThreeNodes_1_text" presStyleLbl="node1" presStyleIdx="2" presStyleCnt="3">
        <dgm:presLayoutVars>
          <dgm:bulletEnabled val="1"/>
        </dgm:presLayoutVars>
      </dgm:prSet>
      <dgm:spPr/>
    </dgm:pt>
    <dgm:pt modelId="{81C6A999-6343-4540-ABB4-961263B3AA71}" type="pres">
      <dgm:prSet presAssocID="{23FAF7FF-6B5E-4579-8297-2A69B9B70D27}" presName="ThreeNodes_2_text" presStyleLbl="node1" presStyleIdx="2" presStyleCnt="3">
        <dgm:presLayoutVars>
          <dgm:bulletEnabled val="1"/>
        </dgm:presLayoutVars>
      </dgm:prSet>
      <dgm:spPr/>
    </dgm:pt>
    <dgm:pt modelId="{517BAC21-1487-4325-9668-A254C3CE3406}" type="pres">
      <dgm:prSet presAssocID="{23FAF7FF-6B5E-4579-8297-2A69B9B70D27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6941AA0C-35A0-4C6D-8A56-4EDFDAE79B73}" type="presOf" srcId="{6DC87209-7262-492F-ADCF-436FBA9D90B5}" destId="{67C2D999-7A34-41DE-936C-00BC1802BC94}" srcOrd="0" destOrd="0" presId="urn:microsoft.com/office/officeart/2005/8/layout/vProcess5"/>
    <dgm:cxn modelId="{48D3E321-12F8-4CB9-98BB-C910BB063FDA}" type="presOf" srcId="{23FAF7FF-6B5E-4579-8297-2A69B9B70D27}" destId="{C24D5DD4-78E8-42C7-8C4C-C9F04F36F4D0}" srcOrd="0" destOrd="0" presId="urn:microsoft.com/office/officeart/2005/8/layout/vProcess5"/>
    <dgm:cxn modelId="{30006038-888C-4078-9AFF-8B5ABE57F61F}" srcId="{23FAF7FF-6B5E-4579-8297-2A69B9B70D27}" destId="{BA1B8ED9-E27C-4A4C-955A-911E69402BCF}" srcOrd="0" destOrd="0" parTransId="{80A8FABE-455A-4C2B-B6E9-F77756A291DF}" sibTransId="{0E16B2CF-A5D7-403C-A8F3-73300D97EA8A}"/>
    <dgm:cxn modelId="{143E4D38-7962-43F1-BBEF-AF3B2D7C6CBE}" type="presOf" srcId="{8CAD05E9-D327-4701-B067-057B02629FCE}" destId="{81C6A999-6343-4540-ABB4-961263B3AA71}" srcOrd="1" destOrd="0" presId="urn:microsoft.com/office/officeart/2005/8/layout/vProcess5"/>
    <dgm:cxn modelId="{BBA0AE45-5B32-44C9-A497-6FC9E8129C78}" srcId="{23FAF7FF-6B5E-4579-8297-2A69B9B70D27}" destId="{8CAD05E9-D327-4701-B067-057B02629FCE}" srcOrd="1" destOrd="0" parTransId="{447DD408-C8EF-4711-A297-987394D7820E}" sibTransId="{6DC87209-7262-492F-ADCF-436FBA9D90B5}"/>
    <dgm:cxn modelId="{8ECAD884-E3FE-4C9C-8FEF-123BC814357B}" type="presOf" srcId="{C155961C-15F0-4EAD-B65F-F904F21D08D6}" destId="{517BAC21-1487-4325-9668-A254C3CE3406}" srcOrd="1" destOrd="0" presId="urn:microsoft.com/office/officeart/2005/8/layout/vProcess5"/>
    <dgm:cxn modelId="{C1383EAF-053C-40D8-B4E3-3092B708E51A}" type="presOf" srcId="{BA1B8ED9-E27C-4A4C-955A-911E69402BCF}" destId="{00600C10-AEF5-4CA1-BFD6-85170C810117}" srcOrd="1" destOrd="0" presId="urn:microsoft.com/office/officeart/2005/8/layout/vProcess5"/>
    <dgm:cxn modelId="{3EE3B2C0-002E-4303-82B2-35D3C0EACBB9}" srcId="{23FAF7FF-6B5E-4579-8297-2A69B9B70D27}" destId="{C155961C-15F0-4EAD-B65F-F904F21D08D6}" srcOrd="2" destOrd="0" parTransId="{AEB0CC11-E4D6-4709-86E4-237570857C97}" sibTransId="{45A8F7D1-CFE0-4D49-9279-5A43ECDD05F7}"/>
    <dgm:cxn modelId="{644A14CD-A8F1-4C88-8E82-350357040C60}" type="presOf" srcId="{8CAD05E9-D327-4701-B067-057B02629FCE}" destId="{4FA2EB2B-FCC1-4406-A579-678417A5539F}" srcOrd="0" destOrd="0" presId="urn:microsoft.com/office/officeart/2005/8/layout/vProcess5"/>
    <dgm:cxn modelId="{55F32CD8-7C34-4A3B-B6AF-D21A53BA62FF}" type="presOf" srcId="{C155961C-15F0-4EAD-B65F-F904F21D08D6}" destId="{6DD8DA6C-4CD4-4A9F-A330-B54C43598D74}" srcOrd="0" destOrd="0" presId="urn:microsoft.com/office/officeart/2005/8/layout/vProcess5"/>
    <dgm:cxn modelId="{E7A641DE-385B-4A92-BBA6-B92FFED48918}" type="presOf" srcId="{0E16B2CF-A5D7-403C-A8F3-73300D97EA8A}" destId="{5D7DC9A0-85D0-464E-9610-303F4C3C31CB}" srcOrd="0" destOrd="0" presId="urn:microsoft.com/office/officeart/2005/8/layout/vProcess5"/>
    <dgm:cxn modelId="{D60688FF-34B7-4207-9D46-EF8FA16080F1}" type="presOf" srcId="{BA1B8ED9-E27C-4A4C-955A-911E69402BCF}" destId="{9EC7913A-C010-4F5A-A35A-C4D6CB3146A0}" srcOrd="0" destOrd="0" presId="urn:microsoft.com/office/officeart/2005/8/layout/vProcess5"/>
    <dgm:cxn modelId="{76544566-9BA8-43C1-9BF4-BF084AC0D968}" type="presParOf" srcId="{C24D5DD4-78E8-42C7-8C4C-C9F04F36F4D0}" destId="{E7A4EBD1-0A70-45FD-BFA4-85895C952F82}" srcOrd="0" destOrd="0" presId="urn:microsoft.com/office/officeart/2005/8/layout/vProcess5"/>
    <dgm:cxn modelId="{2E0E791E-C463-4759-A8CB-643E8938CFDA}" type="presParOf" srcId="{C24D5DD4-78E8-42C7-8C4C-C9F04F36F4D0}" destId="{9EC7913A-C010-4F5A-A35A-C4D6CB3146A0}" srcOrd="1" destOrd="0" presId="urn:microsoft.com/office/officeart/2005/8/layout/vProcess5"/>
    <dgm:cxn modelId="{6621ED58-D943-4028-9538-C0655768734C}" type="presParOf" srcId="{C24D5DD4-78E8-42C7-8C4C-C9F04F36F4D0}" destId="{4FA2EB2B-FCC1-4406-A579-678417A5539F}" srcOrd="2" destOrd="0" presId="urn:microsoft.com/office/officeart/2005/8/layout/vProcess5"/>
    <dgm:cxn modelId="{5838CD72-DCCE-414C-B919-F56BBBF80E49}" type="presParOf" srcId="{C24D5DD4-78E8-42C7-8C4C-C9F04F36F4D0}" destId="{6DD8DA6C-4CD4-4A9F-A330-B54C43598D74}" srcOrd="3" destOrd="0" presId="urn:microsoft.com/office/officeart/2005/8/layout/vProcess5"/>
    <dgm:cxn modelId="{5B4539E5-89CD-46F0-804B-D67FA37C2C96}" type="presParOf" srcId="{C24D5DD4-78E8-42C7-8C4C-C9F04F36F4D0}" destId="{5D7DC9A0-85D0-464E-9610-303F4C3C31CB}" srcOrd="4" destOrd="0" presId="urn:microsoft.com/office/officeart/2005/8/layout/vProcess5"/>
    <dgm:cxn modelId="{147617D8-0CCB-476C-9958-E8DB3BE9E544}" type="presParOf" srcId="{C24D5DD4-78E8-42C7-8C4C-C9F04F36F4D0}" destId="{67C2D999-7A34-41DE-936C-00BC1802BC94}" srcOrd="5" destOrd="0" presId="urn:microsoft.com/office/officeart/2005/8/layout/vProcess5"/>
    <dgm:cxn modelId="{7BFDD52B-81B1-4FAF-99AB-2888A697D97E}" type="presParOf" srcId="{C24D5DD4-78E8-42C7-8C4C-C9F04F36F4D0}" destId="{00600C10-AEF5-4CA1-BFD6-85170C810117}" srcOrd="6" destOrd="0" presId="urn:microsoft.com/office/officeart/2005/8/layout/vProcess5"/>
    <dgm:cxn modelId="{3FF720B8-F141-412C-B68E-BF98A2748F51}" type="presParOf" srcId="{C24D5DD4-78E8-42C7-8C4C-C9F04F36F4D0}" destId="{81C6A999-6343-4540-ABB4-961263B3AA71}" srcOrd="7" destOrd="0" presId="urn:microsoft.com/office/officeart/2005/8/layout/vProcess5"/>
    <dgm:cxn modelId="{0AA36F87-98A6-4A42-9A71-5D0B1D68D4C0}" type="presParOf" srcId="{C24D5DD4-78E8-42C7-8C4C-C9F04F36F4D0}" destId="{517BAC21-1487-4325-9668-A254C3CE340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C7913A-C010-4F5A-A35A-C4D6CB3146A0}">
      <dsp:nvSpPr>
        <dsp:cNvPr id="0" name=""/>
        <dsp:cNvSpPr/>
      </dsp:nvSpPr>
      <dsp:spPr>
        <a:xfrm>
          <a:off x="-277816" y="0"/>
          <a:ext cx="6297191" cy="12942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400" b="1" kern="12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1</a:t>
          </a:r>
          <a:r>
            <a:rPr lang="en-US" altLang="zh-TW" sz="3400" b="1" kern="120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.</a:t>
          </a:r>
          <a:r>
            <a:rPr lang="zh-TW" altLang="en-US" sz="3400" b="1" kern="120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 第二群組增能研習</a:t>
          </a:r>
          <a:endParaRPr lang="zh-TW" altLang="en-US" sz="3400" b="1" kern="1200" dirty="0"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-239909" y="37907"/>
        <a:ext cx="4900599" cy="1218432"/>
      </dsp:txXfrm>
    </dsp:sp>
    <dsp:sp modelId="{4FA2EB2B-FCC1-4406-A579-678417A5539F}">
      <dsp:nvSpPr>
        <dsp:cNvPr id="0" name=""/>
        <dsp:cNvSpPr/>
      </dsp:nvSpPr>
      <dsp:spPr>
        <a:xfrm>
          <a:off x="-31531" y="1476031"/>
          <a:ext cx="7132388" cy="12942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400" b="1" kern="12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2</a:t>
          </a:r>
          <a:r>
            <a:rPr lang="en-US" altLang="zh-TW" sz="3400" b="1" kern="120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.</a:t>
          </a:r>
          <a:r>
            <a:rPr lang="zh-TW" altLang="en-US" sz="3400" b="1" kern="120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 活化子二央團培訓研習</a:t>
          </a:r>
          <a:endParaRPr lang="zh-TW" altLang="en-US" sz="3400" kern="1200" dirty="0"/>
        </a:p>
      </dsp:txBody>
      <dsp:txXfrm>
        <a:off x="6376" y="1513938"/>
        <a:ext cx="5474409" cy="1218432"/>
      </dsp:txXfrm>
    </dsp:sp>
    <dsp:sp modelId="{6DD8DA6C-4CD4-4A9F-A330-B54C43598D74}">
      <dsp:nvSpPr>
        <dsp:cNvPr id="0" name=""/>
        <dsp:cNvSpPr/>
      </dsp:nvSpPr>
      <dsp:spPr>
        <a:xfrm>
          <a:off x="277820" y="3019907"/>
          <a:ext cx="7408457" cy="12942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600" b="1" kern="12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3</a:t>
          </a:r>
          <a:r>
            <a:rPr lang="en-US" altLang="zh-TW" sz="3600" b="1" kern="120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.</a:t>
          </a:r>
          <a:r>
            <a:rPr lang="zh-TW" altLang="en-US" sz="3600" b="1" kern="120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 第二群組各校上學期</a:t>
          </a:r>
          <a:br>
            <a:rPr lang="en-US" altLang="zh-TW" sz="3600" b="1" kern="120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</a:br>
          <a:r>
            <a:rPr lang="zh-TW" altLang="en-US" sz="3600" b="1" kern="120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rPr>
            <a:t> 校本課程優化進度與情形</a:t>
          </a:r>
          <a:endParaRPr lang="zh-TW" altLang="en-US" sz="2400" b="1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15727" y="3057814"/>
        <a:ext cx="5689238" cy="1218432"/>
      </dsp:txXfrm>
    </dsp:sp>
    <dsp:sp modelId="{5D7DC9A0-85D0-464E-9610-303F4C3C31CB}">
      <dsp:nvSpPr>
        <dsp:cNvPr id="0" name=""/>
        <dsp:cNvSpPr/>
      </dsp:nvSpPr>
      <dsp:spPr>
        <a:xfrm>
          <a:off x="5178115" y="981470"/>
          <a:ext cx="841260" cy="84126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600" kern="1200"/>
        </a:p>
      </dsp:txBody>
      <dsp:txXfrm>
        <a:off x="5367398" y="981470"/>
        <a:ext cx="462694" cy="633048"/>
      </dsp:txXfrm>
    </dsp:sp>
    <dsp:sp modelId="{67C2D999-7A34-41DE-936C-00BC1802BC94}">
      <dsp:nvSpPr>
        <dsp:cNvPr id="0" name=""/>
        <dsp:cNvSpPr/>
      </dsp:nvSpPr>
      <dsp:spPr>
        <a:xfrm>
          <a:off x="5733750" y="2482795"/>
          <a:ext cx="841260" cy="84126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3600" kern="1200"/>
        </a:p>
      </dsp:txBody>
      <dsp:txXfrm>
        <a:off x="5923033" y="2482795"/>
        <a:ext cx="462694" cy="6330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1"/>
            <a:ext cx="4301543" cy="3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22798" y="1"/>
            <a:ext cx="4301543" cy="3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24175" y="849313"/>
            <a:ext cx="4078288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56612"/>
            <a:ext cx="4301543" cy="34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1407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0387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2122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795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探究是一種歷程 會有很多形式 和架構與流程，所以教授再第一次研習時提供了許多工具，讓我們選擇合適的方式讓課程結構化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zh-TW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1269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3:notes"/>
          <p:cNvSpPr txBox="1">
            <a:spLocks noGrp="1"/>
          </p:cNvSpPr>
          <p:nvPr>
            <p:ph type="body" idx="1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3:notes"/>
          <p:cNvSpPr txBox="1">
            <a:spLocks noGrp="1"/>
          </p:cNvSpPr>
          <p:nvPr>
            <p:ph type="sldNum" idx="12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704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3:notes"/>
          <p:cNvSpPr txBox="1">
            <a:spLocks noGrp="1"/>
          </p:cNvSpPr>
          <p:nvPr>
            <p:ph type="body" idx="1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3:notes"/>
          <p:cNvSpPr txBox="1">
            <a:spLocks noGrp="1"/>
          </p:cNvSpPr>
          <p:nvPr>
            <p:ph type="sldNum" idx="12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6944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2412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3:notes"/>
          <p:cNvSpPr txBox="1">
            <a:spLocks noGrp="1"/>
          </p:cNvSpPr>
          <p:nvPr>
            <p:ph type="body" idx="1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3:notes"/>
          <p:cNvSpPr txBox="1">
            <a:spLocks noGrp="1"/>
          </p:cNvSpPr>
          <p:nvPr>
            <p:ph type="sldNum" idx="12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685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內容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個內容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hyperlink" Target="https://drive.google.com/drive/folders/1OAbYreKCd_CH8xGHKtoztdU47E3gu8hL?usp=drive_link" TargetMode="External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11" Type="http://schemas.openxmlformats.org/officeDocument/2006/relationships/image" Target="../media/image15.pn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/>
        </p:nvSpPr>
        <p:spPr>
          <a:xfrm>
            <a:off x="2705512" y="1652893"/>
            <a:ext cx="6473465" cy="70784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4000" b="1" i="0" u="none" strike="noStrike" cap="none">
                <a:solidFill>
                  <a:srgbClr val="002060"/>
                </a:solidFill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112</a:t>
            </a:r>
            <a:r>
              <a:rPr lang="zh-TW" altLang="en-US" sz="4000" b="1" i="0" u="none" strike="noStrike" cap="none">
                <a:solidFill>
                  <a:srgbClr val="002060"/>
                </a:solidFill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學年度第</a:t>
            </a:r>
            <a:r>
              <a:rPr lang="en-US" altLang="zh-TW" sz="4000" b="1" dirty="0">
                <a:solidFill>
                  <a:srgbClr val="002060"/>
                </a:solidFill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1</a:t>
            </a:r>
            <a:r>
              <a:rPr lang="zh-TW" altLang="en-US" sz="4000" b="1" i="0" u="none" strike="noStrike" cap="none">
                <a:solidFill>
                  <a:srgbClr val="002060"/>
                </a:solidFill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學期</a:t>
            </a:r>
            <a:endParaRPr lang="en-US" altLang="zh-TW" sz="4000" b="1" i="0" u="none" strike="noStrike" cap="none" dirty="0">
              <a:solidFill>
                <a:srgbClr val="002060"/>
              </a:solidFill>
              <a:latin typeface="Times New Roman" panose="02020603050405020304" pitchFamily="18" charset="0"/>
              <a:ea typeface="DFKai-SB"/>
              <a:cs typeface="DFKai-SB"/>
              <a:sym typeface="DFKai-SB"/>
            </a:endParaRPr>
          </a:p>
        </p:txBody>
      </p:sp>
      <p:sp>
        <p:nvSpPr>
          <p:cNvPr id="5" name="Google Shape;88;p1"/>
          <p:cNvSpPr txBox="1"/>
          <p:nvPr/>
        </p:nvSpPr>
        <p:spPr>
          <a:xfrm>
            <a:off x="1862017" y="4689519"/>
            <a:ext cx="801131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b="1" i="0" u="none" strike="noStrike" cap="none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報告人</a:t>
            </a:r>
            <a:r>
              <a:rPr lang="en-US" altLang="zh-TW" sz="3600" b="1" i="0" u="none" strike="noStrike" cap="none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:</a:t>
            </a:r>
            <a:r>
              <a:rPr lang="zh-TW" altLang="en-US" sz="3600" b="1" i="0" u="none" strike="noStrike" cap="none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北</a:t>
            </a:r>
            <a:r>
              <a:rPr lang="zh-TW" altLang="en-US" sz="3600" b="1" i="0" u="none" strike="noStrike" cap="none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政國中蔡馨嬅主任</a:t>
            </a:r>
            <a:endParaRPr lang="en-US" altLang="zh-TW" sz="3600" b="1" i="0" u="none" strike="noStrike" cap="none" dirty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00" b="1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113.01.09</a:t>
            </a:r>
            <a:endParaRPr sz="3600" b="1" i="0" u="none" strike="noStrike" cap="none" dirty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DFKai-SB"/>
              <a:cs typeface="DFKai-SB"/>
              <a:sym typeface="DFKai-SB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567647" y="2490668"/>
            <a:ext cx="6749196" cy="10156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zh-TW" altLang="en-US" sz="6000" b="1">
                <a:solidFill>
                  <a:schemeClr val="accent1">
                    <a:lumMod val="75000"/>
                  </a:schemeClr>
                </a:solidFill>
                <a:latin typeface="DFKai-SB"/>
                <a:ea typeface="DFKai-SB"/>
                <a:cs typeface="DFKai-SB"/>
                <a:sym typeface="DFKai-SB"/>
              </a:rPr>
              <a:t>活化期末</a:t>
            </a:r>
            <a:r>
              <a:rPr lang="zh-TW" altLang="en-US" sz="6000" b="1" dirty="0">
                <a:solidFill>
                  <a:schemeClr val="accent1">
                    <a:lumMod val="75000"/>
                  </a:schemeClr>
                </a:solidFill>
                <a:latin typeface="DFKai-SB"/>
                <a:ea typeface="DFKai-SB"/>
                <a:cs typeface="DFKai-SB"/>
                <a:sym typeface="DFKai-SB"/>
              </a:rPr>
              <a:t>報告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C4946B21-7DEF-4292-B4DC-6CA2522D2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485" y="733187"/>
            <a:ext cx="9477516" cy="601190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9621BA1-8B9B-42CE-9963-088A3F333E8D}"/>
              </a:ext>
            </a:extLst>
          </p:cNvPr>
          <p:cNvSpPr/>
          <p:nvPr/>
        </p:nvSpPr>
        <p:spPr>
          <a:xfrm>
            <a:off x="3806165" y="-29503"/>
            <a:ext cx="8385835" cy="830997"/>
          </a:xfrm>
          <a:prstGeom prst="rect">
            <a:avLst/>
          </a:prstGeom>
          <a:solidFill>
            <a:srgbClr val="EAEFF7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/>
            <a:r>
              <a:rPr lang="zh-TW" altLang="en-US" sz="4800" b="1">
                <a:solidFill>
                  <a:srgbClr val="0070C0"/>
                </a:solidFill>
                <a:latin typeface="DFKai-SB"/>
                <a:ea typeface="DFKai-SB"/>
              </a:rPr>
              <a:t>教學科技數位培力增能工作坊</a:t>
            </a:r>
            <a:endParaRPr lang="en-US" altLang="zh-TW" sz="4800" b="1" dirty="0">
              <a:solidFill>
                <a:srgbClr val="0070C0"/>
              </a:solidFill>
              <a:latin typeface="DFKai-SB"/>
              <a:ea typeface="DFKai-SB"/>
              <a:sym typeface="DFKai-SB"/>
            </a:endParaRPr>
          </a:p>
        </p:txBody>
      </p:sp>
      <p:sp>
        <p:nvSpPr>
          <p:cNvPr id="7" name="Google Shape;88;p1">
            <a:extLst>
              <a:ext uri="{FF2B5EF4-FFF2-40B4-BE49-F238E27FC236}">
                <a16:creationId xmlns:a16="http://schemas.microsoft.com/office/drawing/2014/main" id="{145AEA59-A066-4788-A982-6B9456C1B841}"/>
              </a:ext>
            </a:extLst>
          </p:cNvPr>
          <p:cNvSpPr txBox="1"/>
          <p:nvPr/>
        </p:nvSpPr>
        <p:spPr>
          <a:xfrm>
            <a:off x="111243" y="1595061"/>
            <a:ext cx="2603241" cy="5262939"/>
          </a:xfrm>
          <a:prstGeom prst="rect">
            <a:avLst/>
          </a:prstGeom>
          <a:solidFill>
            <a:srgbClr val="0BA29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10/3</a:t>
            </a:r>
            <a:r>
              <a:rPr lang="zh-TW" altLang="en-US" sz="2800" b="1" i="0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 第一次</a:t>
            </a:r>
            <a:endParaRPr lang="en-US" altLang="zh-TW" sz="2800" b="1" i="0" strike="noStrike" cap="none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DFKai-SB"/>
              <a:cs typeface="DFKai-SB"/>
              <a:sym typeface="DFKai-SB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AI</a:t>
            </a:r>
            <a:r>
              <a:rPr lang="zh-TW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輔助校訂課程微整形</a:t>
            </a:r>
            <a:r>
              <a:rPr lang="zh-TW" altLang="en-US" sz="2800" b="1" i="0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 </a:t>
            </a:r>
            <a:r>
              <a:rPr lang="en-US" altLang="zh-TW" sz="2800" b="1" i="0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(</a:t>
            </a:r>
            <a:r>
              <a:rPr lang="zh-TW" altLang="en-US" sz="2800" b="1" i="0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一</a:t>
            </a:r>
            <a:r>
              <a:rPr lang="en-US" altLang="zh-TW" sz="2800" b="1" i="0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)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2800" b="1" i="0" strike="noStrike" cap="none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DFKai-SB"/>
              <a:cs typeface="DFKai-SB"/>
              <a:sym typeface="DFKai-SB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strike="noStrike" cap="none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11/28</a:t>
            </a:r>
            <a:r>
              <a:rPr lang="zh-TW" altLang="en-US" sz="2800" b="1" i="0" strike="noStrike" cap="none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 第二次</a:t>
            </a:r>
            <a:endParaRPr lang="en-US" altLang="zh-TW" sz="2800" b="1" i="0" strike="noStrike" cap="none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DFKai-SB"/>
              <a:cs typeface="DFKai-SB"/>
              <a:sym typeface="DFKai-SB"/>
            </a:endParaRPr>
          </a:p>
          <a:p>
            <a:r>
              <a:rPr lang="en-US" altLang="zh-TW" sz="28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AI</a:t>
            </a:r>
            <a:r>
              <a:rPr lang="zh-TW" altLang="en-US" sz="28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輔助校訂課程微整形 </a:t>
            </a:r>
            <a:r>
              <a:rPr lang="en-US" altLang="zh-TW" sz="28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(</a:t>
            </a:r>
            <a:r>
              <a:rPr lang="zh-TW" altLang="en-US" sz="28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二</a:t>
            </a:r>
            <a:r>
              <a:rPr lang="en-US" altLang="zh-TW" sz="28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)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2800" b="1" i="0" strike="noStrike" cap="none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DFKai-SB"/>
              <a:cs typeface="DFKai-SB"/>
              <a:sym typeface="DFKai-SB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12/19</a:t>
            </a:r>
            <a:r>
              <a:rPr lang="zh-TW" altLang="en-US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 第三次</a:t>
            </a:r>
            <a:endParaRPr lang="en-US" altLang="zh-TW" sz="2800" b="1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DFKai-SB"/>
              <a:cs typeface="DFKai-SB"/>
              <a:sym typeface="DFKai-SB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 i="0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線上活動討論課程優化與產出</a:t>
            </a:r>
            <a:endParaRPr sz="2800" b="1" i="0" strike="noStrike" cap="none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DFKai-SB"/>
              <a:cs typeface="DFKai-SB"/>
              <a:sym typeface="DFKai-SB"/>
            </a:endParaRPr>
          </a:p>
        </p:txBody>
      </p:sp>
    </p:spTree>
    <p:extLst>
      <p:ext uri="{BB962C8B-B14F-4D97-AF65-F5344CB8AC3E}">
        <p14:creationId xmlns:p14="http://schemas.microsoft.com/office/powerpoint/2010/main" val="3603520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8E5B9513-243F-46BE-9A00-08F6EA95B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26" y="196359"/>
            <a:ext cx="11943347" cy="701690"/>
          </a:xfrm>
          <a:prstGeom prst="rect">
            <a:avLst/>
          </a:prstGeom>
          <a:solidFill>
            <a:srgbClr val="EAEFF7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/>
            <a:r>
              <a:rPr lang="zh-TW" altLang="en-US" b="1"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第二群組各校上學期  校本課程優化進度與情形</a:t>
            </a:r>
            <a:endParaRPr lang="zh-TW" altLang="en-US">
              <a:solidFill>
                <a:srgbClr val="0070C0"/>
              </a:solidFill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3C051566-A988-438B-AD09-A20417A17D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697613"/>
              </p:ext>
            </p:extLst>
          </p:nvPr>
        </p:nvGraphicFramePr>
        <p:xfrm>
          <a:off x="124326" y="914399"/>
          <a:ext cx="11943348" cy="568003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971674">
                  <a:extLst>
                    <a:ext uri="{9D8B030D-6E8A-4147-A177-3AD203B41FA5}">
                      <a16:colId xmlns:a16="http://schemas.microsoft.com/office/drawing/2014/main" val="3743166476"/>
                    </a:ext>
                  </a:extLst>
                </a:gridCol>
                <a:gridCol w="5971674">
                  <a:extLst>
                    <a:ext uri="{9D8B030D-6E8A-4147-A177-3AD203B41FA5}">
                      <a16:colId xmlns:a16="http://schemas.microsoft.com/office/drawing/2014/main" val="1954035030"/>
                    </a:ext>
                  </a:extLst>
                </a:gridCol>
              </a:tblGrid>
              <a:tr h="11360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16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北政國中：</a:t>
                      </a:r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參加國教屬舉辦之教學科技數位培力工作坊－第二梯次，優化九年級校本彈性課程生活科學下學期之內容，並重新作提問設計及總結性評量評估。另一門國際議題探究也將於下學期進行課程的優化與深化。</a:t>
                      </a:r>
                      <a:endParaRPr lang="zh-TW" altLang="en-US" sz="1600"/>
                    </a:p>
                  </a:txBody>
                  <a:tcPr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1600" b="1" i="0" u="none" strike="noStrike" cap="non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  <a:sym typeface="Arial"/>
                        </a:rPr>
                        <a:t>興福國中：</a:t>
                      </a:r>
                      <a:r>
                        <a:rPr lang="zh-TW" altLang="en-US" sz="1600" b="1" i="0" u="none" strike="noStrike" cap="non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  <a:sym typeface="Arial"/>
                        </a:rPr>
                        <a:t>對於已進行的彈性課程加深加廣，並研發尺規評量以掌握學生學習任務，再結合課程評鑑進行彈性課程省思與修正。本學年度推動自主學習，帶領學生進行彈課相關自主學習主題的擬定，引導學生撰寫計畫書進行主題學習。</a:t>
                      </a:r>
                    </a:p>
                  </a:txBody>
                  <a:tcPr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1859487"/>
                  </a:ext>
                </a:extLst>
              </a:tr>
              <a:tr h="11360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16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實踐國中：</a:t>
                      </a:r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開發彈性學習課程</a:t>
                      </a:r>
                      <a:r>
                        <a:rPr lang="en-US" altLang="zh-TW" sz="1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"</a:t>
                      </a:r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無數不學</a:t>
                      </a:r>
                      <a:r>
                        <a:rPr lang="en-US" altLang="zh-TW" sz="1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"</a:t>
                      </a:r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之評量規準，結合校慶的課程內容設計；</a:t>
                      </a:r>
                      <a:r>
                        <a:rPr lang="en-US" altLang="zh-TW" sz="1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"</a:t>
                      </a:r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閱讀攻略</a:t>
                      </a:r>
                      <a:r>
                        <a:rPr lang="en-US" altLang="zh-TW" sz="1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"</a:t>
                      </a:r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與</a:t>
                      </a:r>
                      <a:r>
                        <a:rPr lang="en-US" altLang="zh-TW" sz="1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"</a:t>
                      </a:r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生活智慧家</a:t>
                      </a:r>
                      <a:r>
                        <a:rPr lang="en-US" altLang="zh-TW" sz="1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"</a:t>
                      </a:r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共備，研擬跨域課程設計與實施。</a:t>
                      </a:r>
                      <a:endParaRPr lang="en-US" altLang="zh-TW" sz="16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solidFill>
                      <a:srgbClr val="70B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1600" b="1" i="0" u="none" strike="noStrike" cap="non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  <a:sym typeface="Arial"/>
                        </a:rPr>
                        <a:t>懷生國中：</a:t>
                      </a:r>
                      <a:r>
                        <a:rPr lang="zh-TW" altLang="en-US" sz="1600" b="1" i="0" u="none" strike="noStrike" cap="non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  <a:sym typeface="Arial"/>
                        </a:rPr>
                        <a:t>從已開發的彈性課程為基礎，在執行過程中反思並做課程上的精進調整，利用彈性社群共備時間分享課程設計與實施成果，跨領域集思廣益，精進各領域之彈性學習課程。</a:t>
                      </a:r>
                    </a:p>
                  </a:txBody>
                  <a:tcPr anchor="ctr">
                    <a:solidFill>
                      <a:srgbClr val="70B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344683"/>
                  </a:ext>
                </a:extLst>
              </a:tr>
              <a:tr h="11360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16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金華國中：</a:t>
                      </a:r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開發校本彈性課程「未來人才」新主題，重新更改教學內容，以永續校園為主題，設計思考為問題解決策略，讓學生進行探究與實作。目前已完成上學期的課程內容開發與初步檢討，並共同討論評量規準。</a:t>
                      </a:r>
                      <a:endParaRPr lang="zh-TW" alt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1600" b="1" i="0" u="none" strike="noStrike" cap="non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  <a:sym typeface="Arial"/>
                        </a:rPr>
                        <a:t>永吉國中：</a:t>
                      </a:r>
                      <a:r>
                        <a:rPr lang="zh-TW" altLang="en-US" sz="1600" b="1" i="0" u="none" strike="noStrike" cap="non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  <a:sym typeface="Arial"/>
                        </a:rPr>
                        <a:t>調整彈性課程「人權搜蒐收」課程架構與內容，將系統思考應用於課程之中；發展「寶特瓶創意變身」評量尺規；發展新課程「食力台灣」之教學內容，並進行共備與調整。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065087"/>
                  </a:ext>
                </a:extLst>
              </a:tr>
              <a:tr h="11360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16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信義國中：</a:t>
                      </a:r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發展「信義援環」及「桌遊創發」等多元彈性課程。信義援環課程呼應</a:t>
                      </a:r>
                      <a:r>
                        <a:rPr lang="en-US" altLang="zh-TW" sz="1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SDGs</a:t>
                      </a:r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永續發展目標，從理論到實作，透過多元化的教學設計，培養學生的環保知能，而在桌遊創發跨域課程中，促進學生溝通力、創新力及團隊協作力等多元能力的整合與展現。</a:t>
                      </a:r>
                    </a:p>
                  </a:txBody>
                  <a:tcPr anchor="ctr">
                    <a:solidFill>
                      <a:srgbClr val="70B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1600" b="1" i="0" u="none" strike="noStrike" cap="non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  <a:sym typeface="Arial"/>
                        </a:rPr>
                        <a:t>瑠公國中：</a:t>
                      </a:r>
                      <a:r>
                        <a:rPr lang="zh-TW" altLang="en-US" sz="1600" b="1" i="0" u="none" strike="noStrike" cap="non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  <a:sym typeface="Arial"/>
                        </a:rPr>
                        <a:t>以本校既有彈性課程為基礎，建構校本彈性課程「同舟共濟」課程架構與內容，發展跨領域探究思考課程；除邀請校內實施彈性課程領域夥伴共同反思及精進外，擬邀請校內法國實驗小學及鄰近伙伴學校進行共備與活動規劃。</a:t>
                      </a:r>
                    </a:p>
                  </a:txBody>
                  <a:tcPr anchor="ctr">
                    <a:solidFill>
                      <a:srgbClr val="70B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210426"/>
                  </a:ext>
                </a:extLst>
              </a:tr>
              <a:tr h="11360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16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木柵國中：</a:t>
                      </a:r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深化發展彈性課程，持續發展素養導向教學課程設計，把知識、能力和態度整合運用在情境化、脈絡化的學習過程中，並建置彈性課程手冊。</a:t>
                      </a:r>
                      <a:endParaRPr lang="zh-TW" altLang="en-US"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1600" b="1" i="0" u="none" strike="noStrike" cap="non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  <a:sym typeface="Arial"/>
                        </a:rPr>
                        <a:t>龍門國中：</a:t>
                      </a:r>
                      <a:r>
                        <a:rPr lang="zh-TW" altLang="en-US" sz="1600" b="1" i="0" u="none" strike="noStrike" cap="non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  <a:sym typeface="Arial"/>
                        </a:rPr>
                        <a:t>從已有的彈性課程基礎，調整整併本校彈性課程架構，發展「永續龍門」、「自主龍門」及「閱讀龍門」三門課程。「自主龍門」為新開設課程，依本校實際狀況推動自主學習，指導學生如何自主學習，引導學生擬定自主學習主題及撰寫計畫書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15502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9567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601915D-65A1-4E90-BA57-8C7CAC363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245" y="1282012"/>
            <a:ext cx="5693228" cy="701690"/>
          </a:xfr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r>
              <a:rPr lang="zh-TW" altLang="en-US" b="1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群組任務</a:t>
            </a:r>
            <a:r>
              <a:rPr lang="en-US" altLang="zh-TW" b="1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b="1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公開觀課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518C7C7-C008-4D79-940A-DCBD9AB98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2885" y="2133535"/>
            <a:ext cx="5181600" cy="2438465"/>
          </a:xfrm>
          <a:solidFill>
            <a:srgbClr val="EAEFF7"/>
          </a:solidFill>
        </p:spPr>
        <p:txBody>
          <a:bodyPr>
            <a:normAutofit/>
          </a:bodyPr>
          <a:lstStyle/>
          <a:p>
            <a:r>
              <a:rPr lang="zh-TW" altLang="en-US" sz="360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上學期</a:t>
            </a:r>
            <a:endParaRPr lang="en-US" altLang="zh-TW" sz="360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r>
              <a:rPr lang="zh-TW" altLang="en-US" sz="360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懷生國中</a:t>
            </a:r>
            <a:endParaRPr lang="en-US" altLang="zh-TW" sz="360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r>
              <a:rPr lang="zh-TW" altLang="en-US" sz="360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預計於</a:t>
            </a:r>
            <a:r>
              <a:rPr lang="en-US" altLang="zh-TW" sz="360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2/16-2/29</a:t>
            </a:r>
            <a:r>
              <a:rPr lang="zh-TW" altLang="en-US" sz="360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辦理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1E12BB4-6D4D-4A32-9942-F1AC4552CAC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096000" y="2133534"/>
            <a:ext cx="5181600" cy="2438465"/>
          </a:xfrm>
          <a:solidFill>
            <a:srgbClr val="EAEFF7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zh-TW" altLang="en-US" sz="360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下學期</a:t>
            </a:r>
            <a:endParaRPr lang="en-US" altLang="zh-TW" sz="360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r>
              <a:rPr lang="zh-TW" altLang="en-US" sz="360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瑠公國中</a:t>
            </a:r>
            <a:endParaRPr lang="en-US" altLang="zh-TW" sz="3600">
              <a:solidFill>
                <a:srgbClr val="002060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r>
              <a:rPr lang="zh-TW" altLang="en-US" sz="360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預計於</a:t>
            </a:r>
            <a:r>
              <a:rPr lang="en-US" altLang="zh-TW" sz="360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4/11-4/28</a:t>
            </a:r>
            <a:r>
              <a:rPr lang="zh-TW" altLang="en-US" sz="3600">
                <a:solidFill>
                  <a:srgbClr val="00206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辦理</a:t>
            </a:r>
          </a:p>
        </p:txBody>
      </p:sp>
    </p:spTree>
    <p:extLst>
      <p:ext uri="{BB962C8B-B14F-4D97-AF65-F5344CB8AC3E}">
        <p14:creationId xmlns:p14="http://schemas.microsoft.com/office/powerpoint/2010/main" val="1300525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26459" y="2498413"/>
            <a:ext cx="6749196" cy="19389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zh-TW" altLang="en-US" sz="6000" b="1" dirty="0">
                <a:solidFill>
                  <a:srgbClr val="7030A0"/>
                </a:solidFill>
                <a:latin typeface="DFKai-SB"/>
                <a:ea typeface="DFKai-SB"/>
                <a:cs typeface="DFKai-SB"/>
                <a:sym typeface="DFKai-SB"/>
              </a:rPr>
              <a:t>感謝聆聽</a:t>
            </a:r>
            <a:endParaRPr lang="en-US" altLang="zh-TW" sz="6000" b="1" dirty="0">
              <a:solidFill>
                <a:srgbClr val="7030A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lvl="0" algn="ctr"/>
            <a:r>
              <a:rPr lang="zh-TW" altLang="en-US" sz="6000" b="1" dirty="0">
                <a:solidFill>
                  <a:srgbClr val="7030A0"/>
                </a:solidFill>
                <a:latin typeface="DFKai-SB"/>
                <a:ea typeface="DFKai-SB"/>
                <a:cs typeface="DFKai-SB"/>
                <a:sym typeface="DFKai-SB"/>
              </a:rPr>
              <a:t>敬請指導</a:t>
            </a:r>
          </a:p>
        </p:txBody>
      </p:sp>
    </p:spTree>
    <p:extLst>
      <p:ext uri="{BB962C8B-B14F-4D97-AF65-F5344CB8AC3E}">
        <p14:creationId xmlns:p14="http://schemas.microsoft.com/office/powerpoint/2010/main" val="1175477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8;p1"/>
          <p:cNvSpPr txBox="1"/>
          <p:nvPr/>
        </p:nvSpPr>
        <p:spPr>
          <a:xfrm>
            <a:off x="1039981" y="2842246"/>
            <a:ext cx="198031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6000" b="1" i="0" u="none" strike="noStrike" cap="none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目錄</a:t>
            </a:r>
            <a:endParaRPr sz="6000" b="1" i="0" u="none" strike="noStrike" cap="none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1816427446"/>
              </p:ext>
            </p:extLst>
          </p:nvPr>
        </p:nvGraphicFramePr>
        <p:xfrm>
          <a:off x="4127757" y="1033701"/>
          <a:ext cx="7408461" cy="4314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64132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90184" y="977179"/>
            <a:ext cx="8899140" cy="27000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TW" altLang="en-US" sz="6000" b="1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第二群組增能研習</a:t>
            </a:r>
            <a:endParaRPr lang="en-US" altLang="zh-TW" sz="6000" b="1">
              <a:solidFill>
                <a:srgbClr val="0070C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lvl="0" algn="ctr">
              <a:lnSpc>
                <a:spcPct val="150000"/>
              </a:lnSpc>
            </a:pPr>
            <a:r>
              <a:rPr lang="zh-TW" altLang="en-US" sz="6000" b="1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成果</a:t>
            </a:r>
            <a:r>
              <a:rPr lang="zh-TW" altLang="en-US" sz="6000" b="1" dirty="0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分享</a:t>
            </a:r>
          </a:p>
        </p:txBody>
      </p:sp>
    </p:spTree>
    <p:extLst>
      <p:ext uri="{BB962C8B-B14F-4D97-AF65-F5344CB8AC3E}">
        <p14:creationId xmlns:p14="http://schemas.microsoft.com/office/powerpoint/2010/main" val="3656864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7AE30DA-A9E8-4CE8-A548-C6D907607654}"/>
              </a:ext>
            </a:extLst>
          </p:cNvPr>
          <p:cNvSpPr/>
          <p:nvPr/>
        </p:nvSpPr>
        <p:spPr>
          <a:xfrm>
            <a:off x="2015414" y="20649"/>
            <a:ext cx="6400798" cy="16569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TW" altLang="en-US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增能研習</a:t>
            </a:r>
            <a:r>
              <a:rPr lang="en-US" altLang="zh-TW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-</a:t>
            </a:r>
            <a:r>
              <a:rPr lang="zh-TW" altLang="en-US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鷹架學生的探究學習</a:t>
            </a:r>
            <a:r>
              <a:rPr lang="en-US" altLang="zh-TW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-</a:t>
            </a:r>
            <a:r>
              <a:rPr lang="zh-TW" altLang="en-US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提升學生自主學習力 </a:t>
            </a:r>
            <a:endParaRPr lang="en-US" altLang="zh-TW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5" name="Google Shape;88;p1">
            <a:extLst>
              <a:ext uri="{FF2B5EF4-FFF2-40B4-BE49-F238E27FC236}">
                <a16:creationId xmlns:a16="http://schemas.microsoft.com/office/drawing/2014/main" id="{022D1C37-2506-4B21-BFBD-1833712B381B}"/>
              </a:ext>
            </a:extLst>
          </p:cNvPr>
          <p:cNvSpPr txBox="1"/>
          <p:nvPr/>
        </p:nvSpPr>
        <p:spPr>
          <a:xfrm>
            <a:off x="18434" y="2074491"/>
            <a:ext cx="6167535" cy="5231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altLang="zh-TW" sz="2800" b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10/19</a:t>
            </a:r>
            <a:r>
              <a:rPr lang="zh-TW" altLang="en-US" sz="2800" b="1" i="0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邀請吳璧純教授進行系列工作坊</a:t>
            </a:r>
            <a:endParaRPr sz="2800" b="1" i="0" strike="noStrike" cap="none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ED4FA3BE-4616-431D-B056-1EEB41BFC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180" y="2860114"/>
            <a:ext cx="4943034" cy="37072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E784E40-5458-4379-9854-119B840A5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034" y="3296919"/>
            <a:ext cx="7248966" cy="3595451"/>
          </a:xfrm>
          <a:prstGeom prst="rect">
            <a:avLst/>
          </a:prstGeom>
        </p:spPr>
      </p:pic>
      <p:sp>
        <p:nvSpPr>
          <p:cNvPr id="11" name="Google Shape;88;p1">
            <a:extLst>
              <a:ext uri="{FF2B5EF4-FFF2-40B4-BE49-F238E27FC236}">
                <a16:creationId xmlns:a16="http://schemas.microsoft.com/office/drawing/2014/main" id="{E2F1BE44-31FF-4942-BCB0-9EE80B39710D}"/>
              </a:ext>
            </a:extLst>
          </p:cNvPr>
          <p:cNvSpPr txBox="1"/>
          <p:nvPr/>
        </p:nvSpPr>
        <p:spPr>
          <a:xfrm>
            <a:off x="6232624" y="1702438"/>
            <a:ext cx="2294583" cy="15696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b="1" i="0" strike="noStrike" cap="none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活動：</a:t>
            </a:r>
            <a:endParaRPr lang="en-US" altLang="zh-TW" sz="3200" b="1" i="0" strike="noStrike" cap="none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b="1" i="0" strike="noStrike" cap="none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分辨何謂</a:t>
            </a:r>
            <a:endParaRPr lang="en-US" altLang="zh-TW" sz="3200" b="1" i="0" strike="noStrike" cap="none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b="1" i="0" strike="noStrike" cap="none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探究學習</a:t>
            </a:r>
            <a:endParaRPr sz="3200" b="1" i="0" strike="noStrike" cap="none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472D0AB7-E05F-4CFC-BBD4-F1AFF1A34C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892" t="16326" r="15552" b="17596"/>
          <a:stretch/>
        </p:blipFill>
        <p:spPr>
          <a:xfrm>
            <a:off x="8527207" y="625151"/>
            <a:ext cx="3694457" cy="267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89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F11519B-3917-4F49-957C-9680FD5F3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24" y="138524"/>
            <a:ext cx="11780952" cy="65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511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F268F1F-8635-4C52-9166-380EEC44F1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04" b="5848"/>
          <a:stretch/>
        </p:blipFill>
        <p:spPr>
          <a:xfrm>
            <a:off x="2096011" y="354556"/>
            <a:ext cx="10038580" cy="6503444"/>
          </a:xfrm>
          <a:prstGeom prst="rect">
            <a:avLst/>
          </a:prstGeom>
        </p:spPr>
      </p:pic>
      <p:sp>
        <p:nvSpPr>
          <p:cNvPr id="5" name="Google Shape;88;p1">
            <a:extLst>
              <a:ext uri="{FF2B5EF4-FFF2-40B4-BE49-F238E27FC236}">
                <a16:creationId xmlns:a16="http://schemas.microsoft.com/office/drawing/2014/main" id="{029A97BF-69B4-4581-BFF2-3D023EC510C6}"/>
              </a:ext>
            </a:extLst>
          </p:cNvPr>
          <p:cNvSpPr txBox="1"/>
          <p:nvPr/>
        </p:nvSpPr>
        <p:spPr>
          <a:xfrm>
            <a:off x="177282" y="2177655"/>
            <a:ext cx="1918729" cy="156962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b="1" i="0" strike="noStrike" cap="none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動態的</a:t>
            </a:r>
            <a:endParaRPr lang="en-US" altLang="zh-TW" sz="3200" b="1" i="0" strike="noStrike" cap="none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b="1" i="0" strike="noStrike" cap="none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師生</a:t>
            </a:r>
            <a:endParaRPr lang="en-US" altLang="zh-TW" sz="3200" b="1" i="0" strike="noStrike" cap="none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b="1" i="0" strike="noStrike" cap="none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互動歷程</a:t>
            </a:r>
            <a:endParaRPr sz="3200" b="1" i="0" strike="noStrike" cap="none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</p:spTree>
    <p:extLst>
      <p:ext uri="{BB962C8B-B14F-4D97-AF65-F5344CB8AC3E}">
        <p14:creationId xmlns:p14="http://schemas.microsoft.com/office/powerpoint/2010/main" val="2424950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8;p1"/>
          <p:cNvSpPr txBox="1"/>
          <p:nvPr/>
        </p:nvSpPr>
        <p:spPr>
          <a:xfrm>
            <a:off x="0" y="9873"/>
            <a:ext cx="8886315" cy="523180"/>
          </a:xfrm>
          <a:prstGeom prst="rect">
            <a:avLst/>
          </a:prstGeom>
          <a:solidFill>
            <a:srgbClr val="0BA29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 i="0" strike="noStrike" cap="none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各</a:t>
            </a:r>
            <a:r>
              <a:rPr lang="zh-TW" altLang="en-US" sz="2800" b="1" i="0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校分享校本課程探究學習案例 </a:t>
            </a:r>
            <a:r>
              <a:rPr lang="en-US" altLang="zh-TW" sz="2800" b="1" i="0" strike="noStrike" cap="none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11/9</a:t>
            </a:r>
            <a:r>
              <a:rPr lang="zh-TW" altLang="en-US" sz="2800" b="1" i="0" strike="noStrike" cap="none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 探究學習與提問</a:t>
            </a:r>
            <a:endParaRPr sz="2800" b="1" i="0" strike="noStrike" cap="none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D523466-2147-4802-9506-5CCC16DBED69}"/>
              </a:ext>
            </a:extLst>
          </p:cNvPr>
          <p:cNvSpPr/>
          <p:nvPr/>
        </p:nvSpPr>
        <p:spPr>
          <a:xfrm>
            <a:off x="4342064" y="-2078891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>
                <a:latin typeface="Times New Roman" panose="02020603050405020304" pitchFamily="18" charset="0"/>
                <a:ea typeface="標楷體" panose="03000509000000000000" pitchFamily="65" charset="-120"/>
              </a:rPr>
              <a:t>金華國中：</a:t>
            </a:r>
          </a:p>
          <a:p>
            <a:r>
              <a:rPr lang="zh-TW" altLang="en-US">
                <a:latin typeface="Times New Roman" panose="02020603050405020304" pitchFamily="18" charset="0"/>
                <a:ea typeface="標楷體" panose="03000509000000000000" pitchFamily="65" charset="-120"/>
              </a:rPr>
              <a:t>信義國中：</a:t>
            </a:r>
          </a:p>
          <a:p>
            <a:r>
              <a:rPr lang="zh-TW" altLang="en-US">
                <a:latin typeface="Times New Roman" panose="02020603050405020304" pitchFamily="18" charset="0"/>
                <a:ea typeface="標楷體" panose="03000509000000000000" pitchFamily="65" charset="-120"/>
              </a:rPr>
              <a:t>龍門國中：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26247B6-EB97-401B-8A08-189BD85B5061}"/>
              </a:ext>
            </a:extLst>
          </p:cNvPr>
          <p:cNvSpPr/>
          <p:nvPr/>
        </p:nvSpPr>
        <p:spPr>
          <a:xfrm>
            <a:off x="10699758" y="6030548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89C66FC-FA27-4E1E-A9E7-D4A064810EED}"/>
              </a:ext>
            </a:extLst>
          </p:cNvPr>
          <p:cNvSpPr/>
          <p:nvPr/>
        </p:nvSpPr>
        <p:spPr>
          <a:xfrm>
            <a:off x="428781" y="4378096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sz="2000"/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399B1E44-537B-482B-9EB4-1944CAF218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88064"/>
              </p:ext>
            </p:extLst>
          </p:nvPr>
        </p:nvGraphicFramePr>
        <p:xfrm>
          <a:off x="1" y="1359578"/>
          <a:ext cx="12192000" cy="52967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54812113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37766249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68595576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937306398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4009879779"/>
                    </a:ext>
                  </a:extLst>
                </a:gridCol>
              </a:tblGrid>
              <a:tr h="2542908">
                <a:tc>
                  <a:txBody>
                    <a:bodyPr/>
                    <a:lstStyle/>
                    <a:p>
                      <a:r>
                        <a:rPr lang="zh-TW" altLang="en-US" sz="2200" baseline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瑠公國中</a:t>
                      </a:r>
                      <a:r>
                        <a:rPr lang="en-US" altLang="zh-TW" sz="2200" baseline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-</a:t>
                      </a:r>
                    </a:p>
                    <a:p>
                      <a:r>
                        <a:rPr lang="zh-TW" altLang="en-US" sz="2200" baseline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同舟共濟大賽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2200" baseline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木柵國中</a:t>
                      </a:r>
                      <a:r>
                        <a:rPr lang="en-US" altLang="zh-TW" sz="2200" baseline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-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2200" baseline="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食在安心</a:t>
                      </a:r>
                    </a:p>
                    <a:p>
                      <a:endParaRPr lang="zh-TW" altLang="en-US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20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實踐國中</a:t>
                      </a:r>
                      <a:r>
                        <a:rPr lang="en-US" altLang="zh-TW" sz="220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-</a:t>
                      </a:r>
                    </a:p>
                    <a:p>
                      <a:r>
                        <a:rPr lang="zh-TW" altLang="en-US" sz="220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無數不學</a:t>
                      </a:r>
                      <a:endParaRPr lang="zh-TW" altLang="en-US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20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永吉國中</a:t>
                      </a:r>
                      <a:r>
                        <a:rPr lang="en-US" altLang="zh-TW" sz="220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-</a:t>
                      </a:r>
                    </a:p>
                    <a:p>
                      <a:r>
                        <a:rPr lang="zh-TW" altLang="en-US" sz="220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寶特瓶創意變身</a:t>
                      </a:r>
                      <a:endParaRPr lang="zh-TW" altLang="en-US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20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興福國中</a:t>
                      </a:r>
                      <a:r>
                        <a:rPr lang="en-US" altLang="zh-TW" sz="220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-</a:t>
                      </a:r>
                    </a:p>
                    <a:p>
                      <a:r>
                        <a:rPr lang="zh-TW" altLang="en-US" sz="220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看圖說故事</a:t>
                      </a:r>
                      <a:endParaRPr lang="zh-TW" altLang="en-US" sz="2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8231906"/>
                  </a:ext>
                </a:extLst>
              </a:tr>
              <a:tr h="2753841">
                <a:tc>
                  <a:txBody>
                    <a:bodyPr/>
                    <a:lstStyle/>
                    <a:p>
                      <a:r>
                        <a:rPr lang="zh-TW" altLang="en-US" sz="220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懷生國中</a:t>
                      </a:r>
                      <a:r>
                        <a:rPr lang="en-US" altLang="zh-TW" sz="220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-</a:t>
                      </a:r>
                    </a:p>
                    <a:p>
                      <a:r>
                        <a:rPr lang="zh-TW" altLang="en-US" sz="2200"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海洋環境教育</a:t>
                      </a:r>
                      <a:endParaRPr lang="en-US" altLang="zh-TW" sz="2200"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220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金華國中</a:t>
                      </a:r>
                      <a:r>
                        <a:rPr lang="en-US" altLang="zh-TW" sz="220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</a:t>
                      </a:r>
                    </a:p>
                    <a:p>
                      <a:r>
                        <a:rPr lang="zh-TW" altLang="en-US" sz="220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永續校園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220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信義國中</a:t>
                      </a:r>
                      <a:r>
                        <a:rPr lang="en-US" altLang="zh-TW" sz="220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</a:t>
                      </a:r>
                    </a:p>
                    <a:p>
                      <a:r>
                        <a:rPr lang="zh-TW" altLang="en-US" sz="220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桌遊創發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220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龍門國中</a:t>
                      </a:r>
                      <a:r>
                        <a:rPr lang="en-US" altLang="zh-TW" sz="220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220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龍遊寶島</a:t>
                      </a:r>
                      <a:endParaRPr lang="en-US" altLang="zh-TW" sz="220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endParaRPr lang="zh-TW" altLang="en-US" sz="220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2200" baseline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北政國中</a:t>
                      </a:r>
                      <a:r>
                        <a:rPr lang="en-US" altLang="zh-TW" sz="2200" baseline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2200" baseline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生活科學</a:t>
                      </a:r>
                    </a:p>
                    <a:p>
                      <a:endParaRPr lang="zh-TW" altLang="en-US" sz="220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2075978"/>
                  </a:ext>
                </a:extLst>
              </a:tr>
            </a:tbl>
          </a:graphicData>
        </a:graphic>
      </p:graphicFrame>
      <p:pic>
        <p:nvPicPr>
          <p:cNvPr id="14" name="圖片 13">
            <a:extLst>
              <a:ext uri="{FF2B5EF4-FFF2-40B4-BE49-F238E27FC236}">
                <a16:creationId xmlns:a16="http://schemas.microsoft.com/office/drawing/2014/main" id="{96789B2C-487F-4D15-B894-6970AF7A7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41296"/>
            <a:ext cx="2448000" cy="183600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FE369E93-7176-4C4B-B679-C3F53F081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8000" y="2059296"/>
            <a:ext cx="2400000" cy="180000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9CB4B184-3041-442A-B174-B0702AE0D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6009" y="2053328"/>
            <a:ext cx="2400000" cy="1800000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15AA188E-F0D7-43CF-A951-0E0C63C7F6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8798" y="2056029"/>
            <a:ext cx="2400541" cy="1800000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9BB33CA3-BCF7-4FF2-A9AD-4C22D0C38C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0399" y="2056029"/>
            <a:ext cx="2400541" cy="1800000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0AFC622E-9600-4AC4-9F62-EFA806C34F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748039"/>
            <a:ext cx="2400541" cy="1800000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A9879727-90B4-49D6-85FC-871A02D76C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3467" y="4707137"/>
            <a:ext cx="2450724" cy="1838043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1AAB177F-7E92-4C08-BBCD-F27E4BC6B6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47459" y="4762591"/>
            <a:ext cx="2400541" cy="1800000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2189BD16-E097-42DC-A245-966F54E07E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13148" y="4600079"/>
            <a:ext cx="2115520" cy="2225945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E411DFEA-4A9E-47A0-B071-299C5A5A60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65030" y="4578151"/>
            <a:ext cx="2768075" cy="2342961"/>
          </a:xfrm>
          <a:prstGeom prst="rect">
            <a:avLst/>
          </a:prstGeom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9C4AEF24-D19E-4A00-99FC-82FB159A4259}"/>
              </a:ext>
            </a:extLst>
          </p:cNvPr>
          <p:cNvSpPr/>
          <p:nvPr/>
        </p:nvSpPr>
        <p:spPr>
          <a:xfrm>
            <a:off x="9289231" y="457436"/>
            <a:ext cx="1990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>
                <a:hlinkClick r:id="rId13"/>
              </a:rPr>
              <a:t>各校作業上傳區</a:t>
            </a:r>
            <a:endParaRPr lang="en-US" altLang="zh-TW" sz="1800"/>
          </a:p>
          <a:p>
            <a:endParaRPr lang="zh-TW" altLang="en-US" sz="1800"/>
          </a:p>
        </p:txBody>
      </p:sp>
    </p:spTree>
    <p:extLst>
      <p:ext uri="{BB962C8B-B14F-4D97-AF65-F5344CB8AC3E}">
        <p14:creationId xmlns:p14="http://schemas.microsoft.com/office/powerpoint/2010/main" val="2626842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8;p1"/>
          <p:cNvSpPr txBox="1"/>
          <p:nvPr/>
        </p:nvSpPr>
        <p:spPr>
          <a:xfrm>
            <a:off x="1732818" y="1966879"/>
            <a:ext cx="2903997" cy="584735"/>
          </a:xfrm>
          <a:prstGeom prst="rect">
            <a:avLst/>
          </a:prstGeom>
          <a:solidFill>
            <a:srgbClr val="0BA19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b="1" i="0" u="sng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出席</a:t>
            </a:r>
            <a:r>
              <a:rPr lang="en-US" altLang="zh-TW" sz="3200" b="1" i="0" u="sng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:29</a:t>
            </a:r>
            <a:r>
              <a:rPr lang="zh-TW" altLang="en-US" sz="3200" b="1" i="0" u="sng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人</a:t>
            </a:r>
            <a:endParaRPr sz="3200" b="1" i="0" u="sng" strike="noStrike" cap="none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DFKai-SB"/>
              <a:cs typeface="DFKai-SB"/>
              <a:sym typeface="DFKai-SB"/>
            </a:endParaRPr>
          </a:p>
        </p:txBody>
      </p:sp>
      <p:sp>
        <p:nvSpPr>
          <p:cNvPr id="7" name="Google Shape;88;p1"/>
          <p:cNvSpPr txBox="1"/>
          <p:nvPr/>
        </p:nvSpPr>
        <p:spPr>
          <a:xfrm>
            <a:off x="7052884" y="211972"/>
            <a:ext cx="527075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000" b="1" i="0" u="sng" strike="noStrike" cap="none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增能研習回饋統計</a:t>
            </a:r>
            <a:r>
              <a:rPr lang="en-US" altLang="zh-TW" sz="4000" b="1" i="0" u="sng" strike="noStrike" cap="none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:</a:t>
            </a:r>
            <a:endParaRPr sz="4000" b="1" i="0" u="sng" strike="noStrike" cap="none" dirty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DFKai-SB"/>
              <a:cs typeface="DFKai-SB"/>
              <a:sym typeface="DFKai-SB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D62830A-FED9-405B-8BB2-4CCEBDB53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4486" y="1223665"/>
            <a:ext cx="171642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4000" b="1" u="sng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</a:rPr>
              <a:t>10/19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EE101A66-661C-4112-B4C3-D54D741D6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2884" y="992994"/>
            <a:ext cx="171642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4000" b="1" u="sng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</a:rPr>
              <a:t>11/9</a:t>
            </a:r>
          </a:p>
        </p:txBody>
      </p:sp>
      <p:sp>
        <p:nvSpPr>
          <p:cNvPr id="9" name="Google Shape;88;p1">
            <a:extLst>
              <a:ext uri="{FF2B5EF4-FFF2-40B4-BE49-F238E27FC236}">
                <a16:creationId xmlns:a16="http://schemas.microsoft.com/office/drawing/2014/main" id="{40DE5D0F-DA4B-4BA4-90E8-A63F529FA4AD}"/>
              </a:ext>
            </a:extLst>
          </p:cNvPr>
          <p:cNvSpPr txBox="1"/>
          <p:nvPr/>
        </p:nvSpPr>
        <p:spPr>
          <a:xfrm>
            <a:off x="6156135" y="1808296"/>
            <a:ext cx="2903997" cy="584735"/>
          </a:xfrm>
          <a:prstGeom prst="rect">
            <a:avLst/>
          </a:prstGeom>
          <a:solidFill>
            <a:srgbClr val="0BA19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b="1" i="0" u="sng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出席</a:t>
            </a:r>
            <a:r>
              <a:rPr lang="en-US" altLang="zh-TW" sz="3200" b="1" i="0" u="sng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:27</a:t>
            </a:r>
            <a:r>
              <a:rPr lang="zh-TW" altLang="en-US" sz="3200" b="1" i="0" u="sng" strike="noStrike" cap="none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DFKai-SB"/>
                <a:cs typeface="DFKai-SB"/>
                <a:sym typeface="DFKai-SB"/>
              </a:rPr>
              <a:t>人</a:t>
            </a:r>
            <a:endParaRPr sz="3200" b="1" i="0" u="sng" strike="noStrike" cap="none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DFKai-SB"/>
              <a:cs typeface="DFKai-SB"/>
              <a:sym typeface="DFKai-SB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4A7163E1-9273-42A6-831B-1B201167F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999" y="2653017"/>
            <a:ext cx="6310341" cy="250410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2900411-B606-4DB8-AC67-DE4EEF1CC1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073"/>
          <a:stretch/>
        </p:blipFill>
        <p:spPr>
          <a:xfrm>
            <a:off x="6664340" y="2367827"/>
            <a:ext cx="3311078" cy="278929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93717E37-1785-4CE3-948B-BF0C816838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4731"/>
          <a:stretch/>
        </p:blipFill>
        <p:spPr>
          <a:xfrm>
            <a:off x="353999" y="5157120"/>
            <a:ext cx="3818329" cy="1488908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E4B33134-9784-4417-A908-82340FC613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0198" y="1394207"/>
            <a:ext cx="2768123" cy="86503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0BEBC1E7-F4B2-4D3F-B1CC-E8D87ACF66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4628"/>
          <a:stretch/>
        </p:blipFill>
        <p:spPr>
          <a:xfrm>
            <a:off x="3608911" y="5423754"/>
            <a:ext cx="3818329" cy="122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67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73020" y="905069"/>
            <a:ext cx="8766502" cy="14465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zh-TW" altLang="en-US" sz="4400" b="1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活化子二</a:t>
            </a:r>
            <a:endParaRPr lang="en-US" altLang="zh-TW" sz="4400" b="1">
              <a:solidFill>
                <a:srgbClr val="0070C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lvl="0"/>
            <a:r>
              <a:rPr lang="zh-TW" altLang="en-US" sz="4400" b="1">
                <a:solidFill>
                  <a:srgbClr val="0070C0"/>
                </a:solidFill>
                <a:latin typeface="DFKai-SB"/>
                <a:ea typeface="DFKai-SB"/>
              </a:rPr>
              <a:t>教學科技數位培力增能工作坊</a:t>
            </a:r>
            <a:endParaRPr lang="en-US" altLang="zh-TW" sz="4400" b="1" dirty="0">
              <a:solidFill>
                <a:srgbClr val="0070C0"/>
              </a:solidFill>
              <a:latin typeface="DFKai-SB"/>
              <a:ea typeface="DFKai-SB"/>
              <a:sym typeface="DFKai-SB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0F717EAF-14E9-48FD-A526-748839FC5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11" y="2298493"/>
            <a:ext cx="8105790" cy="4559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28AF1DA-A5B7-4536-9728-9C76F8F70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9201" y="1271872"/>
            <a:ext cx="3189434" cy="5670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6965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840</TotalTime>
  <Words>956</Words>
  <Application>Microsoft Office PowerPoint</Application>
  <PresentationFormat>寬螢幕</PresentationFormat>
  <Paragraphs>84</Paragraphs>
  <Slides>13</Slides>
  <Notes>10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19" baseType="lpstr">
      <vt:lpstr>Arial</vt:lpstr>
      <vt:lpstr>Calibri</vt:lpstr>
      <vt:lpstr>標楷體</vt:lpstr>
      <vt:lpstr>標楷體</vt:lpstr>
      <vt:lpstr>Times New Roman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第二群組各校上學期  校本課程優化進度與情形</vt:lpstr>
      <vt:lpstr>群組任務-公開觀課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64</cp:revision>
  <cp:lastPrinted>2024-01-09T01:11:58Z</cp:lastPrinted>
  <dcterms:created xsi:type="dcterms:W3CDTF">2022-11-02T04:28:06Z</dcterms:created>
  <dcterms:modified xsi:type="dcterms:W3CDTF">2024-01-09T02:12:17Z</dcterms:modified>
</cp:coreProperties>
</file>