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9" r:id="rId3"/>
    <p:sldId id="270" r:id="rId4"/>
    <p:sldId id="277" r:id="rId5"/>
    <p:sldId id="298" r:id="rId6"/>
    <p:sldId id="300" r:id="rId7"/>
    <p:sldId id="301" r:id="rId8"/>
    <p:sldId id="279" r:id="rId9"/>
    <p:sldId id="293" r:id="rId10"/>
    <p:sldId id="294" r:id="rId11"/>
    <p:sldId id="295" r:id="rId12"/>
    <p:sldId id="296" r:id="rId13"/>
    <p:sldId id="302" r:id="rId14"/>
    <p:sldId id="297" r:id="rId15"/>
    <p:sldId id="291" r:id="rId16"/>
    <p:sldId id="299" r:id="rId17"/>
    <p:sldId id="286" r:id="rId18"/>
  </p:sldIdLst>
  <p:sldSz cx="12192000" cy="6858000"/>
  <p:notesSz cx="9926638" cy="6797675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標楷體" panose="03000509000000000000" pitchFamily="65" charset="-120"/>
      <p:regular r:id="rId24"/>
    </p:embeddedFont>
    <p:embeddedFont>
      <p:font typeface="標楷體" panose="03000509000000000000" pitchFamily="65" charset="-12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gL6FWVkgn+NgOlM9LlqxguPGt/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B9CF"/>
    <a:srgbClr val="EAEFF7"/>
    <a:srgbClr val="0BA29A"/>
    <a:srgbClr val="0BA19B"/>
    <a:srgbClr val="70B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17" autoAdjust="0"/>
  </p:normalViewPr>
  <p:slideViewPr>
    <p:cSldViewPr snapToGrid="0">
      <p:cViewPr varScale="1">
        <p:scale>
          <a:sx n="60" d="100"/>
          <a:sy n="60" d="100"/>
        </p:scale>
        <p:origin x="78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FAF7FF-6B5E-4579-8297-2A69B9B70D27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A1B8ED9-E27C-4A4C-955A-911E69402BCF}">
      <dgm:prSet phldrT="[文字]"/>
      <dgm:spPr/>
      <dgm:t>
        <a:bodyPr/>
        <a:lstStyle/>
        <a:p>
          <a:r>
            <a:rPr lang="en-US" altLang="zh-TW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1.</a:t>
          </a:r>
          <a:r>
            <a:rPr lang="zh-TW" altLang="en-US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第二群組增能研習</a:t>
          </a:r>
        </a:p>
      </dgm:t>
    </dgm:pt>
    <dgm:pt modelId="{80A8FABE-455A-4C2B-B6E9-F77756A291DF}" type="parTrans" cxnId="{30006038-888C-4078-9AFF-8B5ABE57F61F}">
      <dgm:prSet/>
      <dgm:spPr/>
      <dgm:t>
        <a:bodyPr/>
        <a:lstStyle/>
        <a:p>
          <a:endParaRPr lang="zh-TW" altLang="en-US"/>
        </a:p>
      </dgm:t>
    </dgm:pt>
    <dgm:pt modelId="{0E16B2CF-A5D7-403C-A8F3-73300D97EA8A}" type="sibTrans" cxnId="{30006038-888C-4078-9AFF-8B5ABE57F61F}">
      <dgm:prSet/>
      <dgm:spPr/>
      <dgm:t>
        <a:bodyPr/>
        <a:lstStyle/>
        <a:p>
          <a:endParaRPr lang="zh-TW" altLang="en-US"/>
        </a:p>
      </dgm:t>
    </dgm:pt>
    <dgm:pt modelId="{8CAD05E9-D327-4701-B067-057B02629FCE}">
      <dgm:prSet phldrT="[文字]"/>
      <dgm:spPr/>
      <dgm:t>
        <a:bodyPr/>
        <a:lstStyle/>
        <a:p>
          <a:r>
            <a:rPr lang="en-US" altLang="zh-TW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2</a:t>
          </a:r>
          <a:r>
            <a:rPr lang="en-US" altLang="zh-TW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活化子二觀課、議課</a:t>
          </a:r>
          <a:endParaRPr lang="zh-TW" altLang="en-US" dirty="0"/>
        </a:p>
      </dgm:t>
    </dgm:pt>
    <dgm:pt modelId="{447DD408-C8EF-4711-A297-987394D7820E}" type="parTrans" cxnId="{BBA0AE45-5B32-44C9-A497-6FC9E8129C78}">
      <dgm:prSet/>
      <dgm:spPr/>
      <dgm:t>
        <a:bodyPr/>
        <a:lstStyle/>
        <a:p>
          <a:endParaRPr lang="zh-TW" altLang="en-US"/>
        </a:p>
      </dgm:t>
    </dgm:pt>
    <dgm:pt modelId="{6DC87209-7262-492F-ADCF-436FBA9D90B5}" type="sibTrans" cxnId="{BBA0AE45-5B32-44C9-A497-6FC9E8129C78}">
      <dgm:prSet/>
      <dgm:spPr/>
      <dgm:t>
        <a:bodyPr/>
        <a:lstStyle/>
        <a:p>
          <a:endParaRPr lang="zh-TW" altLang="en-US"/>
        </a:p>
      </dgm:t>
    </dgm:pt>
    <dgm:pt modelId="{C155961C-15F0-4EAD-B65F-F904F21D08D6}">
      <dgm:prSet phldrT="[文字]" custT="1"/>
      <dgm:spPr/>
      <dgm:t>
        <a:bodyPr/>
        <a:lstStyle/>
        <a:p>
          <a:pPr algn="ctr"/>
          <a:r>
            <a:rPr lang="en-US" altLang="zh-TW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en-US" altLang="zh-TW" sz="36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sz="36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第二群組各校校本課程成果發表</a:t>
          </a:r>
          <a:r>
            <a:rPr lang="en-US" altLang="zh-TW" sz="36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6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木柵場</a:t>
          </a:r>
          <a:r>
            <a:rPr lang="en-US" altLang="zh-TW" sz="36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EB0CC11-E4D6-4709-86E4-237570857C97}" type="parTrans" cxnId="{3EE3B2C0-002E-4303-82B2-35D3C0EACBB9}">
      <dgm:prSet/>
      <dgm:spPr/>
      <dgm:t>
        <a:bodyPr/>
        <a:lstStyle/>
        <a:p>
          <a:endParaRPr lang="zh-TW" altLang="en-US"/>
        </a:p>
      </dgm:t>
    </dgm:pt>
    <dgm:pt modelId="{45A8F7D1-CFE0-4D49-9279-5A43ECDD05F7}" type="sibTrans" cxnId="{3EE3B2C0-002E-4303-82B2-35D3C0EACBB9}">
      <dgm:prSet/>
      <dgm:spPr/>
      <dgm:t>
        <a:bodyPr/>
        <a:lstStyle/>
        <a:p>
          <a:endParaRPr lang="zh-TW" altLang="en-US"/>
        </a:p>
      </dgm:t>
    </dgm:pt>
    <dgm:pt modelId="{C24D5DD4-78E8-42C7-8C4C-C9F04F36F4D0}" type="pres">
      <dgm:prSet presAssocID="{23FAF7FF-6B5E-4579-8297-2A69B9B70D27}" presName="outerComposite" presStyleCnt="0">
        <dgm:presLayoutVars>
          <dgm:chMax val="5"/>
          <dgm:dir/>
          <dgm:resizeHandles val="exact"/>
        </dgm:presLayoutVars>
      </dgm:prSet>
      <dgm:spPr/>
    </dgm:pt>
    <dgm:pt modelId="{E7A4EBD1-0A70-45FD-BFA4-85895C952F82}" type="pres">
      <dgm:prSet presAssocID="{23FAF7FF-6B5E-4579-8297-2A69B9B70D27}" presName="dummyMaxCanvas" presStyleCnt="0">
        <dgm:presLayoutVars/>
      </dgm:prSet>
      <dgm:spPr/>
    </dgm:pt>
    <dgm:pt modelId="{9EC7913A-C010-4F5A-A35A-C4D6CB3146A0}" type="pres">
      <dgm:prSet presAssocID="{23FAF7FF-6B5E-4579-8297-2A69B9B70D27}" presName="ThreeNodes_1" presStyleLbl="node1" presStyleIdx="0" presStyleCnt="3" custLinFactNeighborX="-9974" custLinFactNeighborY="-1427">
        <dgm:presLayoutVars>
          <dgm:bulletEnabled val="1"/>
        </dgm:presLayoutVars>
      </dgm:prSet>
      <dgm:spPr/>
    </dgm:pt>
    <dgm:pt modelId="{4FA2EB2B-FCC1-4406-A579-678417A5539F}" type="pres">
      <dgm:prSet presAssocID="{23FAF7FF-6B5E-4579-8297-2A69B9B70D27}" presName="ThreeNodes_2" presStyleLbl="node1" presStyleIdx="1" presStyleCnt="3" custScaleX="113263" custLinFactNeighborX="1719" custLinFactNeighborY="-2621">
        <dgm:presLayoutVars>
          <dgm:bulletEnabled val="1"/>
        </dgm:presLayoutVars>
      </dgm:prSet>
      <dgm:spPr/>
    </dgm:pt>
    <dgm:pt modelId="{6DD8DA6C-4CD4-4A9F-A330-B54C43598D74}" type="pres">
      <dgm:prSet presAssocID="{23FAF7FF-6B5E-4579-8297-2A69B9B70D27}" presName="ThreeNodes_3" presStyleLbl="node1" presStyleIdx="2" presStyleCnt="3" custScaleX="117647">
        <dgm:presLayoutVars>
          <dgm:bulletEnabled val="1"/>
        </dgm:presLayoutVars>
      </dgm:prSet>
      <dgm:spPr/>
    </dgm:pt>
    <dgm:pt modelId="{5D7DC9A0-85D0-464E-9610-303F4C3C31CB}" type="pres">
      <dgm:prSet presAssocID="{23FAF7FF-6B5E-4579-8297-2A69B9B70D27}" presName="ThreeConn_1-2" presStyleLbl="fgAccFollowNode1" presStyleIdx="0" presStyleCnt="2">
        <dgm:presLayoutVars>
          <dgm:bulletEnabled val="1"/>
        </dgm:presLayoutVars>
      </dgm:prSet>
      <dgm:spPr/>
    </dgm:pt>
    <dgm:pt modelId="{67C2D999-7A34-41DE-936C-00BC1802BC94}" type="pres">
      <dgm:prSet presAssocID="{23FAF7FF-6B5E-4579-8297-2A69B9B70D27}" presName="ThreeConn_2-3" presStyleLbl="fgAccFollowNode1" presStyleIdx="1" presStyleCnt="2">
        <dgm:presLayoutVars>
          <dgm:bulletEnabled val="1"/>
        </dgm:presLayoutVars>
      </dgm:prSet>
      <dgm:spPr/>
    </dgm:pt>
    <dgm:pt modelId="{00600C10-AEF5-4CA1-BFD6-85170C810117}" type="pres">
      <dgm:prSet presAssocID="{23FAF7FF-6B5E-4579-8297-2A69B9B70D27}" presName="ThreeNodes_1_text" presStyleLbl="node1" presStyleIdx="2" presStyleCnt="3">
        <dgm:presLayoutVars>
          <dgm:bulletEnabled val="1"/>
        </dgm:presLayoutVars>
      </dgm:prSet>
      <dgm:spPr/>
    </dgm:pt>
    <dgm:pt modelId="{81C6A999-6343-4540-ABB4-961263B3AA71}" type="pres">
      <dgm:prSet presAssocID="{23FAF7FF-6B5E-4579-8297-2A69B9B70D27}" presName="ThreeNodes_2_text" presStyleLbl="node1" presStyleIdx="2" presStyleCnt="3">
        <dgm:presLayoutVars>
          <dgm:bulletEnabled val="1"/>
        </dgm:presLayoutVars>
      </dgm:prSet>
      <dgm:spPr/>
    </dgm:pt>
    <dgm:pt modelId="{517BAC21-1487-4325-9668-A254C3CE3406}" type="pres">
      <dgm:prSet presAssocID="{23FAF7FF-6B5E-4579-8297-2A69B9B70D2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941AA0C-35A0-4C6D-8A56-4EDFDAE79B73}" type="presOf" srcId="{6DC87209-7262-492F-ADCF-436FBA9D90B5}" destId="{67C2D999-7A34-41DE-936C-00BC1802BC94}" srcOrd="0" destOrd="0" presId="urn:microsoft.com/office/officeart/2005/8/layout/vProcess5"/>
    <dgm:cxn modelId="{48D3E321-12F8-4CB9-98BB-C910BB063FDA}" type="presOf" srcId="{23FAF7FF-6B5E-4579-8297-2A69B9B70D27}" destId="{C24D5DD4-78E8-42C7-8C4C-C9F04F36F4D0}" srcOrd="0" destOrd="0" presId="urn:microsoft.com/office/officeart/2005/8/layout/vProcess5"/>
    <dgm:cxn modelId="{30006038-888C-4078-9AFF-8B5ABE57F61F}" srcId="{23FAF7FF-6B5E-4579-8297-2A69B9B70D27}" destId="{BA1B8ED9-E27C-4A4C-955A-911E69402BCF}" srcOrd="0" destOrd="0" parTransId="{80A8FABE-455A-4C2B-B6E9-F77756A291DF}" sibTransId="{0E16B2CF-A5D7-403C-A8F3-73300D97EA8A}"/>
    <dgm:cxn modelId="{143E4D38-7962-43F1-BBEF-AF3B2D7C6CBE}" type="presOf" srcId="{8CAD05E9-D327-4701-B067-057B02629FCE}" destId="{81C6A999-6343-4540-ABB4-961263B3AA71}" srcOrd="1" destOrd="0" presId="urn:microsoft.com/office/officeart/2005/8/layout/vProcess5"/>
    <dgm:cxn modelId="{BBA0AE45-5B32-44C9-A497-6FC9E8129C78}" srcId="{23FAF7FF-6B5E-4579-8297-2A69B9B70D27}" destId="{8CAD05E9-D327-4701-B067-057B02629FCE}" srcOrd="1" destOrd="0" parTransId="{447DD408-C8EF-4711-A297-987394D7820E}" sibTransId="{6DC87209-7262-492F-ADCF-436FBA9D90B5}"/>
    <dgm:cxn modelId="{8ECAD884-E3FE-4C9C-8FEF-123BC814357B}" type="presOf" srcId="{C155961C-15F0-4EAD-B65F-F904F21D08D6}" destId="{517BAC21-1487-4325-9668-A254C3CE3406}" srcOrd="1" destOrd="0" presId="urn:microsoft.com/office/officeart/2005/8/layout/vProcess5"/>
    <dgm:cxn modelId="{C1383EAF-053C-40D8-B4E3-3092B708E51A}" type="presOf" srcId="{BA1B8ED9-E27C-4A4C-955A-911E69402BCF}" destId="{00600C10-AEF5-4CA1-BFD6-85170C810117}" srcOrd="1" destOrd="0" presId="urn:microsoft.com/office/officeart/2005/8/layout/vProcess5"/>
    <dgm:cxn modelId="{3EE3B2C0-002E-4303-82B2-35D3C0EACBB9}" srcId="{23FAF7FF-6B5E-4579-8297-2A69B9B70D27}" destId="{C155961C-15F0-4EAD-B65F-F904F21D08D6}" srcOrd="2" destOrd="0" parTransId="{AEB0CC11-E4D6-4709-86E4-237570857C97}" sibTransId="{45A8F7D1-CFE0-4D49-9279-5A43ECDD05F7}"/>
    <dgm:cxn modelId="{644A14CD-A8F1-4C88-8E82-350357040C60}" type="presOf" srcId="{8CAD05E9-D327-4701-B067-057B02629FCE}" destId="{4FA2EB2B-FCC1-4406-A579-678417A5539F}" srcOrd="0" destOrd="0" presId="urn:microsoft.com/office/officeart/2005/8/layout/vProcess5"/>
    <dgm:cxn modelId="{55F32CD8-7C34-4A3B-B6AF-D21A53BA62FF}" type="presOf" srcId="{C155961C-15F0-4EAD-B65F-F904F21D08D6}" destId="{6DD8DA6C-4CD4-4A9F-A330-B54C43598D74}" srcOrd="0" destOrd="0" presId="urn:microsoft.com/office/officeart/2005/8/layout/vProcess5"/>
    <dgm:cxn modelId="{E7A641DE-385B-4A92-BBA6-B92FFED48918}" type="presOf" srcId="{0E16B2CF-A5D7-403C-A8F3-73300D97EA8A}" destId="{5D7DC9A0-85D0-464E-9610-303F4C3C31CB}" srcOrd="0" destOrd="0" presId="urn:microsoft.com/office/officeart/2005/8/layout/vProcess5"/>
    <dgm:cxn modelId="{D60688FF-34B7-4207-9D46-EF8FA16080F1}" type="presOf" srcId="{BA1B8ED9-E27C-4A4C-955A-911E69402BCF}" destId="{9EC7913A-C010-4F5A-A35A-C4D6CB3146A0}" srcOrd="0" destOrd="0" presId="urn:microsoft.com/office/officeart/2005/8/layout/vProcess5"/>
    <dgm:cxn modelId="{76544566-9BA8-43C1-9BF4-BF084AC0D968}" type="presParOf" srcId="{C24D5DD4-78E8-42C7-8C4C-C9F04F36F4D0}" destId="{E7A4EBD1-0A70-45FD-BFA4-85895C952F82}" srcOrd="0" destOrd="0" presId="urn:microsoft.com/office/officeart/2005/8/layout/vProcess5"/>
    <dgm:cxn modelId="{2E0E791E-C463-4759-A8CB-643E8938CFDA}" type="presParOf" srcId="{C24D5DD4-78E8-42C7-8C4C-C9F04F36F4D0}" destId="{9EC7913A-C010-4F5A-A35A-C4D6CB3146A0}" srcOrd="1" destOrd="0" presId="urn:microsoft.com/office/officeart/2005/8/layout/vProcess5"/>
    <dgm:cxn modelId="{6621ED58-D943-4028-9538-C0655768734C}" type="presParOf" srcId="{C24D5DD4-78E8-42C7-8C4C-C9F04F36F4D0}" destId="{4FA2EB2B-FCC1-4406-A579-678417A5539F}" srcOrd="2" destOrd="0" presId="urn:microsoft.com/office/officeart/2005/8/layout/vProcess5"/>
    <dgm:cxn modelId="{5838CD72-DCCE-414C-B919-F56BBBF80E49}" type="presParOf" srcId="{C24D5DD4-78E8-42C7-8C4C-C9F04F36F4D0}" destId="{6DD8DA6C-4CD4-4A9F-A330-B54C43598D74}" srcOrd="3" destOrd="0" presId="urn:microsoft.com/office/officeart/2005/8/layout/vProcess5"/>
    <dgm:cxn modelId="{5B4539E5-89CD-46F0-804B-D67FA37C2C96}" type="presParOf" srcId="{C24D5DD4-78E8-42C7-8C4C-C9F04F36F4D0}" destId="{5D7DC9A0-85D0-464E-9610-303F4C3C31CB}" srcOrd="4" destOrd="0" presId="urn:microsoft.com/office/officeart/2005/8/layout/vProcess5"/>
    <dgm:cxn modelId="{147617D8-0CCB-476C-9958-E8DB3BE9E544}" type="presParOf" srcId="{C24D5DD4-78E8-42C7-8C4C-C9F04F36F4D0}" destId="{67C2D999-7A34-41DE-936C-00BC1802BC94}" srcOrd="5" destOrd="0" presId="urn:microsoft.com/office/officeart/2005/8/layout/vProcess5"/>
    <dgm:cxn modelId="{7BFDD52B-81B1-4FAF-99AB-2888A697D97E}" type="presParOf" srcId="{C24D5DD4-78E8-42C7-8C4C-C9F04F36F4D0}" destId="{00600C10-AEF5-4CA1-BFD6-85170C810117}" srcOrd="6" destOrd="0" presId="urn:microsoft.com/office/officeart/2005/8/layout/vProcess5"/>
    <dgm:cxn modelId="{3FF720B8-F141-412C-B68E-BF98A2748F51}" type="presParOf" srcId="{C24D5DD4-78E8-42C7-8C4C-C9F04F36F4D0}" destId="{81C6A999-6343-4540-ABB4-961263B3AA71}" srcOrd="7" destOrd="0" presId="urn:microsoft.com/office/officeart/2005/8/layout/vProcess5"/>
    <dgm:cxn modelId="{0AA36F87-98A6-4A42-9A71-5D0B1D68D4C0}" type="presParOf" srcId="{C24D5DD4-78E8-42C7-8C4C-C9F04F36F4D0}" destId="{517BAC21-1487-4325-9668-A254C3CE340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18C1CB-0C8B-449C-AA2A-B3C28BC6C76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431EF6E-0D94-4222-AB18-5CBC0EDBE0D1}">
      <dgm:prSet phldrT="[文字]"/>
      <dgm:spPr/>
      <dgm:t>
        <a:bodyPr/>
        <a:lstStyle/>
        <a:p>
          <a:r>
            <a:rPr lang="zh-TW" altLang="en-US" b="1" dirty="0">
              <a:solidFill>
                <a:srgbClr val="FFFF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1. 理論與實踐的結合:</a:t>
          </a:r>
        </a:p>
        <a:p>
          <a:r>
            <a: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找到教學實踐的理論依據</a:t>
          </a:r>
        </a:p>
        <a:p>
          <a:r>
            <a: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確認教育努力的正確方向</a:t>
          </a:r>
        </a:p>
        <a:p>
          <a:r>
            <a: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增強引導學生成長的信心</a:t>
          </a:r>
          <a:endParaRPr lang="zh-TW" altLang="en-US" dirty="0"/>
        </a:p>
      </dgm:t>
    </dgm:pt>
    <dgm:pt modelId="{11FD9DE7-820D-4023-A823-3AFCCEC45F65}" type="parTrans" cxnId="{1E1151E8-7FBD-4BBF-BC3E-2692CAC343B9}">
      <dgm:prSet/>
      <dgm:spPr/>
      <dgm:t>
        <a:bodyPr/>
        <a:lstStyle/>
        <a:p>
          <a:endParaRPr lang="zh-TW" altLang="en-US"/>
        </a:p>
      </dgm:t>
    </dgm:pt>
    <dgm:pt modelId="{39CA7642-3A0B-465A-86AC-08D927FE122D}" type="sibTrans" cxnId="{1E1151E8-7FBD-4BBF-BC3E-2692CAC343B9}">
      <dgm:prSet/>
      <dgm:spPr/>
      <dgm:t>
        <a:bodyPr/>
        <a:lstStyle/>
        <a:p>
          <a:endParaRPr lang="zh-TW" altLang="en-US"/>
        </a:p>
      </dgm:t>
    </dgm:pt>
    <dgm:pt modelId="{98847618-97D3-4193-889A-5F38D84B350D}">
      <dgm:prSet phldrT="[文字]"/>
      <dgm:spPr/>
      <dgm:t>
        <a:bodyPr/>
        <a:lstStyle/>
        <a:p>
          <a:r>
            <a:rPr lang="zh-TW" altLang="en-US" b="1" dirty="0">
              <a:solidFill>
                <a:srgbClr val="FFFF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2. 經驗交流與分享:</a:t>
          </a:r>
        </a:p>
        <a:p>
          <a:r>
            <a: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能夠有機會觀摩其他學校的</a:t>
          </a:r>
          <a:endParaRPr lang="en-US" altLang="zh-TW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經驗和精彩課程</a:t>
          </a:r>
        </a:p>
        <a:p>
          <a:r>
            <a: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各校教學經驗的交流</a:t>
          </a:r>
        </a:p>
        <a:p>
          <a:r>
            <a: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課程設計的討論和分享</a:t>
          </a:r>
          <a:endParaRPr lang="zh-TW" altLang="en-US" dirty="0"/>
        </a:p>
      </dgm:t>
    </dgm:pt>
    <dgm:pt modelId="{05FB4C3E-1EBF-4F28-941E-76487F2DFD82}" type="parTrans" cxnId="{308CE925-55F8-4159-BE0D-8EBD43977BA5}">
      <dgm:prSet/>
      <dgm:spPr/>
      <dgm:t>
        <a:bodyPr/>
        <a:lstStyle/>
        <a:p>
          <a:endParaRPr lang="zh-TW" altLang="en-US"/>
        </a:p>
      </dgm:t>
    </dgm:pt>
    <dgm:pt modelId="{615BC952-7BAE-4C3A-A448-14E283B6CFBD}" type="sibTrans" cxnId="{308CE925-55F8-4159-BE0D-8EBD43977BA5}">
      <dgm:prSet/>
      <dgm:spPr/>
      <dgm:t>
        <a:bodyPr/>
        <a:lstStyle/>
        <a:p>
          <a:endParaRPr lang="zh-TW" altLang="en-US"/>
        </a:p>
      </dgm:t>
    </dgm:pt>
    <dgm:pt modelId="{EA85EE3B-015F-4B95-84DA-8D90E06FCC8D}">
      <dgm:prSet phldrT="[文字]"/>
      <dgm:spPr/>
      <dgm:t>
        <a:bodyPr/>
        <a:lstStyle/>
        <a:p>
          <a:r>
            <a:rPr lang="zh-TW" altLang="en-US" b="1" dirty="0">
              <a:solidFill>
                <a:srgbClr val="FFFF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4. 課程改進與反思:</a:t>
          </a:r>
        </a:p>
        <a:p>
          <a:r>
            <a: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檢視並精進校內彈性課程</a:t>
          </a:r>
        </a:p>
        <a:p>
          <a:r>
            <a: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了解自身問題並尋求改進</a:t>
          </a:r>
        </a:p>
        <a:p>
          <a:r>
            <a: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從專家回饋中獲得省思</a:t>
          </a:r>
          <a:endParaRPr lang="zh-TW" altLang="en-US" dirty="0"/>
        </a:p>
      </dgm:t>
    </dgm:pt>
    <dgm:pt modelId="{B0C9B00C-2A27-4320-B0E9-A7C91877F51B}" type="parTrans" cxnId="{3829F86A-AFD0-459A-84A8-0D717BC1F39F}">
      <dgm:prSet/>
      <dgm:spPr/>
      <dgm:t>
        <a:bodyPr/>
        <a:lstStyle/>
        <a:p>
          <a:endParaRPr lang="zh-TW" altLang="en-US"/>
        </a:p>
      </dgm:t>
    </dgm:pt>
    <dgm:pt modelId="{5EA64BC1-CA78-42D9-A824-9AB780FD415D}" type="sibTrans" cxnId="{3829F86A-AFD0-459A-84A8-0D717BC1F39F}">
      <dgm:prSet/>
      <dgm:spPr/>
      <dgm:t>
        <a:bodyPr/>
        <a:lstStyle/>
        <a:p>
          <a:endParaRPr lang="zh-TW" altLang="en-US"/>
        </a:p>
      </dgm:t>
    </dgm:pt>
    <dgm:pt modelId="{2B7EF8E3-5696-4385-9DB5-D92F4B24E7F4}">
      <dgm:prSet phldrT="[文字]"/>
      <dgm:spPr/>
      <dgm:t>
        <a:bodyPr/>
        <a:lstStyle/>
        <a:p>
          <a:r>
            <a:rPr lang="zh-TW" altLang="en-US" b="1" dirty="0">
              <a:solidFill>
                <a:srgbClr val="FFFF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5. 學習態度:</a:t>
          </a:r>
        </a:p>
        <a:p>
          <a:r>
            <a: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專注聆聽、積極分享、持續學習的態度</a:t>
          </a:r>
          <a:endParaRPr lang="zh-TW" altLang="en-US" dirty="0"/>
        </a:p>
      </dgm:t>
    </dgm:pt>
    <dgm:pt modelId="{F27CE0E5-4709-4404-81A3-2E69F6095B33}" type="parTrans" cxnId="{71BD5386-F9FB-47FC-919F-49E5C902D0FD}">
      <dgm:prSet/>
      <dgm:spPr/>
      <dgm:t>
        <a:bodyPr/>
        <a:lstStyle/>
        <a:p>
          <a:endParaRPr lang="zh-TW" altLang="en-US"/>
        </a:p>
      </dgm:t>
    </dgm:pt>
    <dgm:pt modelId="{C08B47C3-DDC8-4741-941D-B909B73D7214}" type="sibTrans" cxnId="{71BD5386-F9FB-47FC-919F-49E5C902D0FD}">
      <dgm:prSet/>
      <dgm:spPr/>
      <dgm:t>
        <a:bodyPr/>
        <a:lstStyle/>
        <a:p>
          <a:endParaRPr lang="zh-TW" altLang="en-US"/>
        </a:p>
      </dgm:t>
    </dgm:pt>
    <dgm:pt modelId="{3024B507-E4A7-4CD3-94F5-4DEEAD4D1733}">
      <dgm:prSet phldrT="[文字]"/>
      <dgm:spPr/>
      <dgm:t>
        <a:bodyPr/>
        <a:lstStyle/>
        <a:p>
          <a:r>
            <a:rPr lang="zh-TW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3. 探究學習的應用:</a:t>
          </a:r>
        </a:p>
        <a:p>
          <a:r>
            <a: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深入了解探究學習在課程中的運用</a:t>
          </a:r>
          <a:endParaRPr lang="zh-TW" altLang="en-US" dirty="0"/>
        </a:p>
      </dgm:t>
    </dgm:pt>
    <dgm:pt modelId="{9108D3FE-32F3-485C-8EC8-C7107EBC4202}" type="sibTrans" cxnId="{BADDC498-61EC-4E46-A916-C05E60BFB352}">
      <dgm:prSet/>
      <dgm:spPr/>
      <dgm:t>
        <a:bodyPr/>
        <a:lstStyle/>
        <a:p>
          <a:endParaRPr lang="zh-TW" altLang="en-US"/>
        </a:p>
      </dgm:t>
    </dgm:pt>
    <dgm:pt modelId="{6C673940-8980-44E0-93F8-C5FB5327AF13}" type="parTrans" cxnId="{BADDC498-61EC-4E46-A916-C05E60BFB352}">
      <dgm:prSet/>
      <dgm:spPr/>
      <dgm:t>
        <a:bodyPr/>
        <a:lstStyle/>
        <a:p>
          <a:endParaRPr lang="zh-TW" altLang="en-US"/>
        </a:p>
      </dgm:t>
    </dgm:pt>
    <dgm:pt modelId="{CAB2489C-78B6-41BD-8E12-CA3D67039571}" type="pres">
      <dgm:prSet presAssocID="{F918C1CB-0C8B-449C-AA2A-B3C28BC6C76C}" presName="diagram" presStyleCnt="0">
        <dgm:presLayoutVars>
          <dgm:dir/>
          <dgm:resizeHandles val="exact"/>
        </dgm:presLayoutVars>
      </dgm:prSet>
      <dgm:spPr/>
    </dgm:pt>
    <dgm:pt modelId="{014C0124-3BA6-4CBA-9F05-B77F74424A64}" type="pres">
      <dgm:prSet presAssocID="{B431EF6E-0D94-4222-AB18-5CBC0EDBE0D1}" presName="node" presStyleLbl="node1" presStyleIdx="0" presStyleCnt="5">
        <dgm:presLayoutVars>
          <dgm:bulletEnabled val="1"/>
        </dgm:presLayoutVars>
      </dgm:prSet>
      <dgm:spPr/>
    </dgm:pt>
    <dgm:pt modelId="{5F197B09-0B44-4BF7-8480-F2BE47821209}" type="pres">
      <dgm:prSet presAssocID="{39CA7642-3A0B-465A-86AC-08D927FE122D}" presName="sibTrans" presStyleCnt="0"/>
      <dgm:spPr/>
    </dgm:pt>
    <dgm:pt modelId="{EF3D684D-1528-460C-A612-68B71E8169D3}" type="pres">
      <dgm:prSet presAssocID="{98847618-97D3-4193-889A-5F38D84B350D}" presName="node" presStyleLbl="node1" presStyleIdx="1" presStyleCnt="5">
        <dgm:presLayoutVars>
          <dgm:bulletEnabled val="1"/>
        </dgm:presLayoutVars>
      </dgm:prSet>
      <dgm:spPr/>
    </dgm:pt>
    <dgm:pt modelId="{82530969-7BDD-42E2-8ACD-62AFA6E65BE6}" type="pres">
      <dgm:prSet presAssocID="{615BC952-7BAE-4C3A-A448-14E283B6CFBD}" presName="sibTrans" presStyleCnt="0"/>
      <dgm:spPr/>
    </dgm:pt>
    <dgm:pt modelId="{10DAC6A0-1A95-4389-8DAA-9D767CB9B96F}" type="pres">
      <dgm:prSet presAssocID="{3024B507-E4A7-4CD3-94F5-4DEEAD4D1733}" presName="node" presStyleLbl="node1" presStyleIdx="2" presStyleCnt="5">
        <dgm:presLayoutVars>
          <dgm:bulletEnabled val="1"/>
        </dgm:presLayoutVars>
      </dgm:prSet>
      <dgm:spPr/>
    </dgm:pt>
    <dgm:pt modelId="{796D088B-DFBE-4115-A103-7A25DE258D1C}" type="pres">
      <dgm:prSet presAssocID="{9108D3FE-32F3-485C-8EC8-C7107EBC4202}" presName="sibTrans" presStyleCnt="0"/>
      <dgm:spPr/>
    </dgm:pt>
    <dgm:pt modelId="{AE36C042-A167-46D3-BDBF-F3431FB10309}" type="pres">
      <dgm:prSet presAssocID="{EA85EE3B-015F-4B95-84DA-8D90E06FCC8D}" presName="node" presStyleLbl="node1" presStyleIdx="3" presStyleCnt="5">
        <dgm:presLayoutVars>
          <dgm:bulletEnabled val="1"/>
        </dgm:presLayoutVars>
      </dgm:prSet>
      <dgm:spPr/>
    </dgm:pt>
    <dgm:pt modelId="{695FC939-8C77-459B-B9CA-7A0169E05475}" type="pres">
      <dgm:prSet presAssocID="{5EA64BC1-CA78-42D9-A824-9AB780FD415D}" presName="sibTrans" presStyleCnt="0"/>
      <dgm:spPr/>
    </dgm:pt>
    <dgm:pt modelId="{9D3B5260-F647-4C2B-9F8E-DBE19C38AF71}" type="pres">
      <dgm:prSet presAssocID="{2B7EF8E3-5696-4385-9DB5-D92F4B24E7F4}" presName="node" presStyleLbl="node1" presStyleIdx="4" presStyleCnt="5">
        <dgm:presLayoutVars>
          <dgm:bulletEnabled val="1"/>
        </dgm:presLayoutVars>
      </dgm:prSet>
      <dgm:spPr/>
    </dgm:pt>
  </dgm:ptLst>
  <dgm:cxnLst>
    <dgm:cxn modelId="{308CE925-55F8-4159-BE0D-8EBD43977BA5}" srcId="{F918C1CB-0C8B-449C-AA2A-B3C28BC6C76C}" destId="{98847618-97D3-4193-889A-5F38D84B350D}" srcOrd="1" destOrd="0" parTransId="{05FB4C3E-1EBF-4F28-941E-76487F2DFD82}" sibTransId="{615BC952-7BAE-4C3A-A448-14E283B6CFBD}"/>
    <dgm:cxn modelId="{5CF81147-8F7A-4741-9680-421C1EEBDCEF}" type="presOf" srcId="{2B7EF8E3-5696-4385-9DB5-D92F4B24E7F4}" destId="{9D3B5260-F647-4C2B-9F8E-DBE19C38AF71}" srcOrd="0" destOrd="0" presId="urn:microsoft.com/office/officeart/2005/8/layout/default"/>
    <dgm:cxn modelId="{3829F86A-AFD0-459A-84A8-0D717BC1F39F}" srcId="{F918C1CB-0C8B-449C-AA2A-B3C28BC6C76C}" destId="{EA85EE3B-015F-4B95-84DA-8D90E06FCC8D}" srcOrd="3" destOrd="0" parTransId="{B0C9B00C-2A27-4320-B0E9-A7C91877F51B}" sibTransId="{5EA64BC1-CA78-42D9-A824-9AB780FD415D}"/>
    <dgm:cxn modelId="{34065483-42D9-42FA-93E8-F3447E5CE005}" type="presOf" srcId="{98847618-97D3-4193-889A-5F38D84B350D}" destId="{EF3D684D-1528-460C-A612-68B71E8169D3}" srcOrd="0" destOrd="0" presId="urn:microsoft.com/office/officeart/2005/8/layout/default"/>
    <dgm:cxn modelId="{71BD5386-F9FB-47FC-919F-49E5C902D0FD}" srcId="{F918C1CB-0C8B-449C-AA2A-B3C28BC6C76C}" destId="{2B7EF8E3-5696-4385-9DB5-D92F4B24E7F4}" srcOrd="4" destOrd="0" parTransId="{F27CE0E5-4709-4404-81A3-2E69F6095B33}" sibTransId="{C08B47C3-DDC8-4741-941D-B909B73D7214}"/>
    <dgm:cxn modelId="{91DA8691-21FD-4728-B319-5637C030980A}" type="presOf" srcId="{F918C1CB-0C8B-449C-AA2A-B3C28BC6C76C}" destId="{CAB2489C-78B6-41BD-8E12-CA3D67039571}" srcOrd="0" destOrd="0" presId="urn:microsoft.com/office/officeart/2005/8/layout/default"/>
    <dgm:cxn modelId="{BADDC498-61EC-4E46-A916-C05E60BFB352}" srcId="{F918C1CB-0C8B-449C-AA2A-B3C28BC6C76C}" destId="{3024B507-E4A7-4CD3-94F5-4DEEAD4D1733}" srcOrd="2" destOrd="0" parTransId="{6C673940-8980-44E0-93F8-C5FB5327AF13}" sibTransId="{9108D3FE-32F3-485C-8EC8-C7107EBC4202}"/>
    <dgm:cxn modelId="{A94477C3-96C4-4A16-8186-0FF486D130AD}" type="presOf" srcId="{3024B507-E4A7-4CD3-94F5-4DEEAD4D1733}" destId="{10DAC6A0-1A95-4389-8DAA-9D767CB9B96F}" srcOrd="0" destOrd="0" presId="urn:microsoft.com/office/officeart/2005/8/layout/default"/>
    <dgm:cxn modelId="{77DE69C9-F60F-4E62-83DA-79F600C00D70}" type="presOf" srcId="{B431EF6E-0D94-4222-AB18-5CBC0EDBE0D1}" destId="{014C0124-3BA6-4CBA-9F05-B77F74424A64}" srcOrd="0" destOrd="0" presId="urn:microsoft.com/office/officeart/2005/8/layout/default"/>
    <dgm:cxn modelId="{BB9CF5DA-F013-41E1-8E6F-93077EDBFB3A}" type="presOf" srcId="{EA85EE3B-015F-4B95-84DA-8D90E06FCC8D}" destId="{AE36C042-A167-46D3-BDBF-F3431FB10309}" srcOrd="0" destOrd="0" presId="urn:microsoft.com/office/officeart/2005/8/layout/default"/>
    <dgm:cxn modelId="{1E1151E8-7FBD-4BBF-BC3E-2692CAC343B9}" srcId="{F918C1CB-0C8B-449C-AA2A-B3C28BC6C76C}" destId="{B431EF6E-0D94-4222-AB18-5CBC0EDBE0D1}" srcOrd="0" destOrd="0" parTransId="{11FD9DE7-820D-4023-A823-3AFCCEC45F65}" sibTransId="{39CA7642-3A0B-465A-86AC-08D927FE122D}"/>
    <dgm:cxn modelId="{AAE1F06B-2701-4625-BBE4-D6AE9F3F91B7}" type="presParOf" srcId="{CAB2489C-78B6-41BD-8E12-CA3D67039571}" destId="{014C0124-3BA6-4CBA-9F05-B77F74424A64}" srcOrd="0" destOrd="0" presId="urn:microsoft.com/office/officeart/2005/8/layout/default"/>
    <dgm:cxn modelId="{0560917D-3E81-43A6-B189-3EFFEA24FE91}" type="presParOf" srcId="{CAB2489C-78B6-41BD-8E12-CA3D67039571}" destId="{5F197B09-0B44-4BF7-8480-F2BE47821209}" srcOrd="1" destOrd="0" presId="urn:microsoft.com/office/officeart/2005/8/layout/default"/>
    <dgm:cxn modelId="{7DEDA5E4-D8AE-4A27-B2FA-F96394A86097}" type="presParOf" srcId="{CAB2489C-78B6-41BD-8E12-CA3D67039571}" destId="{EF3D684D-1528-460C-A612-68B71E8169D3}" srcOrd="2" destOrd="0" presId="urn:microsoft.com/office/officeart/2005/8/layout/default"/>
    <dgm:cxn modelId="{9786574D-6FAA-4221-90D2-7D1E6DCFAF76}" type="presParOf" srcId="{CAB2489C-78B6-41BD-8E12-CA3D67039571}" destId="{82530969-7BDD-42E2-8ACD-62AFA6E65BE6}" srcOrd="3" destOrd="0" presId="urn:microsoft.com/office/officeart/2005/8/layout/default"/>
    <dgm:cxn modelId="{69303A00-65DD-4B0C-B32B-E7ED9BF0224E}" type="presParOf" srcId="{CAB2489C-78B6-41BD-8E12-CA3D67039571}" destId="{10DAC6A0-1A95-4389-8DAA-9D767CB9B96F}" srcOrd="4" destOrd="0" presId="urn:microsoft.com/office/officeart/2005/8/layout/default"/>
    <dgm:cxn modelId="{452BED53-E256-4F7F-9BC5-7F17827411FB}" type="presParOf" srcId="{CAB2489C-78B6-41BD-8E12-CA3D67039571}" destId="{796D088B-DFBE-4115-A103-7A25DE258D1C}" srcOrd="5" destOrd="0" presId="urn:microsoft.com/office/officeart/2005/8/layout/default"/>
    <dgm:cxn modelId="{329D7D8F-FCC1-4933-97FB-13C66C6C001B}" type="presParOf" srcId="{CAB2489C-78B6-41BD-8E12-CA3D67039571}" destId="{AE36C042-A167-46D3-BDBF-F3431FB10309}" srcOrd="6" destOrd="0" presId="urn:microsoft.com/office/officeart/2005/8/layout/default"/>
    <dgm:cxn modelId="{2ADF246C-B150-412D-8C84-2A83FB468539}" type="presParOf" srcId="{CAB2489C-78B6-41BD-8E12-CA3D67039571}" destId="{695FC939-8C77-459B-B9CA-7A0169E05475}" srcOrd="7" destOrd="0" presId="urn:microsoft.com/office/officeart/2005/8/layout/default"/>
    <dgm:cxn modelId="{EE5BA729-0FE3-4CA4-BA5D-CA0152A6CFFA}" type="presParOf" srcId="{CAB2489C-78B6-41BD-8E12-CA3D67039571}" destId="{9D3B5260-F647-4C2B-9F8E-DBE19C38AF7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7913A-C010-4F5A-A35A-C4D6CB3146A0}">
      <dsp:nvSpPr>
        <dsp:cNvPr id="0" name=""/>
        <dsp:cNvSpPr/>
      </dsp:nvSpPr>
      <dsp:spPr>
        <a:xfrm>
          <a:off x="-277816" y="0"/>
          <a:ext cx="6297191" cy="1294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700" b="1" kern="1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1.</a:t>
          </a:r>
          <a:r>
            <a:rPr lang="zh-TW" altLang="en-US" sz="3700" b="1" kern="1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第二群組增能研習</a:t>
          </a:r>
        </a:p>
      </dsp:txBody>
      <dsp:txXfrm>
        <a:off x="-239909" y="37907"/>
        <a:ext cx="4900599" cy="1218432"/>
      </dsp:txXfrm>
    </dsp:sp>
    <dsp:sp modelId="{4FA2EB2B-FCC1-4406-A579-678417A5539F}">
      <dsp:nvSpPr>
        <dsp:cNvPr id="0" name=""/>
        <dsp:cNvSpPr/>
      </dsp:nvSpPr>
      <dsp:spPr>
        <a:xfrm>
          <a:off x="-31531" y="1476031"/>
          <a:ext cx="7132388" cy="1294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700" b="1" kern="1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2</a:t>
          </a:r>
          <a:r>
            <a:rPr lang="en-US" altLang="zh-TW" sz="37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sz="37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活化子二觀課、議課</a:t>
          </a:r>
          <a:endParaRPr lang="zh-TW" altLang="en-US" sz="3700" kern="1200" dirty="0"/>
        </a:p>
      </dsp:txBody>
      <dsp:txXfrm>
        <a:off x="6376" y="1513938"/>
        <a:ext cx="5474409" cy="1218432"/>
      </dsp:txXfrm>
    </dsp:sp>
    <dsp:sp modelId="{6DD8DA6C-4CD4-4A9F-A330-B54C43598D74}">
      <dsp:nvSpPr>
        <dsp:cNvPr id="0" name=""/>
        <dsp:cNvSpPr/>
      </dsp:nvSpPr>
      <dsp:spPr>
        <a:xfrm>
          <a:off x="277820" y="3019907"/>
          <a:ext cx="7408457" cy="1294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b="1" kern="1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en-US" altLang="zh-TW" sz="36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sz="36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第二群組各校校本課程成果發表</a:t>
          </a:r>
          <a:r>
            <a:rPr lang="en-US" altLang="zh-TW" sz="36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6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木柵場</a:t>
          </a:r>
          <a:r>
            <a:rPr lang="en-US" altLang="zh-TW" sz="36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15727" y="3057814"/>
        <a:ext cx="5689238" cy="1218432"/>
      </dsp:txXfrm>
    </dsp:sp>
    <dsp:sp modelId="{5D7DC9A0-85D0-464E-9610-303F4C3C31CB}">
      <dsp:nvSpPr>
        <dsp:cNvPr id="0" name=""/>
        <dsp:cNvSpPr/>
      </dsp:nvSpPr>
      <dsp:spPr>
        <a:xfrm>
          <a:off x="5178115" y="981470"/>
          <a:ext cx="841260" cy="84126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5367398" y="981470"/>
        <a:ext cx="462694" cy="633048"/>
      </dsp:txXfrm>
    </dsp:sp>
    <dsp:sp modelId="{67C2D999-7A34-41DE-936C-00BC1802BC94}">
      <dsp:nvSpPr>
        <dsp:cNvPr id="0" name=""/>
        <dsp:cNvSpPr/>
      </dsp:nvSpPr>
      <dsp:spPr>
        <a:xfrm>
          <a:off x="5733750" y="2482795"/>
          <a:ext cx="841260" cy="84126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5923033" y="2482795"/>
        <a:ext cx="462694" cy="633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C0124-3BA6-4CBA-9F05-B77F74424A64}">
      <dsp:nvSpPr>
        <dsp:cNvPr id="0" name=""/>
        <dsp:cNvSpPr/>
      </dsp:nvSpPr>
      <dsp:spPr>
        <a:xfrm>
          <a:off x="0" y="406577"/>
          <a:ext cx="3550046" cy="2130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FFFF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1. 理論與實踐的結合: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找到教學實踐的理論依據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確認教育努力的正確方向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增強引導學生成長的信心</a:t>
          </a:r>
          <a:endParaRPr lang="zh-TW" altLang="en-US" sz="2000" kern="1200" dirty="0"/>
        </a:p>
      </dsp:txBody>
      <dsp:txXfrm>
        <a:off x="0" y="406577"/>
        <a:ext cx="3550046" cy="2130028"/>
      </dsp:txXfrm>
    </dsp:sp>
    <dsp:sp modelId="{EF3D684D-1528-460C-A612-68B71E8169D3}">
      <dsp:nvSpPr>
        <dsp:cNvPr id="0" name=""/>
        <dsp:cNvSpPr/>
      </dsp:nvSpPr>
      <dsp:spPr>
        <a:xfrm>
          <a:off x="3905051" y="406577"/>
          <a:ext cx="3550046" cy="2130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FFFF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2. 經驗交流與分享: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能夠有機會觀摩其他學校的</a:t>
          </a:r>
          <a:endParaRPr lang="en-US" altLang="zh-TW" sz="20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經驗和精彩課程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各校教學經驗的交流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課程設計的討論和分享</a:t>
          </a:r>
          <a:endParaRPr lang="zh-TW" altLang="en-US" sz="2000" kern="1200" dirty="0"/>
        </a:p>
      </dsp:txBody>
      <dsp:txXfrm>
        <a:off x="3905051" y="406577"/>
        <a:ext cx="3550046" cy="2130028"/>
      </dsp:txXfrm>
    </dsp:sp>
    <dsp:sp modelId="{10DAC6A0-1A95-4389-8DAA-9D767CB9B96F}">
      <dsp:nvSpPr>
        <dsp:cNvPr id="0" name=""/>
        <dsp:cNvSpPr/>
      </dsp:nvSpPr>
      <dsp:spPr>
        <a:xfrm>
          <a:off x="7810103" y="406577"/>
          <a:ext cx="3550046" cy="2130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3. 探究學習的應用: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深入了解探究學習在課程中的運用</a:t>
          </a:r>
          <a:endParaRPr lang="zh-TW" altLang="en-US" sz="2000" kern="1200" dirty="0"/>
        </a:p>
      </dsp:txBody>
      <dsp:txXfrm>
        <a:off x="7810103" y="406577"/>
        <a:ext cx="3550046" cy="2130028"/>
      </dsp:txXfrm>
    </dsp:sp>
    <dsp:sp modelId="{AE36C042-A167-46D3-BDBF-F3431FB10309}">
      <dsp:nvSpPr>
        <dsp:cNvPr id="0" name=""/>
        <dsp:cNvSpPr/>
      </dsp:nvSpPr>
      <dsp:spPr>
        <a:xfrm>
          <a:off x="1952525" y="2891610"/>
          <a:ext cx="3550046" cy="2130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FFFF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4. 課程改進與反思: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檢視並精進校內彈性課程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了解自身問題並尋求改進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從專家回饋中獲得省思</a:t>
          </a:r>
          <a:endParaRPr lang="zh-TW" altLang="en-US" sz="2000" kern="1200" dirty="0"/>
        </a:p>
      </dsp:txBody>
      <dsp:txXfrm>
        <a:off x="1952525" y="2891610"/>
        <a:ext cx="3550046" cy="2130028"/>
      </dsp:txXfrm>
    </dsp:sp>
    <dsp:sp modelId="{9D3B5260-F647-4C2B-9F8E-DBE19C38AF71}">
      <dsp:nvSpPr>
        <dsp:cNvPr id="0" name=""/>
        <dsp:cNvSpPr/>
      </dsp:nvSpPr>
      <dsp:spPr>
        <a:xfrm>
          <a:off x="5857577" y="2891610"/>
          <a:ext cx="3550046" cy="2130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FFFF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rPr>
            <a:t>5. 學習態度: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專注聆聽、積極分享、持續學習的態度</a:t>
          </a:r>
          <a:endParaRPr lang="zh-TW" altLang="en-US" sz="2000" kern="1200" dirty="0"/>
        </a:p>
      </dsp:txBody>
      <dsp:txXfrm>
        <a:off x="5857577" y="2891610"/>
        <a:ext cx="3550046" cy="2130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22798" y="1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56612"/>
            <a:ext cx="4301543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3:notes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324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4061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140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0387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2122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795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7137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3:notes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04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3:notes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211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3:notes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2113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3:notes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169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2705512" y="1156782"/>
            <a:ext cx="6473465" cy="70784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0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112</a:t>
            </a:r>
            <a:r>
              <a:rPr lang="zh-TW" altLang="en-US" sz="40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學年度第</a:t>
            </a:r>
            <a:r>
              <a:rPr lang="en-US" altLang="zh-TW" sz="40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2</a:t>
            </a:r>
            <a:r>
              <a:rPr lang="zh-TW" altLang="en-US" sz="40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學期</a:t>
            </a:r>
            <a:endParaRPr lang="en-US" altLang="zh-TW" sz="4000" b="1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sp>
        <p:nvSpPr>
          <p:cNvPr id="5" name="Google Shape;88;p1"/>
          <p:cNvSpPr txBox="1"/>
          <p:nvPr/>
        </p:nvSpPr>
        <p:spPr>
          <a:xfrm>
            <a:off x="1667464" y="4514421"/>
            <a:ext cx="801131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i="0" u="none" strike="noStrike" cap="none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二群北政國中報告</a:t>
            </a:r>
            <a:endParaRPr lang="en-US" altLang="zh-TW" sz="3600" b="1" i="0" u="none" strike="noStrike" cap="none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113.07.09</a:t>
            </a:r>
            <a:endParaRPr sz="3600" b="1" i="0" u="none" strike="noStrike" cap="none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59542" y="2132479"/>
            <a:ext cx="10165404" cy="19389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zh-TW" altLang="en-US" sz="6000" b="1" dirty="0">
                <a:solidFill>
                  <a:schemeClr val="accent1">
                    <a:lumMod val="75000"/>
                  </a:schemeClr>
                </a:solidFill>
                <a:latin typeface="DFKai-SB"/>
                <a:ea typeface="DFKai-SB"/>
                <a:cs typeface="DFKai-SB"/>
                <a:sym typeface="DFKai-SB"/>
              </a:rPr>
              <a:t>活化教學與多元學習子計畫二協作學習期末報告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B9CF">
            <a:alpha val="71000"/>
          </a:srgbClr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1"/>
          <p:cNvSpPr txBox="1"/>
          <p:nvPr/>
        </p:nvSpPr>
        <p:spPr>
          <a:xfrm>
            <a:off x="0" y="9873"/>
            <a:ext cx="8953500" cy="523180"/>
          </a:xfrm>
          <a:prstGeom prst="rect">
            <a:avLst/>
          </a:prstGeom>
          <a:solidFill>
            <a:srgbClr val="0BA29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二群公開觀課學校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-4/12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懷生國中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彈性課程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時空旅人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D523466-2147-4802-9506-5CCC16DBED69}"/>
              </a:ext>
            </a:extLst>
          </p:cNvPr>
          <p:cNvSpPr/>
          <p:nvPr/>
        </p:nvSpPr>
        <p:spPr>
          <a:xfrm>
            <a:off x="4342064" y="-207889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金華國中：</a:t>
            </a:r>
          </a:p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信義國中：</a:t>
            </a:r>
          </a:p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龍門國中：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26247B6-EB97-401B-8A08-189BD85B5061}"/>
              </a:ext>
            </a:extLst>
          </p:cNvPr>
          <p:cNvSpPr/>
          <p:nvPr/>
        </p:nvSpPr>
        <p:spPr>
          <a:xfrm>
            <a:off x="10683030" y="5976128"/>
            <a:ext cx="201460" cy="36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89C66FC-FA27-4E1E-A9E7-D4A064810EED}"/>
              </a:ext>
            </a:extLst>
          </p:cNvPr>
          <p:cNvSpPr/>
          <p:nvPr/>
        </p:nvSpPr>
        <p:spPr>
          <a:xfrm>
            <a:off x="412053" y="4307350"/>
            <a:ext cx="201460" cy="470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200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57784943-E4BA-4E2B-A2BB-ACA9DBDAD961}"/>
              </a:ext>
            </a:extLst>
          </p:cNvPr>
          <p:cNvSpPr txBox="1"/>
          <p:nvPr/>
        </p:nvSpPr>
        <p:spPr>
          <a:xfrm>
            <a:off x="0" y="533053"/>
            <a:ext cx="3876682" cy="5231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教學觀察紀錄表</a:t>
            </a:r>
            <a:r>
              <a:rPr lang="en-US" altLang="zh-TW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回饋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F0D802B5-DF4A-4CDE-B792-7A3579A7F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295" y="1279217"/>
            <a:ext cx="5650832" cy="51207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教師善用教學媒材呈現教學目標</a:t>
            </a:r>
            <a:endParaRPr lang="en-US" altLang="zh-TW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增加學生生活經驗與想像連結</a:t>
            </a:r>
            <a:endParaRPr lang="en-US" altLang="zh-TW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</a:rPr>
              <a:t>指令明確並整理與評量教學目標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</a:rPr>
              <a:t>適時地融入雙語及美感教育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教師教學多元學生能專注於課程，且結合學生生活，建構學生對地圖的閱讀理解，是很良好漸進式地教學歷程</a:t>
            </a:r>
            <a:endParaRPr lang="en-US" altLang="zh-TW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</a:rPr>
              <a:t>讓學生有機會操作地圖的繪製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F0C3F592-B666-490B-B632-2632FBC24B0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29115" y="1231091"/>
            <a:ext cx="5650832" cy="5120730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建議可以融入安全教育與其他領域課程進行發展</a:t>
            </a:r>
            <a:endParaRPr lang="en-US" altLang="zh-TW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建議可以利用載具，讓學生可以自行運用</a:t>
            </a:r>
            <a:endParaRPr lang="en-US" altLang="zh-TW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</a:rPr>
              <a:t>現行有許多交通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</a:rPr>
              <a:t>APP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</a:rPr>
              <a:t>，讓學生認識利用或比較差異或是提出需求改進的討論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</a:rPr>
              <a:t>路線相同，可以讓學生有機會一起討論，增加學生小組共學的機會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4323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B9CF">
            <a:alpha val="71000"/>
          </a:srgbClr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1"/>
          <p:cNvSpPr txBox="1"/>
          <p:nvPr/>
        </p:nvSpPr>
        <p:spPr>
          <a:xfrm>
            <a:off x="-1" y="9873"/>
            <a:ext cx="10884489" cy="523180"/>
          </a:xfrm>
          <a:prstGeom prst="rect">
            <a:avLst/>
          </a:prstGeom>
          <a:solidFill>
            <a:srgbClr val="0BA29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二群公開觀課學校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-6/4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瑠公國中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彈性課程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同舟共濟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划船接力賽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)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D523466-2147-4802-9506-5CCC16DBED69}"/>
              </a:ext>
            </a:extLst>
          </p:cNvPr>
          <p:cNvSpPr/>
          <p:nvPr/>
        </p:nvSpPr>
        <p:spPr>
          <a:xfrm>
            <a:off x="4342064" y="-207889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金華國中：</a:t>
            </a:r>
          </a:p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信義國中：</a:t>
            </a:r>
          </a:p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龍門國中：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26247B6-EB97-401B-8A08-189BD85B5061}"/>
              </a:ext>
            </a:extLst>
          </p:cNvPr>
          <p:cNvSpPr/>
          <p:nvPr/>
        </p:nvSpPr>
        <p:spPr>
          <a:xfrm>
            <a:off x="10699758" y="6030548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89C66FC-FA27-4E1E-A9E7-D4A064810EED}"/>
              </a:ext>
            </a:extLst>
          </p:cNvPr>
          <p:cNvSpPr/>
          <p:nvPr/>
        </p:nvSpPr>
        <p:spPr>
          <a:xfrm>
            <a:off x="428781" y="4378096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200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281F691-8B96-4BA7-A977-97F03AFE7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68" t="48982" r="6827" b="10041"/>
          <a:stretch/>
        </p:blipFill>
        <p:spPr>
          <a:xfrm>
            <a:off x="4559986" y="555133"/>
            <a:ext cx="7203233" cy="297590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04F4D25-F32E-4A6F-B19B-A70F61068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81" y="544390"/>
            <a:ext cx="4014241" cy="3011360"/>
          </a:xfrm>
          <a:prstGeom prst="rect">
            <a:avLst/>
          </a:prstGeom>
        </p:spPr>
      </p:pic>
      <p:sp>
        <p:nvSpPr>
          <p:cNvPr id="15" name="Google Shape;88;p1">
            <a:extLst>
              <a:ext uri="{FF2B5EF4-FFF2-40B4-BE49-F238E27FC236}">
                <a16:creationId xmlns:a16="http://schemas.microsoft.com/office/drawing/2014/main" id="{DFC5D31A-F3BE-43AE-BF5A-8FBC56BFA3D9}"/>
              </a:ext>
            </a:extLst>
          </p:cNvPr>
          <p:cNvSpPr txBox="1"/>
          <p:nvPr/>
        </p:nvSpPr>
        <p:spPr>
          <a:xfrm>
            <a:off x="-1" y="540178"/>
            <a:ext cx="995264" cy="5231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說課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9883663-1E15-4C7B-AD22-1C995C4841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49" t="24217" r="-1" b="7578"/>
          <a:stretch/>
        </p:blipFill>
        <p:spPr>
          <a:xfrm>
            <a:off x="0" y="3555750"/>
            <a:ext cx="6499291" cy="3317092"/>
          </a:xfrm>
          <a:prstGeom prst="rect">
            <a:avLst/>
          </a:prstGeom>
        </p:spPr>
      </p:pic>
      <p:sp>
        <p:nvSpPr>
          <p:cNvPr id="18" name="Google Shape;88;p1">
            <a:extLst>
              <a:ext uri="{FF2B5EF4-FFF2-40B4-BE49-F238E27FC236}">
                <a16:creationId xmlns:a16="http://schemas.microsoft.com/office/drawing/2014/main" id="{D1C30295-4F7C-4464-9276-22DF899852EF}"/>
              </a:ext>
            </a:extLst>
          </p:cNvPr>
          <p:cNvSpPr txBox="1"/>
          <p:nvPr/>
        </p:nvSpPr>
        <p:spPr>
          <a:xfrm>
            <a:off x="-1" y="3531035"/>
            <a:ext cx="995264" cy="5231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觀課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410F4938-993D-4B13-B7CD-96FBF48A5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764" y="2665375"/>
            <a:ext cx="5575745" cy="418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05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B9CF">
            <a:alpha val="71000"/>
          </a:srgbClr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1"/>
          <p:cNvSpPr txBox="1"/>
          <p:nvPr/>
        </p:nvSpPr>
        <p:spPr>
          <a:xfrm>
            <a:off x="-1" y="9873"/>
            <a:ext cx="10884489" cy="523180"/>
          </a:xfrm>
          <a:prstGeom prst="rect">
            <a:avLst/>
          </a:prstGeom>
          <a:solidFill>
            <a:srgbClr val="0BA29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二群公開觀課學校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-6/4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瑠公國中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彈性課程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同舟共濟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划船接力賽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)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D523466-2147-4802-9506-5CCC16DBED69}"/>
              </a:ext>
            </a:extLst>
          </p:cNvPr>
          <p:cNvSpPr/>
          <p:nvPr/>
        </p:nvSpPr>
        <p:spPr>
          <a:xfrm>
            <a:off x="4342064" y="-207889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金華國中：</a:t>
            </a:r>
          </a:p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信義國中：</a:t>
            </a:r>
          </a:p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龍門國中：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26247B6-EB97-401B-8A08-189BD85B5061}"/>
              </a:ext>
            </a:extLst>
          </p:cNvPr>
          <p:cNvSpPr/>
          <p:nvPr/>
        </p:nvSpPr>
        <p:spPr>
          <a:xfrm>
            <a:off x="10699758" y="6030548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89C66FC-FA27-4E1E-A9E7-D4A064810EED}"/>
              </a:ext>
            </a:extLst>
          </p:cNvPr>
          <p:cNvSpPr/>
          <p:nvPr/>
        </p:nvSpPr>
        <p:spPr>
          <a:xfrm>
            <a:off x="428781" y="4378096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2000"/>
          </a:p>
        </p:txBody>
      </p:sp>
      <p:sp>
        <p:nvSpPr>
          <p:cNvPr id="15" name="Google Shape;88;p1">
            <a:extLst>
              <a:ext uri="{FF2B5EF4-FFF2-40B4-BE49-F238E27FC236}">
                <a16:creationId xmlns:a16="http://schemas.microsoft.com/office/drawing/2014/main" id="{DFC5D31A-F3BE-43AE-BF5A-8FBC56BFA3D9}"/>
              </a:ext>
            </a:extLst>
          </p:cNvPr>
          <p:cNvSpPr txBox="1"/>
          <p:nvPr/>
        </p:nvSpPr>
        <p:spPr>
          <a:xfrm>
            <a:off x="-1" y="540178"/>
            <a:ext cx="995264" cy="5231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議課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4A6789F-3456-4513-8C65-49170940A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13" r="16882"/>
          <a:stretch/>
        </p:blipFill>
        <p:spPr>
          <a:xfrm>
            <a:off x="0" y="1063358"/>
            <a:ext cx="4879911" cy="3218947"/>
          </a:xfrm>
          <a:prstGeom prst="rect">
            <a:avLst/>
          </a:prstGeom>
        </p:spPr>
      </p:pic>
      <p:sp>
        <p:nvSpPr>
          <p:cNvPr id="14" name="文字版面配置區 5">
            <a:extLst>
              <a:ext uri="{FF2B5EF4-FFF2-40B4-BE49-F238E27FC236}">
                <a16:creationId xmlns:a16="http://schemas.microsoft.com/office/drawing/2014/main" id="{924DC145-F051-46AD-BFD8-3DA79118D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472" y="1128065"/>
            <a:ext cx="6934528" cy="578442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</a:rPr>
              <a:t>學生體重不同時，會協調滑動速度、船材，思考力學浮力及其相關應用結合所學。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可以將寶特瓶回收再利用，十分環保</a:t>
            </a:r>
            <a:endParaRPr lang="en-US" altLang="zh-TW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滑行過程中有罐子掉了，竹竿綁的方式會影響船的平穩，考驗孩子的靈機應變能力。</a:t>
            </a:r>
            <a:endParaRPr lang="en-US" altLang="zh-TW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學生培養探索、探究、團隊合作、解決問題的能力，從做中學。</a:t>
            </a:r>
            <a:endParaRPr lang="en-US" altLang="zh-TW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</a:rPr>
              <a:t>有挑戰的總結性評量任務，加上競賽凝聚同學的團結，並讓同學享受在其中，很棒結合九年級的校本彈性課程。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5A50F95-FE5B-4C0E-B35A-917914958C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871" r="17564"/>
          <a:stretch/>
        </p:blipFill>
        <p:spPr>
          <a:xfrm>
            <a:off x="-59710" y="4020276"/>
            <a:ext cx="4939621" cy="2837724"/>
          </a:xfrm>
          <a:prstGeom prst="rect">
            <a:avLst/>
          </a:prstGeom>
        </p:spPr>
      </p:pic>
      <p:sp>
        <p:nvSpPr>
          <p:cNvPr id="17" name="Google Shape;88;p1">
            <a:extLst>
              <a:ext uri="{FF2B5EF4-FFF2-40B4-BE49-F238E27FC236}">
                <a16:creationId xmlns:a16="http://schemas.microsoft.com/office/drawing/2014/main" id="{7C4F8AB8-452F-4C8C-81B1-CE0B0BF423A3}"/>
              </a:ext>
            </a:extLst>
          </p:cNvPr>
          <p:cNvSpPr txBox="1"/>
          <p:nvPr/>
        </p:nvSpPr>
        <p:spPr>
          <a:xfrm>
            <a:off x="4234115" y="533053"/>
            <a:ext cx="3723769" cy="5231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教學觀察收穫與省思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1343476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65595" y="1779284"/>
            <a:ext cx="8899140" cy="27000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TW" altLang="en-US" sz="60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各校校本課程成果發表</a:t>
            </a:r>
            <a:r>
              <a:rPr lang="en-US" altLang="zh-TW" sz="60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60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木柵國中場</a:t>
            </a:r>
            <a:r>
              <a:rPr lang="en-US" altLang="zh-TW" sz="60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)</a:t>
            </a:r>
            <a:endParaRPr lang="zh-TW" altLang="en-US" sz="6000" b="1" dirty="0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547054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B9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E5B9513-243F-46BE-9A00-08F6EA95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943347" cy="701690"/>
          </a:xfrm>
          <a:prstGeom prst="rect">
            <a:avLst/>
          </a:prstGeom>
          <a:solidFill>
            <a:srgbClr val="EAEFF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第二群組各校校本課程成果發表</a:t>
            </a:r>
            <a:r>
              <a:rPr lang="en-US" altLang="zh-TW" b="1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木柵場</a:t>
            </a:r>
            <a:r>
              <a:rPr lang="en-US" altLang="zh-TW" b="1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>
              <a:solidFill>
                <a:srgbClr val="0070C0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2889E7D-B81E-4187-A791-C6804BFA1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4" y="806441"/>
            <a:ext cx="4228773" cy="317229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4450478-C427-42FF-92C5-2E6CCC747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17" r="9432"/>
          <a:stretch/>
        </p:blipFill>
        <p:spPr>
          <a:xfrm>
            <a:off x="4217168" y="1013008"/>
            <a:ext cx="4011108" cy="294968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CAB98DC-43C5-41A2-9337-156CC347C0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32" t="19744" r="4895" b="13426"/>
          <a:stretch/>
        </p:blipFill>
        <p:spPr>
          <a:xfrm>
            <a:off x="8280451" y="1013009"/>
            <a:ext cx="4011108" cy="294968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F90BF4B-8785-4E66-820C-E12168920C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09" r="7008" b="13454"/>
          <a:stretch/>
        </p:blipFill>
        <p:spPr>
          <a:xfrm>
            <a:off x="4154460" y="4127667"/>
            <a:ext cx="4228773" cy="271329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83E6FB1D-0E8A-46D0-9696-C0DC737DB9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25" t="16068" r="6913" b="10231"/>
          <a:stretch/>
        </p:blipFill>
        <p:spPr>
          <a:xfrm>
            <a:off x="8453425" y="3999331"/>
            <a:ext cx="3679907" cy="2713296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9913F34-315D-4C1C-AF69-D2B8935A90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5549" r="9778" b="12457"/>
          <a:stretch/>
        </p:blipFill>
        <p:spPr>
          <a:xfrm>
            <a:off x="65799" y="3999331"/>
            <a:ext cx="3979882" cy="2713296"/>
          </a:xfrm>
          <a:prstGeom prst="rect">
            <a:avLst/>
          </a:prstGeom>
        </p:spPr>
      </p:pic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9487F190-75D9-4314-901B-BB23AC9CF046}"/>
              </a:ext>
            </a:extLst>
          </p:cNvPr>
          <p:cNvSpPr txBox="1"/>
          <p:nvPr/>
        </p:nvSpPr>
        <p:spPr>
          <a:xfrm>
            <a:off x="4345504" y="786454"/>
            <a:ext cx="3288634" cy="5231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北政國中</a:t>
            </a:r>
            <a:r>
              <a:rPr lang="en-US" altLang="zh-TW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生活科學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0" name="Google Shape;88;p1">
            <a:extLst>
              <a:ext uri="{FF2B5EF4-FFF2-40B4-BE49-F238E27FC236}">
                <a16:creationId xmlns:a16="http://schemas.microsoft.com/office/drawing/2014/main" id="{2CD89D2F-894C-4EF5-87C3-82B1CA3185CA}"/>
              </a:ext>
            </a:extLst>
          </p:cNvPr>
          <p:cNvSpPr txBox="1"/>
          <p:nvPr/>
        </p:nvSpPr>
        <p:spPr>
          <a:xfrm>
            <a:off x="8331964" y="794476"/>
            <a:ext cx="3288634" cy="5231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木柵國中</a:t>
            </a:r>
            <a:r>
              <a:rPr lang="en-US" altLang="zh-TW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食</a:t>
            </a: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在安心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2" name="Google Shape;88;p1">
            <a:extLst>
              <a:ext uri="{FF2B5EF4-FFF2-40B4-BE49-F238E27FC236}">
                <a16:creationId xmlns:a16="http://schemas.microsoft.com/office/drawing/2014/main" id="{0BF9F205-ACB4-43DE-9AC7-7B303D8D5294}"/>
              </a:ext>
            </a:extLst>
          </p:cNvPr>
          <p:cNvSpPr txBox="1"/>
          <p:nvPr/>
        </p:nvSpPr>
        <p:spPr>
          <a:xfrm>
            <a:off x="52624" y="6317783"/>
            <a:ext cx="3288634" cy="5231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內湖國中</a:t>
            </a:r>
            <a:r>
              <a:rPr lang="en-US" altLang="zh-TW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藝術繪圖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3" name="Google Shape;88;p1">
            <a:extLst>
              <a:ext uri="{FF2B5EF4-FFF2-40B4-BE49-F238E27FC236}">
                <a16:creationId xmlns:a16="http://schemas.microsoft.com/office/drawing/2014/main" id="{EB53136B-5FF2-431F-BFEE-32A30482BB31}"/>
              </a:ext>
            </a:extLst>
          </p:cNvPr>
          <p:cNvSpPr txBox="1"/>
          <p:nvPr/>
        </p:nvSpPr>
        <p:spPr>
          <a:xfrm>
            <a:off x="4154460" y="6317783"/>
            <a:ext cx="3288634" cy="5231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三民國中</a:t>
            </a:r>
            <a:r>
              <a:rPr lang="en-US" altLang="zh-TW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閱讀啟航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4" name="Google Shape;88;p1">
            <a:extLst>
              <a:ext uri="{FF2B5EF4-FFF2-40B4-BE49-F238E27FC236}">
                <a16:creationId xmlns:a16="http://schemas.microsoft.com/office/drawing/2014/main" id="{0DD5503C-F024-4611-B767-62BB5385035E}"/>
              </a:ext>
            </a:extLst>
          </p:cNvPr>
          <p:cNvSpPr txBox="1"/>
          <p:nvPr/>
        </p:nvSpPr>
        <p:spPr>
          <a:xfrm>
            <a:off x="8479043" y="6334820"/>
            <a:ext cx="3569814" cy="5231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泰北高中</a:t>
            </a:r>
            <a:r>
              <a:rPr lang="en-US" altLang="zh-TW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泰北大教室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300699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B9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E5B9513-243F-46BE-9A00-08F6EA95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943347" cy="701690"/>
          </a:xfrm>
          <a:prstGeom prst="rect">
            <a:avLst/>
          </a:prstGeom>
          <a:solidFill>
            <a:srgbClr val="EAEFF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第二群組各校校本課程成果發表</a:t>
            </a:r>
            <a:r>
              <a:rPr lang="en-US" altLang="zh-TW" b="1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木柵場</a:t>
            </a:r>
            <a:r>
              <a:rPr lang="en-US" altLang="zh-TW" b="1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回饋</a:t>
            </a:r>
            <a:endParaRPr lang="zh-TW" altLang="en-US">
              <a:solidFill>
                <a:srgbClr val="0070C0"/>
              </a:solidFill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D4AEED65-F2B7-40B7-8EAE-5A1901AFD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787664"/>
            <a:ext cx="5971671" cy="4479764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47C04E3F-FF1F-4CD5-9F4E-5CB75CD52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78" t="27353" r="7534" b="3859"/>
          <a:stretch/>
        </p:blipFill>
        <p:spPr>
          <a:xfrm>
            <a:off x="6096002" y="1787663"/>
            <a:ext cx="6095998" cy="4573031"/>
          </a:xfrm>
          <a:prstGeom prst="rect">
            <a:avLst/>
          </a:prstGeom>
        </p:spPr>
      </p:pic>
      <p:sp>
        <p:nvSpPr>
          <p:cNvPr id="28" name="Google Shape;88;p1">
            <a:extLst>
              <a:ext uri="{FF2B5EF4-FFF2-40B4-BE49-F238E27FC236}">
                <a16:creationId xmlns:a16="http://schemas.microsoft.com/office/drawing/2014/main" id="{5CF71346-5798-49B4-9706-4C3834F057D3}"/>
              </a:ext>
            </a:extLst>
          </p:cNvPr>
          <p:cNvSpPr txBox="1"/>
          <p:nvPr/>
        </p:nvSpPr>
        <p:spPr>
          <a:xfrm>
            <a:off x="556411" y="983086"/>
            <a:ext cx="5010201" cy="6462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葉興華教授回饋與指導</a:t>
            </a:r>
            <a:endParaRPr sz="36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9" name="Google Shape;88;p1">
            <a:extLst>
              <a:ext uri="{FF2B5EF4-FFF2-40B4-BE49-F238E27FC236}">
                <a16:creationId xmlns:a16="http://schemas.microsoft.com/office/drawing/2014/main" id="{EE0BDFCF-C864-40F5-92A5-6117EE92877A}"/>
              </a:ext>
            </a:extLst>
          </p:cNvPr>
          <p:cNvSpPr txBox="1"/>
          <p:nvPr/>
        </p:nvSpPr>
        <p:spPr>
          <a:xfrm>
            <a:off x="6638900" y="983086"/>
            <a:ext cx="5010201" cy="6462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吳璧純教授回饋與指導</a:t>
            </a:r>
            <a:endParaRPr sz="36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1609567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97E53ABE-AC5A-4C7C-BF15-4C8FF497D6CA}"/>
              </a:ext>
            </a:extLst>
          </p:cNvPr>
          <p:cNvSpPr/>
          <p:nvPr/>
        </p:nvSpPr>
        <p:spPr>
          <a:xfrm>
            <a:off x="1996553" y="419012"/>
            <a:ext cx="9221820" cy="7444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</a:rPr>
              <a:t>教授指導與</a:t>
            </a:r>
            <a:r>
              <a:rPr lang="zh-TW" alt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回饋</a:t>
            </a:r>
            <a:endParaRPr lang="en-US" altLang="zh-TW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E82485C-FB23-42DD-A43D-FF8B895D248D}"/>
              </a:ext>
            </a:extLst>
          </p:cNvPr>
          <p:cNvGrpSpPr/>
          <p:nvPr/>
        </p:nvGrpSpPr>
        <p:grpSpPr>
          <a:xfrm>
            <a:off x="1431181" y="1576868"/>
            <a:ext cx="4664819" cy="4413377"/>
            <a:chOff x="0" y="406576"/>
            <a:chExt cx="3550046" cy="2130029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D34E741-CBED-433C-BBF8-9DA29377CCFF}"/>
                </a:ext>
              </a:extLst>
            </p:cNvPr>
            <p:cNvSpPr/>
            <p:nvPr/>
          </p:nvSpPr>
          <p:spPr>
            <a:xfrm>
              <a:off x="0" y="406577"/>
              <a:ext cx="3550046" cy="213002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D8B6AE31-0BFE-442C-86CF-7C01EDC09FD1}"/>
                </a:ext>
              </a:extLst>
            </p:cNvPr>
            <p:cNvSpPr txBox="1"/>
            <p:nvPr/>
          </p:nvSpPr>
          <p:spPr>
            <a:xfrm>
              <a:off x="0" y="406576"/>
              <a:ext cx="3550046" cy="21300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800" b="1" kern="1200"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葉興華教授指點</a:t>
              </a:r>
              <a:endParaRPr lang="zh-TW" altLang="en-US" sz="2800" b="1" kern="12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114300" indent="0">
                <a:buNone/>
              </a:pPr>
              <a:r>
                <a:rPr lang="zh-TW" altLang="en-US" sz="2000">
                  <a:latin typeface="標楷體" panose="03000509000000000000" pitchFamily="65" charset="-120"/>
                  <a:ea typeface="標楷體" panose="03000509000000000000" pitchFamily="65" charset="-120"/>
                </a:rPr>
                <a:t>北政與木柵兩校的課程</a:t>
              </a:r>
              <a:r>
                <a:rPr lang="zh-TW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從生活中發現問題，並進而解決。</a:t>
              </a:r>
              <a:endParaRPr lang="en-US" altLang="zh-TW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114300" indent="0">
                <a:buNone/>
              </a:pPr>
              <a:r>
                <a:rPr lang="zh-TW" altLang="en-US" sz="2000">
                  <a:latin typeface="標楷體" panose="03000509000000000000" pitchFamily="65" charset="-120"/>
                  <a:ea typeface="標楷體" panose="03000509000000000000" pitchFamily="65" charset="-120"/>
                </a:rPr>
                <a:t>另外，分組經驗上教授舉出自己一門課程的分組經驗為例，學生可以自身優勢能力排訂志願，與其他不同優勢能力之學生合為一組，每人在自己的工作分配上，都能以自己擅長之事項進行。</a:t>
              </a:r>
              <a:endParaRPr lang="en-US" altLang="zh-TW" sz="20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114300" indent="0">
                <a:buNone/>
              </a:pPr>
              <a:r>
                <a:rPr lang="zh-TW" altLang="en-US" sz="2000">
                  <a:latin typeface="標楷體" panose="03000509000000000000" pitchFamily="65" charset="-120"/>
                  <a:ea typeface="標楷體" panose="03000509000000000000" pitchFamily="65" charset="-120"/>
                </a:rPr>
                <a:t>但教授舉出另一觀點，學生不擅長之能力若能透過分組進而學習，反而是更好的！</a:t>
              </a: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487019B-D700-408C-9B64-62EB416E62A4}"/>
              </a:ext>
            </a:extLst>
          </p:cNvPr>
          <p:cNvGrpSpPr/>
          <p:nvPr/>
        </p:nvGrpSpPr>
        <p:grpSpPr>
          <a:xfrm>
            <a:off x="6377174" y="1576868"/>
            <a:ext cx="4841199" cy="4488026"/>
            <a:chOff x="0" y="406576"/>
            <a:chExt cx="3550046" cy="2130029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D1D8809-4F34-43DD-B209-F7E1B38388C4}"/>
                </a:ext>
              </a:extLst>
            </p:cNvPr>
            <p:cNvSpPr/>
            <p:nvPr/>
          </p:nvSpPr>
          <p:spPr>
            <a:xfrm>
              <a:off x="0" y="406577"/>
              <a:ext cx="3550046" cy="213002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3AFDA74B-5C19-4D68-BB86-AA99434EBF97}"/>
                </a:ext>
              </a:extLst>
            </p:cNvPr>
            <p:cNvSpPr txBox="1"/>
            <p:nvPr/>
          </p:nvSpPr>
          <p:spPr>
            <a:xfrm>
              <a:off x="0" y="406576"/>
              <a:ext cx="3550046" cy="21300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800" b="1" kern="1200"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吳璧純教授指點</a:t>
              </a:r>
            </a:p>
            <a:p>
              <a:pPr marL="114300" indent="0">
                <a:lnSpc>
                  <a:spcPct val="110000"/>
                </a:lnSpc>
                <a:buNone/>
              </a:pPr>
              <a:r>
                <a:rPr lang="zh-TW" altLang="en-US" sz="2000">
                  <a:latin typeface="標楷體" panose="03000509000000000000" pitchFamily="65" charset="-120"/>
                  <a:ea typeface="標楷體" panose="03000509000000000000" pitchFamily="65" charset="-120"/>
                </a:rPr>
                <a:t>分享的學校各有讓學生</a:t>
              </a:r>
              <a:r>
                <a:rPr lang="zh-TW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自主探索</a:t>
              </a:r>
              <a:r>
                <a:rPr lang="zh-TW" altLang="en-US" sz="2000">
                  <a:latin typeface="標楷體" panose="03000509000000000000" pitchFamily="65" charset="-120"/>
                  <a:ea typeface="標楷體" panose="03000509000000000000" pitchFamily="65" charset="-120"/>
                </a:rPr>
                <a:t>的部分。在我們的課堂中，要多鼓勵學生個人發展，讓學生進行探討、推論。</a:t>
              </a:r>
              <a:endParaRPr lang="en-US" altLang="zh-TW" sz="200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114300" indent="0">
                <a:lnSpc>
                  <a:spcPct val="110000"/>
                </a:lnSpc>
                <a:buNone/>
              </a:pPr>
              <a:r>
                <a:rPr lang="zh-TW" altLang="en-US" sz="2000">
                  <a:latin typeface="標楷體" panose="03000509000000000000" pitchFamily="65" charset="-120"/>
                  <a:ea typeface="標楷體" panose="03000509000000000000" pitchFamily="65" charset="-120"/>
                </a:rPr>
                <a:t>老師自己</a:t>
              </a:r>
              <a:r>
                <a:rPr lang="zh-TW" altLang="en-US" sz="200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講得要少一些，而引導學生發現的東西要多一些。</a:t>
              </a:r>
              <a:r>
                <a:rPr lang="zh-TW" altLang="en-US" sz="2000">
                  <a:latin typeface="標楷體" panose="03000509000000000000" pitchFamily="65" charset="-120"/>
                  <a:ea typeface="標楷體" panose="03000509000000000000" pitchFamily="65" charset="-120"/>
                </a:rPr>
                <a:t>這次在成果發表中給各位的問題，從如何規劃，老師搭建的鷹架，到學生的收穫，去</a:t>
              </a:r>
              <a:r>
                <a:rPr lang="zh-TW" altLang="en-US" sz="200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反思與回饋實踐的過程</a:t>
              </a:r>
              <a:r>
                <a:rPr lang="zh-TW" altLang="en-US" sz="2000">
                  <a:latin typeface="標楷體" panose="03000509000000000000" pitchFamily="65" charset="-120"/>
                  <a:ea typeface="標楷體" panose="03000509000000000000" pitchFamily="65" charset="-120"/>
                </a:rPr>
                <a:t>。更重要的是，</a:t>
              </a:r>
              <a:r>
                <a:rPr lang="zh-TW" altLang="en-US" sz="200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從教師的視角轉化成學生的覺知。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7484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26459" y="2498413"/>
            <a:ext cx="6749196" cy="19389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zh-TW" altLang="en-US" sz="6000" b="1" dirty="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感謝聆聽</a:t>
            </a:r>
            <a:endParaRPr lang="en-US" altLang="zh-TW" sz="6000" b="1" dirty="0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lvl="0" algn="ctr"/>
            <a:r>
              <a:rPr lang="zh-TW" altLang="en-US" sz="6000" b="1" dirty="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敬請指導</a:t>
            </a:r>
          </a:p>
        </p:txBody>
      </p:sp>
    </p:spTree>
    <p:extLst>
      <p:ext uri="{BB962C8B-B14F-4D97-AF65-F5344CB8AC3E}">
        <p14:creationId xmlns:p14="http://schemas.microsoft.com/office/powerpoint/2010/main" val="117547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1"/>
          <p:cNvSpPr txBox="1"/>
          <p:nvPr/>
        </p:nvSpPr>
        <p:spPr>
          <a:xfrm>
            <a:off x="6977499" y="916170"/>
            <a:ext cx="198031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000" b="1" i="0" u="none" strike="noStrike" cap="none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目錄</a:t>
            </a:r>
            <a:endParaRPr sz="6000" b="1" i="0" u="none" strike="noStrike" cap="none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790192070"/>
              </p:ext>
            </p:extLst>
          </p:nvPr>
        </p:nvGraphicFramePr>
        <p:xfrm>
          <a:off x="1094214" y="2010103"/>
          <a:ext cx="7408461" cy="4314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4132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65595" y="1779284"/>
            <a:ext cx="8899140" cy="27000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TW" altLang="en-US" sz="60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第二群組增能研習</a:t>
            </a:r>
            <a:endParaRPr lang="en-US" altLang="zh-TW" sz="6000" b="1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lvl="0" algn="ctr">
              <a:lnSpc>
                <a:spcPct val="150000"/>
              </a:lnSpc>
            </a:pPr>
            <a:r>
              <a:rPr lang="zh-TW" altLang="en-US" sz="60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成果</a:t>
            </a:r>
            <a:r>
              <a:rPr lang="zh-TW" altLang="en-US" sz="6000" b="1" dirty="0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分享</a:t>
            </a:r>
          </a:p>
        </p:txBody>
      </p:sp>
    </p:spTree>
    <p:extLst>
      <p:ext uri="{BB962C8B-B14F-4D97-AF65-F5344CB8AC3E}">
        <p14:creationId xmlns:p14="http://schemas.microsoft.com/office/powerpoint/2010/main" val="3656864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B9C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ADC0EF55-0E2A-4650-A174-5F174B8EE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7" r="12577" b="34150"/>
          <a:stretch/>
        </p:blipFill>
        <p:spPr>
          <a:xfrm>
            <a:off x="3963019" y="2291242"/>
            <a:ext cx="4137472" cy="317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7AE30DA-A9E8-4CE8-A548-C6D907607654}"/>
              </a:ext>
            </a:extLst>
          </p:cNvPr>
          <p:cNvSpPr/>
          <p:nvPr/>
        </p:nvSpPr>
        <p:spPr>
          <a:xfrm>
            <a:off x="-29182" y="137633"/>
            <a:ext cx="1224793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增能研習</a:t>
            </a:r>
            <a: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鷹架學生的探究學習</a:t>
            </a:r>
            <a: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提升學生自主學習力</a:t>
            </a:r>
            <a: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三</a:t>
            </a:r>
            <a: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)</a:t>
            </a:r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 </a:t>
            </a:r>
            <a:endParaRPr lang="en-US" altLang="zh-TW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" name="Google Shape;88;p1">
            <a:extLst>
              <a:ext uri="{FF2B5EF4-FFF2-40B4-BE49-F238E27FC236}">
                <a16:creationId xmlns:a16="http://schemas.microsoft.com/office/drawing/2014/main" id="{022D1C37-2506-4B21-BFBD-1833712B381B}"/>
              </a:ext>
            </a:extLst>
          </p:cNvPr>
          <p:cNvSpPr txBox="1"/>
          <p:nvPr/>
        </p:nvSpPr>
        <p:spPr>
          <a:xfrm>
            <a:off x="318581" y="824573"/>
            <a:ext cx="6167535" cy="5231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4/2</a:t>
            </a: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邀請吳璧純教授進行系列工作坊</a:t>
            </a:r>
            <a:endParaRPr sz="2800" b="1" i="0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51D5195-8AF2-4252-BC80-C0F6C709C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86" b="5578"/>
          <a:stretch/>
        </p:blipFill>
        <p:spPr>
          <a:xfrm>
            <a:off x="-148956" y="1974467"/>
            <a:ext cx="4228136" cy="4045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BC0388B-262B-45A6-B072-B461D1535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876" y="2162123"/>
            <a:ext cx="4522021" cy="3391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Google Shape;88;p1">
            <a:extLst>
              <a:ext uri="{FF2B5EF4-FFF2-40B4-BE49-F238E27FC236}">
                <a16:creationId xmlns:a16="http://schemas.microsoft.com/office/drawing/2014/main" id="{4BBF1BF2-17A0-4280-89BB-2CEA996F4CF9}"/>
              </a:ext>
            </a:extLst>
          </p:cNvPr>
          <p:cNvSpPr txBox="1"/>
          <p:nvPr/>
        </p:nvSpPr>
        <p:spPr>
          <a:xfrm>
            <a:off x="1092700" y="1424127"/>
            <a:ext cx="1744825" cy="5231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活動介紹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5" name="Google Shape;88;p1">
            <a:extLst>
              <a:ext uri="{FF2B5EF4-FFF2-40B4-BE49-F238E27FC236}">
                <a16:creationId xmlns:a16="http://schemas.microsoft.com/office/drawing/2014/main" id="{B626C871-63CF-4C8A-9414-C15F4D8325F2}"/>
              </a:ext>
            </a:extLst>
          </p:cNvPr>
          <p:cNvSpPr txBox="1"/>
          <p:nvPr/>
        </p:nvSpPr>
        <p:spPr>
          <a:xfrm>
            <a:off x="5185488" y="1424127"/>
            <a:ext cx="1744825" cy="5231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小組分享</a:t>
            </a:r>
            <a:endParaRPr lang="en-US" altLang="zh-TW" sz="2800" b="1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6" name="Google Shape;88;p1">
            <a:extLst>
              <a:ext uri="{FF2B5EF4-FFF2-40B4-BE49-F238E27FC236}">
                <a16:creationId xmlns:a16="http://schemas.microsoft.com/office/drawing/2014/main" id="{9F9D4EB6-612E-4A6F-98F6-D709D330FB1D}"/>
              </a:ext>
            </a:extLst>
          </p:cNvPr>
          <p:cNvSpPr txBox="1"/>
          <p:nvPr/>
        </p:nvSpPr>
        <p:spPr>
          <a:xfrm>
            <a:off x="9354475" y="1428655"/>
            <a:ext cx="1744825" cy="5231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各組發表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B6D984D-9BA3-4A92-944B-03E2AE2E703F}"/>
              </a:ext>
            </a:extLst>
          </p:cNvPr>
          <p:cNvSpPr/>
          <p:nvPr/>
        </p:nvSpPr>
        <p:spPr>
          <a:xfrm>
            <a:off x="5185488" y="5696789"/>
            <a:ext cx="610552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校際間交流</a:t>
            </a:r>
            <a: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動態的學習歷程</a:t>
            </a:r>
            <a:endParaRPr lang="en-US" altLang="zh-TW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2755189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425775106"/>
              </p:ext>
            </p:extLst>
          </p:nvPr>
        </p:nvGraphicFramePr>
        <p:xfrm>
          <a:off x="452471" y="1313053"/>
          <a:ext cx="11360150" cy="5428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3B3CC18D-AD8D-4670-8497-15BAC84074E4}"/>
              </a:ext>
            </a:extLst>
          </p:cNvPr>
          <p:cNvSpPr/>
          <p:nvPr/>
        </p:nvSpPr>
        <p:spPr>
          <a:xfrm>
            <a:off x="2052537" y="391020"/>
            <a:ext cx="922182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增能研習</a:t>
            </a:r>
            <a:r>
              <a:rPr lang="en-US" altLang="zh-TW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提升學生自主學習力</a:t>
            </a:r>
            <a:r>
              <a:rPr lang="en-US" altLang="zh-TW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三</a:t>
            </a:r>
            <a:r>
              <a:rPr lang="en-US" altLang="zh-TW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)-</a:t>
            </a:r>
            <a:r>
              <a:rPr lang="zh-TW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參與教師回饋</a:t>
            </a:r>
            <a:endParaRPr lang="en-US" altLang="zh-TW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171080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2067AFF-386D-4813-95FD-51359623B09F}"/>
              </a:ext>
            </a:extLst>
          </p:cNvPr>
          <p:cNvSpPr/>
          <p:nvPr/>
        </p:nvSpPr>
        <p:spPr>
          <a:xfrm>
            <a:off x="28575" y="1599"/>
            <a:ext cx="1216342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增能研習</a:t>
            </a:r>
            <a: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鷹架學生的探究學習</a:t>
            </a:r>
            <a: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提升學生自主學習力</a:t>
            </a:r>
            <a: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三</a:t>
            </a:r>
            <a: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)</a:t>
            </a:r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 </a:t>
            </a:r>
            <a:endParaRPr lang="en-US" altLang="zh-TW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24400A5-61F7-487B-A9A8-DB02198A6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59"/>
          <a:stretch/>
        </p:blipFill>
        <p:spPr>
          <a:xfrm>
            <a:off x="877331" y="571937"/>
            <a:ext cx="10276444" cy="628606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3619D8D-8733-4CA9-9F6D-D410FD17E55B}"/>
              </a:ext>
            </a:extLst>
          </p:cNvPr>
          <p:cNvSpPr/>
          <p:nvPr/>
        </p:nvSpPr>
        <p:spPr>
          <a:xfrm>
            <a:off x="4848225" y="5950480"/>
            <a:ext cx="610552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感謝璧純教授指導</a:t>
            </a:r>
            <a:endParaRPr lang="en-US" altLang="zh-TW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1522067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65595" y="1779284"/>
            <a:ext cx="8899140" cy="27000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TW" altLang="en-US" sz="60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活化子二觀議課</a:t>
            </a:r>
            <a:endParaRPr lang="en-US" altLang="zh-TW" sz="6000" b="1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lvl="0" algn="ctr">
              <a:lnSpc>
                <a:spcPct val="150000"/>
              </a:lnSpc>
            </a:pPr>
            <a:r>
              <a:rPr lang="en-US" altLang="zh-TW" sz="60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(</a:t>
            </a:r>
            <a:r>
              <a:rPr lang="zh-TW" altLang="en-US" sz="60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懷生國中、瑠公國中</a:t>
            </a:r>
            <a:r>
              <a:rPr lang="en-US" altLang="zh-TW" sz="60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)</a:t>
            </a:r>
            <a:endParaRPr lang="zh-TW" altLang="en-US" sz="6000" b="1" dirty="0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2515932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B9CF">
            <a:alpha val="71000"/>
          </a:srgbClr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1"/>
          <p:cNvSpPr txBox="1"/>
          <p:nvPr/>
        </p:nvSpPr>
        <p:spPr>
          <a:xfrm>
            <a:off x="0" y="9873"/>
            <a:ext cx="8953500" cy="523180"/>
          </a:xfrm>
          <a:prstGeom prst="rect">
            <a:avLst/>
          </a:prstGeom>
          <a:solidFill>
            <a:srgbClr val="0BA29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二群公開觀課學校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-4/12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懷生國中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彈性課程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時空旅人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D523466-2147-4802-9506-5CCC16DBED69}"/>
              </a:ext>
            </a:extLst>
          </p:cNvPr>
          <p:cNvSpPr/>
          <p:nvPr/>
        </p:nvSpPr>
        <p:spPr>
          <a:xfrm>
            <a:off x="4342064" y="-207889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金華國中：</a:t>
            </a:r>
          </a:p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信義國中：</a:t>
            </a:r>
          </a:p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龍門國中：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26247B6-EB97-401B-8A08-189BD85B5061}"/>
              </a:ext>
            </a:extLst>
          </p:cNvPr>
          <p:cNvSpPr/>
          <p:nvPr/>
        </p:nvSpPr>
        <p:spPr>
          <a:xfrm>
            <a:off x="10699758" y="6030548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89C66FC-FA27-4E1E-A9E7-D4A064810EED}"/>
              </a:ext>
            </a:extLst>
          </p:cNvPr>
          <p:cNvSpPr/>
          <p:nvPr/>
        </p:nvSpPr>
        <p:spPr>
          <a:xfrm>
            <a:off x="428781" y="4378096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2000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6C7E0FC4-110C-40B3-B432-C4EE329F2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164" y="533053"/>
            <a:ext cx="4349284" cy="6328452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5C772C5-1AEA-48D3-A87F-3CDD21451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3053"/>
            <a:ext cx="4407164" cy="632845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7069F468-C09C-4E45-A62D-8B85845A8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8180" y="533053"/>
            <a:ext cx="4104293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42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B9CF">
            <a:alpha val="71000"/>
          </a:srgbClr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1"/>
          <p:cNvSpPr txBox="1"/>
          <p:nvPr/>
        </p:nvSpPr>
        <p:spPr>
          <a:xfrm>
            <a:off x="0" y="9873"/>
            <a:ext cx="7893697" cy="523180"/>
          </a:xfrm>
          <a:prstGeom prst="rect">
            <a:avLst/>
          </a:prstGeom>
          <a:solidFill>
            <a:srgbClr val="0BA29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二群公開觀課學校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懷生國中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彈性課程</a:t>
            </a: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時空旅人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D523466-2147-4802-9506-5CCC16DBED69}"/>
              </a:ext>
            </a:extLst>
          </p:cNvPr>
          <p:cNvSpPr/>
          <p:nvPr/>
        </p:nvSpPr>
        <p:spPr>
          <a:xfrm>
            <a:off x="4342064" y="-207889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金華國中：</a:t>
            </a:r>
          </a:p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信義國中：</a:t>
            </a:r>
          </a:p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龍門國中：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26247B6-EB97-401B-8A08-189BD85B5061}"/>
              </a:ext>
            </a:extLst>
          </p:cNvPr>
          <p:cNvSpPr/>
          <p:nvPr/>
        </p:nvSpPr>
        <p:spPr>
          <a:xfrm>
            <a:off x="10699758" y="6030548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89C66FC-FA27-4E1E-A9E7-D4A064810EED}"/>
              </a:ext>
            </a:extLst>
          </p:cNvPr>
          <p:cNvSpPr/>
          <p:nvPr/>
        </p:nvSpPr>
        <p:spPr>
          <a:xfrm>
            <a:off x="428781" y="4378096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200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C35E55A-906B-4984-B75B-70E437F8BD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0" t="12784" r="8078" b="22408"/>
          <a:stretch/>
        </p:blipFill>
        <p:spPr>
          <a:xfrm>
            <a:off x="0" y="1071603"/>
            <a:ext cx="4986729" cy="289124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20ED92A-97AA-4897-93F3-3502734001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081"/>
          <a:stretch/>
        </p:blipFill>
        <p:spPr>
          <a:xfrm>
            <a:off x="6768076" y="4105408"/>
            <a:ext cx="5483197" cy="275259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F92968D-C3EE-4DA0-97E0-B4DEEF3F9B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36" t="34558" b="13605"/>
          <a:stretch/>
        </p:blipFill>
        <p:spPr>
          <a:xfrm>
            <a:off x="4986728" y="816637"/>
            <a:ext cx="3738172" cy="312181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266956A-FE0D-4B5D-B778-6E8EB10DE3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459" r="7814" b="22778"/>
          <a:stretch/>
        </p:blipFill>
        <p:spPr>
          <a:xfrm>
            <a:off x="-49985" y="4105408"/>
            <a:ext cx="6768077" cy="2740717"/>
          </a:xfrm>
          <a:prstGeom prst="rect">
            <a:avLst/>
          </a:prstGeom>
        </p:spPr>
      </p:pic>
      <p:sp>
        <p:nvSpPr>
          <p:cNvPr id="12" name="Google Shape;88;p1">
            <a:extLst>
              <a:ext uri="{FF2B5EF4-FFF2-40B4-BE49-F238E27FC236}">
                <a16:creationId xmlns:a16="http://schemas.microsoft.com/office/drawing/2014/main" id="{74E2E126-107E-4592-B8D6-51363C78A19A}"/>
              </a:ext>
            </a:extLst>
          </p:cNvPr>
          <p:cNvSpPr txBox="1"/>
          <p:nvPr/>
        </p:nvSpPr>
        <p:spPr>
          <a:xfrm>
            <a:off x="23514" y="513428"/>
            <a:ext cx="995264" cy="5231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說課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3" name="Google Shape;88;p1">
            <a:extLst>
              <a:ext uri="{FF2B5EF4-FFF2-40B4-BE49-F238E27FC236}">
                <a16:creationId xmlns:a16="http://schemas.microsoft.com/office/drawing/2014/main" id="{5A1CDB58-BB18-4643-B3B1-9D8AA536B50F}"/>
              </a:ext>
            </a:extLst>
          </p:cNvPr>
          <p:cNvSpPr txBox="1"/>
          <p:nvPr/>
        </p:nvSpPr>
        <p:spPr>
          <a:xfrm>
            <a:off x="-68851" y="6322945"/>
            <a:ext cx="995264" cy="5231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觀課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4" name="Google Shape;88;p1">
            <a:extLst>
              <a:ext uri="{FF2B5EF4-FFF2-40B4-BE49-F238E27FC236}">
                <a16:creationId xmlns:a16="http://schemas.microsoft.com/office/drawing/2014/main" id="{3C5B0E92-9B3E-44CC-A7B9-CBC836DADFC1}"/>
              </a:ext>
            </a:extLst>
          </p:cNvPr>
          <p:cNvSpPr txBox="1"/>
          <p:nvPr/>
        </p:nvSpPr>
        <p:spPr>
          <a:xfrm>
            <a:off x="4986727" y="571712"/>
            <a:ext cx="995264" cy="5231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議課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9A5E2DA-9EBE-4C6F-AFC0-73920F5C1B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186" t="31250" r="266" b="6389"/>
          <a:stretch/>
        </p:blipFill>
        <p:spPr>
          <a:xfrm>
            <a:off x="8477250" y="833302"/>
            <a:ext cx="3620654" cy="3105150"/>
          </a:xfrm>
          <a:prstGeom prst="rect">
            <a:avLst/>
          </a:prstGeom>
        </p:spPr>
      </p:pic>
      <p:sp>
        <p:nvSpPr>
          <p:cNvPr id="16" name="Google Shape;88;p1">
            <a:extLst>
              <a:ext uri="{FF2B5EF4-FFF2-40B4-BE49-F238E27FC236}">
                <a16:creationId xmlns:a16="http://schemas.microsoft.com/office/drawing/2014/main" id="{1A6FAAE4-52EB-4803-BFA7-8C06A8AC60C1}"/>
              </a:ext>
            </a:extLst>
          </p:cNvPr>
          <p:cNvSpPr txBox="1"/>
          <p:nvPr/>
        </p:nvSpPr>
        <p:spPr>
          <a:xfrm>
            <a:off x="6789623" y="4092169"/>
            <a:ext cx="1628948" cy="5231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專業成長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3403113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2397</TotalTime>
  <Words>971</Words>
  <Application>Microsoft Office PowerPoint</Application>
  <PresentationFormat>寬螢幕</PresentationFormat>
  <Paragraphs>107</Paragraphs>
  <Slides>17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3" baseType="lpstr">
      <vt:lpstr>標楷體</vt:lpstr>
      <vt:lpstr>Times New Roman</vt:lpstr>
      <vt:lpstr>Arial</vt:lpstr>
      <vt:lpstr>Calibri</vt:lpstr>
      <vt:lpstr>標楷體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第二群組各校校本課程成果發表(木柵場)</vt:lpstr>
      <vt:lpstr>第二群組各校校本課程成果發表(木柵場)回饋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88</cp:revision>
  <cp:lastPrinted>2024-01-09T01:11:58Z</cp:lastPrinted>
  <dcterms:created xsi:type="dcterms:W3CDTF">2022-11-02T04:28:06Z</dcterms:created>
  <dcterms:modified xsi:type="dcterms:W3CDTF">2024-07-09T04:24:37Z</dcterms:modified>
</cp:coreProperties>
</file>