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307" r:id="rId4"/>
    <p:sldId id="270" r:id="rId5"/>
    <p:sldId id="277" r:id="rId6"/>
    <p:sldId id="304" r:id="rId7"/>
    <p:sldId id="290" r:id="rId8"/>
    <p:sldId id="302" r:id="rId9"/>
    <p:sldId id="288" r:id="rId10"/>
    <p:sldId id="296" r:id="rId11"/>
    <p:sldId id="292" r:id="rId12"/>
    <p:sldId id="306" r:id="rId13"/>
    <p:sldId id="293" r:id="rId14"/>
    <p:sldId id="298" r:id="rId15"/>
    <p:sldId id="299" r:id="rId16"/>
    <p:sldId id="300" r:id="rId17"/>
    <p:sldId id="301" r:id="rId18"/>
    <p:sldId id="297" r:id="rId19"/>
    <p:sldId id="286" r:id="rId20"/>
  </p:sldIdLst>
  <p:sldSz cx="12192000" cy="6858000"/>
  <p:notesSz cx="9926638" cy="6797675"/>
  <p:embeddedFontLst>
    <p:embeddedFont>
      <p:font typeface="DFKai-SB" panose="03000509000000000000" pitchFamily="65" charset="-120"/>
      <p:regular r:id="rId22"/>
    </p:embeddedFont>
    <p:embeddedFont>
      <p:font typeface="DFKai-SB" panose="03000509000000000000" pitchFamily="65" charset="-12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L6FWVkgn+NgOlM9LlqxguPGt/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ACF"/>
    <a:srgbClr val="DEEBF7"/>
    <a:srgbClr val="70B8E8"/>
    <a:srgbClr val="0BA29A"/>
    <a:srgbClr val="EAEFF7"/>
    <a:srgbClr val="25B9CF"/>
    <a:srgbClr val="0BA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17" autoAdjust="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AF7FF-6B5E-4579-8297-2A69B9B70D27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A1B8ED9-E27C-4A4C-955A-911E69402BCF}">
      <dgm:prSet phldrT="[文字]" custT="1"/>
      <dgm:spPr/>
      <dgm:t>
        <a:bodyPr/>
        <a:lstStyle/>
        <a:p>
          <a:r>
            <a:rPr lang="en-US" altLang="zh-TW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第二群組增能研習</a:t>
          </a:r>
          <a:endParaRPr lang="zh-TW" altLang="en-US" sz="3600" b="1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0A8FABE-455A-4C2B-B6E9-F77756A291DF}" type="parTrans" cxnId="{30006038-888C-4078-9AFF-8B5ABE57F61F}">
      <dgm:prSet/>
      <dgm:spPr/>
      <dgm:t>
        <a:bodyPr/>
        <a:lstStyle/>
        <a:p>
          <a:endParaRPr lang="zh-TW" altLang="en-US"/>
        </a:p>
      </dgm:t>
    </dgm:pt>
    <dgm:pt modelId="{0E16B2CF-A5D7-403C-A8F3-73300D97EA8A}" type="sibTrans" cxnId="{30006038-888C-4078-9AFF-8B5ABE57F61F}">
      <dgm:prSet/>
      <dgm:spPr/>
      <dgm:t>
        <a:bodyPr/>
        <a:lstStyle/>
        <a:p>
          <a:endParaRPr lang="zh-TW" altLang="en-US"/>
        </a:p>
      </dgm:t>
    </dgm:pt>
    <dgm:pt modelId="{8CAD05E9-D327-4701-B067-057B02629FCE}">
      <dgm:prSet phldrT="[文字]" custT="1"/>
      <dgm:spPr/>
      <dgm:t>
        <a:bodyPr/>
        <a:lstStyle/>
        <a:p>
          <a:pPr algn="ctr"/>
          <a:r>
            <a:rPr lang="en-US" altLang="zh-TW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群組公開觀議課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    龍門國中</a:t>
          </a:r>
          <a:endParaRPr lang="zh-TW" altLang="en-US" sz="3600" dirty="0"/>
        </a:p>
      </dgm:t>
    </dgm:pt>
    <dgm:pt modelId="{447DD408-C8EF-4711-A297-987394D7820E}" type="parTrans" cxnId="{BBA0AE45-5B32-44C9-A497-6FC9E8129C78}">
      <dgm:prSet/>
      <dgm:spPr/>
      <dgm:t>
        <a:bodyPr/>
        <a:lstStyle/>
        <a:p>
          <a:endParaRPr lang="zh-TW" altLang="en-US"/>
        </a:p>
      </dgm:t>
    </dgm:pt>
    <dgm:pt modelId="{6DC87209-7262-492F-ADCF-436FBA9D90B5}" type="sibTrans" cxnId="{BBA0AE45-5B32-44C9-A497-6FC9E8129C78}">
      <dgm:prSet/>
      <dgm:spPr/>
      <dgm:t>
        <a:bodyPr/>
        <a:lstStyle/>
        <a:p>
          <a:endParaRPr lang="zh-TW" altLang="en-US"/>
        </a:p>
      </dgm:t>
    </dgm:pt>
    <dgm:pt modelId="{C155961C-15F0-4EAD-B65F-F904F21D08D6}">
      <dgm:prSet phldrT="[文字]" custT="1"/>
      <dgm:spPr/>
      <dgm:t>
        <a:bodyPr/>
        <a:lstStyle/>
        <a:p>
          <a:r>
            <a:rPr lang="en-US" altLang="zh-TW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下學期規劃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B0CC11-E4D6-4709-86E4-237570857C97}" type="parTrans" cxnId="{3EE3B2C0-002E-4303-82B2-35D3C0EACBB9}">
      <dgm:prSet/>
      <dgm:spPr/>
      <dgm:t>
        <a:bodyPr/>
        <a:lstStyle/>
        <a:p>
          <a:endParaRPr lang="zh-TW" altLang="en-US"/>
        </a:p>
      </dgm:t>
    </dgm:pt>
    <dgm:pt modelId="{45A8F7D1-CFE0-4D49-9279-5A43ECDD05F7}" type="sibTrans" cxnId="{3EE3B2C0-002E-4303-82B2-35D3C0EACBB9}">
      <dgm:prSet/>
      <dgm:spPr/>
      <dgm:t>
        <a:bodyPr/>
        <a:lstStyle/>
        <a:p>
          <a:endParaRPr lang="zh-TW" altLang="en-US"/>
        </a:p>
      </dgm:t>
    </dgm:pt>
    <dgm:pt modelId="{C24D5DD4-78E8-42C7-8C4C-C9F04F36F4D0}" type="pres">
      <dgm:prSet presAssocID="{23FAF7FF-6B5E-4579-8297-2A69B9B70D27}" presName="outerComposite" presStyleCnt="0">
        <dgm:presLayoutVars>
          <dgm:chMax val="5"/>
          <dgm:dir/>
          <dgm:resizeHandles val="exact"/>
        </dgm:presLayoutVars>
      </dgm:prSet>
      <dgm:spPr/>
    </dgm:pt>
    <dgm:pt modelId="{E7A4EBD1-0A70-45FD-BFA4-85895C952F82}" type="pres">
      <dgm:prSet presAssocID="{23FAF7FF-6B5E-4579-8297-2A69B9B70D27}" presName="dummyMaxCanvas" presStyleCnt="0">
        <dgm:presLayoutVars/>
      </dgm:prSet>
      <dgm:spPr/>
    </dgm:pt>
    <dgm:pt modelId="{9EC7913A-C010-4F5A-A35A-C4D6CB3146A0}" type="pres">
      <dgm:prSet presAssocID="{23FAF7FF-6B5E-4579-8297-2A69B9B70D27}" presName="ThreeNodes_1" presStyleLbl="node1" presStyleIdx="0" presStyleCnt="3" custScaleX="94285" custScaleY="83425" custLinFactNeighborX="-1926" custLinFactNeighborY="3605">
        <dgm:presLayoutVars>
          <dgm:bulletEnabled val="1"/>
        </dgm:presLayoutVars>
      </dgm:prSet>
      <dgm:spPr/>
    </dgm:pt>
    <dgm:pt modelId="{4FA2EB2B-FCC1-4406-A579-678417A5539F}" type="pres">
      <dgm:prSet presAssocID="{23FAF7FF-6B5E-4579-8297-2A69B9B70D27}" presName="ThreeNodes_2" presStyleLbl="node1" presStyleIdx="1" presStyleCnt="3" custScaleX="91566" custScaleY="84108" custLinFactNeighborX="1719" custLinFactNeighborY="-2621">
        <dgm:presLayoutVars>
          <dgm:bulletEnabled val="1"/>
        </dgm:presLayoutVars>
      </dgm:prSet>
      <dgm:spPr/>
    </dgm:pt>
    <dgm:pt modelId="{6DD8DA6C-4CD4-4A9F-A330-B54C43598D74}" type="pres">
      <dgm:prSet presAssocID="{23FAF7FF-6B5E-4579-8297-2A69B9B70D27}" presName="ThreeNodes_3" presStyleLbl="node1" presStyleIdx="2" presStyleCnt="3" custScaleX="76112" custScaleY="58823" custLinFactNeighborX="444" custLinFactNeighborY="-18025">
        <dgm:presLayoutVars>
          <dgm:bulletEnabled val="1"/>
        </dgm:presLayoutVars>
      </dgm:prSet>
      <dgm:spPr/>
    </dgm:pt>
    <dgm:pt modelId="{5D7DC9A0-85D0-464E-9610-303F4C3C31CB}" type="pres">
      <dgm:prSet presAssocID="{23FAF7FF-6B5E-4579-8297-2A69B9B70D27}" presName="ThreeConn_1-2" presStyleLbl="fgAccFollowNode1" presStyleIdx="0" presStyleCnt="2" custLinFactNeighborX="-79846" custLinFactNeighborY="-8467">
        <dgm:presLayoutVars>
          <dgm:bulletEnabled val="1"/>
        </dgm:presLayoutVars>
      </dgm:prSet>
      <dgm:spPr/>
    </dgm:pt>
    <dgm:pt modelId="{67C2D999-7A34-41DE-936C-00BC1802BC94}" type="pres">
      <dgm:prSet presAssocID="{23FAF7FF-6B5E-4579-8297-2A69B9B70D27}" presName="ThreeConn_2-3" presStyleLbl="fgAccFollowNode1" presStyleIdx="1" presStyleCnt="2" custLinFactNeighborX="-83682" custLinFactNeighborY="-8873">
        <dgm:presLayoutVars>
          <dgm:bulletEnabled val="1"/>
        </dgm:presLayoutVars>
      </dgm:prSet>
      <dgm:spPr/>
    </dgm:pt>
    <dgm:pt modelId="{00600C10-AEF5-4CA1-BFD6-85170C810117}" type="pres">
      <dgm:prSet presAssocID="{23FAF7FF-6B5E-4579-8297-2A69B9B70D27}" presName="ThreeNodes_1_text" presStyleLbl="node1" presStyleIdx="2" presStyleCnt="3">
        <dgm:presLayoutVars>
          <dgm:bulletEnabled val="1"/>
        </dgm:presLayoutVars>
      </dgm:prSet>
      <dgm:spPr/>
    </dgm:pt>
    <dgm:pt modelId="{81C6A999-6343-4540-ABB4-961263B3AA71}" type="pres">
      <dgm:prSet presAssocID="{23FAF7FF-6B5E-4579-8297-2A69B9B70D27}" presName="ThreeNodes_2_text" presStyleLbl="node1" presStyleIdx="2" presStyleCnt="3">
        <dgm:presLayoutVars>
          <dgm:bulletEnabled val="1"/>
        </dgm:presLayoutVars>
      </dgm:prSet>
      <dgm:spPr/>
    </dgm:pt>
    <dgm:pt modelId="{517BAC21-1487-4325-9668-A254C3CE3406}" type="pres">
      <dgm:prSet presAssocID="{23FAF7FF-6B5E-4579-8297-2A69B9B70D2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941AA0C-35A0-4C6D-8A56-4EDFDAE79B73}" type="presOf" srcId="{6DC87209-7262-492F-ADCF-436FBA9D90B5}" destId="{67C2D999-7A34-41DE-936C-00BC1802BC94}" srcOrd="0" destOrd="0" presId="urn:microsoft.com/office/officeart/2005/8/layout/vProcess5"/>
    <dgm:cxn modelId="{48D3E321-12F8-4CB9-98BB-C910BB063FDA}" type="presOf" srcId="{23FAF7FF-6B5E-4579-8297-2A69B9B70D27}" destId="{C24D5DD4-78E8-42C7-8C4C-C9F04F36F4D0}" srcOrd="0" destOrd="0" presId="urn:microsoft.com/office/officeart/2005/8/layout/vProcess5"/>
    <dgm:cxn modelId="{30006038-888C-4078-9AFF-8B5ABE57F61F}" srcId="{23FAF7FF-6B5E-4579-8297-2A69B9B70D27}" destId="{BA1B8ED9-E27C-4A4C-955A-911E69402BCF}" srcOrd="0" destOrd="0" parTransId="{80A8FABE-455A-4C2B-B6E9-F77756A291DF}" sibTransId="{0E16B2CF-A5D7-403C-A8F3-73300D97EA8A}"/>
    <dgm:cxn modelId="{143E4D38-7962-43F1-BBEF-AF3B2D7C6CBE}" type="presOf" srcId="{8CAD05E9-D327-4701-B067-057B02629FCE}" destId="{81C6A999-6343-4540-ABB4-961263B3AA71}" srcOrd="1" destOrd="0" presId="urn:microsoft.com/office/officeart/2005/8/layout/vProcess5"/>
    <dgm:cxn modelId="{BBA0AE45-5B32-44C9-A497-6FC9E8129C78}" srcId="{23FAF7FF-6B5E-4579-8297-2A69B9B70D27}" destId="{8CAD05E9-D327-4701-B067-057B02629FCE}" srcOrd="1" destOrd="0" parTransId="{447DD408-C8EF-4711-A297-987394D7820E}" sibTransId="{6DC87209-7262-492F-ADCF-436FBA9D90B5}"/>
    <dgm:cxn modelId="{8ECAD884-E3FE-4C9C-8FEF-123BC814357B}" type="presOf" srcId="{C155961C-15F0-4EAD-B65F-F904F21D08D6}" destId="{517BAC21-1487-4325-9668-A254C3CE3406}" srcOrd="1" destOrd="0" presId="urn:microsoft.com/office/officeart/2005/8/layout/vProcess5"/>
    <dgm:cxn modelId="{C1383EAF-053C-40D8-B4E3-3092B708E51A}" type="presOf" srcId="{BA1B8ED9-E27C-4A4C-955A-911E69402BCF}" destId="{00600C10-AEF5-4CA1-BFD6-85170C810117}" srcOrd="1" destOrd="0" presId="urn:microsoft.com/office/officeart/2005/8/layout/vProcess5"/>
    <dgm:cxn modelId="{3EE3B2C0-002E-4303-82B2-35D3C0EACBB9}" srcId="{23FAF7FF-6B5E-4579-8297-2A69B9B70D27}" destId="{C155961C-15F0-4EAD-B65F-F904F21D08D6}" srcOrd="2" destOrd="0" parTransId="{AEB0CC11-E4D6-4709-86E4-237570857C97}" sibTransId="{45A8F7D1-CFE0-4D49-9279-5A43ECDD05F7}"/>
    <dgm:cxn modelId="{644A14CD-A8F1-4C88-8E82-350357040C60}" type="presOf" srcId="{8CAD05E9-D327-4701-B067-057B02629FCE}" destId="{4FA2EB2B-FCC1-4406-A579-678417A5539F}" srcOrd="0" destOrd="0" presId="urn:microsoft.com/office/officeart/2005/8/layout/vProcess5"/>
    <dgm:cxn modelId="{55F32CD8-7C34-4A3B-B6AF-D21A53BA62FF}" type="presOf" srcId="{C155961C-15F0-4EAD-B65F-F904F21D08D6}" destId="{6DD8DA6C-4CD4-4A9F-A330-B54C43598D74}" srcOrd="0" destOrd="0" presId="urn:microsoft.com/office/officeart/2005/8/layout/vProcess5"/>
    <dgm:cxn modelId="{E7A641DE-385B-4A92-BBA6-B92FFED48918}" type="presOf" srcId="{0E16B2CF-A5D7-403C-A8F3-73300D97EA8A}" destId="{5D7DC9A0-85D0-464E-9610-303F4C3C31CB}" srcOrd="0" destOrd="0" presId="urn:microsoft.com/office/officeart/2005/8/layout/vProcess5"/>
    <dgm:cxn modelId="{D60688FF-34B7-4207-9D46-EF8FA16080F1}" type="presOf" srcId="{BA1B8ED9-E27C-4A4C-955A-911E69402BCF}" destId="{9EC7913A-C010-4F5A-A35A-C4D6CB3146A0}" srcOrd="0" destOrd="0" presId="urn:microsoft.com/office/officeart/2005/8/layout/vProcess5"/>
    <dgm:cxn modelId="{76544566-9BA8-43C1-9BF4-BF084AC0D968}" type="presParOf" srcId="{C24D5DD4-78E8-42C7-8C4C-C9F04F36F4D0}" destId="{E7A4EBD1-0A70-45FD-BFA4-85895C952F82}" srcOrd="0" destOrd="0" presId="urn:microsoft.com/office/officeart/2005/8/layout/vProcess5"/>
    <dgm:cxn modelId="{2E0E791E-C463-4759-A8CB-643E8938CFDA}" type="presParOf" srcId="{C24D5DD4-78E8-42C7-8C4C-C9F04F36F4D0}" destId="{9EC7913A-C010-4F5A-A35A-C4D6CB3146A0}" srcOrd="1" destOrd="0" presId="urn:microsoft.com/office/officeart/2005/8/layout/vProcess5"/>
    <dgm:cxn modelId="{6621ED58-D943-4028-9538-C0655768734C}" type="presParOf" srcId="{C24D5DD4-78E8-42C7-8C4C-C9F04F36F4D0}" destId="{4FA2EB2B-FCC1-4406-A579-678417A5539F}" srcOrd="2" destOrd="0" presId="urn:microsoft.com/office/officeart/2005/8/layout/vProcess5"/>
    <dgm:cxn modelId="{5838CD72-DCCE-414C-B919-F56BBBF80E49}" type="presParOf" srcId="{C24D5DD4-78E8-42C7-8C4C-C9F04F36F4D0}" destId="{6DD8DA6C-4CD4-4A9F-A330-B54C43598D74}" srcOrd="3" destOrd="0" presId="urn:microsoft.com/office/officeart/2005/8/layout/vProcess5"/>
    <dgm:cxn modelId="{5B4539E5-89CD-46F0-804B-D67FA37C2C96}" type="presParOf" srcId="{C24D5DD4-78E8-42C7-8C4C-C9F04F36F4D0}" destId="{5D7DC9A0-85D0-464E-9610-303F4C3C31CB}" srcOrd="4" destOrd="0" presId="urn:microsoft.com/office/officeart/2005/8/layout/vProcess5"/>
    <dgm:cxn modelId="{147617D8-0CCB-476C-9958-E8DB3BE9E544}" type="presParOf" srcId="{C24D5DD4-78E8-42C7-8C4C-C9F04F36F4D0}" destId="{67C2D999-7A34-41DE-936C-00BC1802BC94}" srcOrd="5" destOrd="0" presId="urn:microsoft.com/office/officeart/2005/8/layout/vProcess5"/>
    <dgm:cxn modelId="{7BFDD52B-81B1-4FAF-99AB-2888A697D97E}" type="presParOf" srcId="{C24D5DD4-78E8-42C7-8C4C-C9F04F36F4D0}" destId="{00600C10-AEF5-4CA1-BFD6-85170C810117}" srcOrd="6" destOrd="0" presId="urn:microsoft.com/office/officeart/2005/8/layout/vProcess5"/>
    <dgm:cxn modelId="{3FF720B8-F141-412C-B68E-BF98A2748F51}" type="presParOf" srcId="{C24D5DD4-78E8-42C7-8C4C-C9F04F36F4D0}" destId="{81C6A999-6343-4540-ABB4-961263B3AA71}" srcOrd="7" destOrd="0" presId="urn:microsoft.com/office/officeart/2005/8/layout/vProcess5"/>
    <dgm:cxn modelId="{0AA36F87-98A6-4A42-9A71-5D0B1D68D4C0}" type="presParOf" srcId="{C24D5DD4-78E8-42C7-8C4C-C9F04F36F4D0}" destId="{517BAC21-1487-4325-9668-A254C3CE340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C1208-D106-4DF5-B1BB-4AC75C39DAB4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386479C-8838-40BB-99EC-E6D7B5E30F07}">
      <dgm:prSet phldrT="[文字]" custT="1"/>
      <dgm:spPr/>
      <dgm:t>
        <a:bodyPr/>
        <a:lstStyle/>
        <a:p>
          <a:r>
            <a:rPr lang="zh-TW" altLang="en-US" sz="2800" b="1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本次研習對我而言</a:t>
          </a:r>
          <a:endParaRPr lang="en-US" altLang="zh-TW" sz="2800" b="1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r>
            <a:rPr lang="zh-TW" altLang="en-US" sz="2800" b="1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最大的收穫</a:t>
          </a:r>
          <a:endParaRPr lang="zh-TW" altLang="en-US" sz="2800"/>
        </a:p>
      </dgm:t>
    </dgm:pt>
    <dgm:pt modelId="{101DA77E-0A06-4A43-8BE5-9BE34E15F55C}" type="parTrans" cxnId="{3794DC8B-7288-4932-A9BC-033ACFAAE0BD}">
      <dgm:prSet/>
      <dgm:spPr/>
      <dgm:t>
        <a:bodyPr/>
        <a:lstStyle/>
        <a:p>
          <a:endParaRPr lang="zh-TW" altLang="en-US"/>
        </a:p>
      </dgm:t>
    </dgm:pt>
    <dgm:pt modelId="{4C123B40-09C4-4317-91B8-00C04BCBAD11}" type="sibTrans" cxnId="{3794DC8B-7288-4932-A9BC-033ACFAAE0BD}">
      <dgm:prSet/>
      <dgm:spPr/>
      <dgm:t>
        <a:bodyPr/>
        <a:lstStyle/>
        <a:p>
          <a:endParaRPr lang="zh-TW" altLang="en-US"/>
        </a:p>
      </dgm:t>
    </dgm:pt>
    <dgm:pt modelId="{71D99500-74FD-4E39-99DF-DE9811486DED}">
      <dgm:prSet phldrT="[文字]"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altLang="zh-TW" sz="2000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1. AI</a:t>
          </a:r>
          <a:r>
            <a:rPr lang="zh-TW" altLang="en-US" sz="2000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技術能力應用提升</a:t>
          </a:r>
          <a:endParaRPr lang="en-US" altLang="zh-TW" sz="2000" b="1" baseline="0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ea typeface="標楷體" panose="03000509000000000000" pitchFamily="65" charset="-120"/>
          </a:endParaRPr>
        </a:p>
        <a:p>
          <a:pPr algn="l">
            <a:buNone/>
          </a:pPr>
          <a:r>
            <a:rPr lang="zh-TW" altLang="en-US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掌握</a:t>
          </a:r>
          <a:r>
            <a:rPr lang="en-US" altLang="zh-TW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ChatGPT</a:t>
          </a:r>
          <a:r>
            <a:rPr lang="zh-TW" altLang="en-US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的基本操作和應用</a:t>
          </a:r>
        </a:p>
        <a:p>
          <a:pPr algn="l">
            <a:buNone/>
          </a:pPr>
          <a:r>
            <a:rPr lang="zh-TW" altLang="en-US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學習</a:t>
          </a:r>
          <a:r>
            <a:rPr lang="en-US" altLang="zh-TW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工具的使用技巧</a:t>
          </a:r>
        </a:p>
        <a:p>
          <a:pPr algn="l">
            <a:buNone/>
          </a:pPr>
          <a:r>
            <a:rPr lang="zh-TW" altLang="en-US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深化對</a:t>
          </a:r>
          <a:r>
            <a:rPr lang="en-US" altLang="zh-TW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17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技術的整體理解</a:t>
          </a:r>
        </a:p>
      </dgm:t>
    </dgm:pt>
    <dgm:pt modelId="{2D3765B4-C396-45A7-AA06-C7D2383BBE5F}" type="parTrans" cxnId="{790FA5D0-F4EC-4065-87D8-2DED53892BE8}">
      <dgm:prSet/>
      <dgm:spPr/>
      <dgm:t>
        <a:bodyPr/>
        <a:lstStyle/>
        <a:p>
          <a:endParaRPr lang="zh-TW" altLang="en-US"/>
        </a:p>
      </dgm:t>
    </dgm:pt>
    <dgm:pt modelId="{922D6215-748B-47B2-A347-0727BEF35747}" type="sibTrans" cxnId="{790FA5D0-F4EC-4065-87D8-2DED53892BE8}">
      <dgm:prSet/>
      <dgm:spPr/>
      <dgm:t>
        <a:bodyPr/>
        <a:lstStyle/>
        <a:p>
          <a:endParaRPr lang="zh-TW" altLang="en-US"/>
        </a:p>
      </dgm:t>
    </dgm:pt>
    <dgm:pt modelId="{0D002C78-6F03-4EF6-B0A9-962179751FB6}">
      <dgm:prSet phldrT="[文字]"/>
      <dgm:spPr/>
      <dgm:t>
        <a:bodyPr/>
        <a:lstStyle/>
        <a:p>
          <a:pPr algn="l"/>
          <a:r>
            <a:rPr lang="en-US" altLang="zh-TW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2. </a:t>
          </a:r>
          <a:r>
            <a:rPr lang="zh-TW" altLang="en-US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教學實務整合</a:t>
          </a:r>
          <a:endParaRPr lang="en-US" altLang="zh-TW" b="1" baseline="0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ea typeface="標楷體" panose="03000509000000000000" pitchFamily="65" charset="-120"/>
          </a:endParaRP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了解如何將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融入教學現場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運用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協助課程設計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結合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進行教材建置</a:t>
          </a:r>
        </a:p>
      </dgm:t>
    </dgm:pt>
    <dgm:pt modelId="{8DD0D5AF-ABF8-497D-AE7D-56009607B09F}" type="parTrans" cxnId="{224D39E3-62D8-4086-BA67-50E6C25FD8C3}">
      <dgm:prSet/>
      <dgm:spPr/>
      <dgm:t>
        <a:bodyPr/>
        <a:lstStyle/>
        <a:p>
          <a:endParaRPr lang="zh-TW" altLang="en-US"/>
        </a:p>
      </dgm:t>
    </dgm:pt>
    <dgm:pt modelId="{46CAB6EE-6F29-4CFA-9037-822CE2E61147}" type="sibTrans" cxnId="{224D39E3-62D8-4086-BA67-50E6C25FD8C3}">
      <dgm:prSet/>
      <dgm:spPr/>
      <dgm:t>
        <a:bodyPr/>
        <a:lstStyle/>
        <a:p>
          <a:endParaRPr lang="zh-TW" altLang="en-US"/>
        </a:p>
      </dgm:t>
    </dgm:pt>
    <dgm:pt modelId="{3B8787A7-10D6-4C35-AE93-F8BE5F0BAFF7}">
      <dgm:prSet phldrT="[文字]"/>
      <dgm:spPr/>
      <dgm:t>
        <a:bodyPr anchor="t"/>
        <a:lstStyle/>
        <a:p>
          <a:pPr algn="l"/>
          <a:r>
            <a:rPr lang="en-US" altLang="zh-TW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3. </a:t>
          </a:r>
          <a:r>
            <a:rPr lang="zh-TW" altLang="en-US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網頁開發技能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學習使用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ChatGPT</a:t>
          </a:r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編寫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HTML5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建立基礎網頁架設能力</a:t>
          </a:r>
        </a:p>
      </dgm:t>
    </dgm:pt>
    <dgm:pt modelId="{806379C8-D83D-4220-95A6-FEE11EAAB7CE}" type="parTrans" cxnId="{33B8C462-D6FE-4E5A-A277-CDD0C20116ED}">
      <dgm:prSet/>
      <dgm:spPr/>
      <dgm:t>
        <a:bodyPr/>
        <a:lstStyle/>
        <a:p>
          <a:endParaRPr lang="zh-TW" altLang="en-US"/>
        </a:p>
      </dgm:t>
    </dgm:pt>
    <dgm:pt modelId="{36980463-5569-44F2-B586-808F47BC839E}" type="sibTrans" cxnId="{33B8C462-D6FE-4E5A-A277-CDD0C20116ED}">
      <dgm:prSet/>
      <dgm:spPr/>
      <dgm:t>
        <a:bodyPr/>
        <a:lstStyle/>
        <a:p>
          <a:endParaRPr lang="zh-TW" altLang="en-US"/>
        </a:p>
      </dgm:t>
    </dgm:pt>
    <dgm:pt modelId="{324CC5BD-3DF3-4FE6-A90E-B86318CE70B7}">
      <dgm:prSet phldrT="[文字]"/>
      <dgm:spPr/>
      <dgm:t>
        <a:bodyPr/>
        <a:lstStyle/>
        <a:p>
          <a:pPr algn="l"/>
          <a:r>
            <a:rPr lang="en-US" altLang="zh-TW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4. </a:t>
          </a:r>
          <a:r>
            <a:rPr lang="zh-TW" altLang="en-US" b="1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專業成長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釐清更多專業能力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掌握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應用的核心概念</a:t>
          </a:r>
        </a:p>
        <a:p>
          <a:pPr algn="l"/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認識</a:t>
          </a:r>
          <a:r>
            <a:rPr lang="en-US" altLang="zh-TW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baseline="0">
              <a:latin typeface="Times New Roman" panose="02020603050405020304" pitchFamily="18" charset="0"/>
              <a:ea typeface="標楷體" panose="03000509000000000000" pitchFamily="65" charset="-120"/>
            </a:rPr>
            <a:t>發展趨勢</a:t>
          </a:r>
        </a:p>
      </dgm:t>
    </dgm:pt>
    <dgm:pt modelId="{D3E42161-FDBC-441C-A2D8-6798E5E3E1CB}" type="parTrans" cxnId="{D522EC64-9C1F-486A-8F66-B7A97F5F633D}">
      <dgm:prSet/>
      <dgm:spPr/>
      <dgm:t>
        <a:bodyPr/>
        <a:lstStyle/>
        <a:p>
          <a:endParaRPr lang="zh-TW" altLang="en-US"/>
        </a:p>
      </dgm:t>
    </dgm:pt>
    <dgm:pt modelId="{5B59FFB4-B463-4355-8E40-8DAF49A575E0}" type="sibTrans" cxnId="{D522EC64-9C1F-486A-8F66-B7A97F5F633D}">
      <dgm:prSet/>
      <dgm:spPr/>
      <dgm:t>
        <a:bodyPr/>
        <a:lstStyle/>
        <a:p>
          <a:endParaRPr lang="zh-TW" altLang="en-US"/>
        </a:p>
      </dgm:t>
    </dgm:pt>
    <dgm:pt modelId="{1B7B11BB-08A8-4654-B7C3-46796D1E0122}" type="pres">
      <dgm:prSet presAssocID="{B29C1208-D106-4DF5-B1BB-4AC75C39DAB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80E1C7-C28A-46AA-8431-294F65004DAA}" type="pres">
      <dgm:prSet presAssocID="{B29C1208-D106-4DF5-B1BB-4AC75C39DAB4}" presName="matrix" presStyleCnt="0"/>
      <dgm:spPr/>
    </dgm:pt>
    <dgm:pt modelId="{F1219273-A944-4BAA-A3C9-BEFF2BA66E7A}" type="pres">
      <dgm:prSet presAssocID="{B29C1208-D106-4DF5-B1BB-4AC75C39DAB4}" presName="tile1" presStyleLbl="node1" presStyleIdx="0" presStyleCnt="4"/>
      <dgm:spPr/>
    </dgm:pt>
    <dgm:pt modelId="{D29435C9-3CDD-4891-B708-56702B5B537E}" type="pres">
      <dgm:prSet presAssocID="{B29C1208-D106-4DF5-B1BB-4AC75C39DAB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B80956-3F31-41B0-BC47-5029A3C1774D}" type="pres">
      <dgm:prSet presAssocID="{B29C1208-D106-4DF5-B1BB-4AC75C39DAB4}" presName="tile2" presStyleLbl="node1" presStyleIdx="1" presStyleCnt="4"/>
      <dgm:spPr/>
    </dgm:pt>
    <dgm:pt modelId="{1B9B1175-7323-4CA3-9B81-D9CE775C51B1}" type="pres">
      <dgm:prSet presAssocID="{B29C1208-D106-4DF5-B1BB-4AC75C39DAB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9B44B5E-94E6-4CAA-99FE-AFF82E83E6CF}" type="pres">
      <dgm:prSet presAssocID="{B29C1208-D106-4DF5-B1BB-4AC75C39DAB4}" presName="tile3" presStyleLbl="node1" presStyleIdx="2" presStyleCnt="4"/>
      <dgm:spPr/>
    </dgm:pt>
    <dgm:pt modelId="{B178BC7B-8481-4A69-B388-19F615602165}" type="pres">
      <dgm:prSet presAssocID="{B29C1208-D106-4DF5-B1BB-4AC75C39DAB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24D30E7-DE6A-4C1B-81F1-7922C439A1D4}" type="pres">
      <dgm:prSet presAssocID="{B29C1208-D106-4DF5-B1BB-4AC75C39DAB4}" presName="tile4" presStyleLbl="node1" presStyleIdx="3" presStyleCnt="4"/>
      <dgm:spPr/>
    </dgm:pt>
    <dgm:pt modelId="{3F372F82-9A4E-4143-B166-5FE176116CE7}" type="pres">
      <dgm:prSet presAssocID="{B29C1208-D106-4DF5-B1BB-4AC75C39DAB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62C3FD0-1364-4AE6-A5D0-6939F3D38D92}" type="pres">
      <dgm:prSet presAssocID="{B29C1208-D106-4DF5-B1BB-4AC75C39DAB4}" presName="centerTile" presStyleLbl="fgShp" presStyleIdx="0" presStyleCnt="1" custScaleX="164853" custScaleY="79994">
        <dgm:presLayoutVars>
          <dgm:chMax val="0"/>
          <dgm:chPref val="0"/>
        </dgm:presLayoutVars>
      </dgm:prSet>
      <dgm:spPr/>
    </dgm:pt>
  </dgm:ptLst>
  <dgm:cxnLst>
    <dgm:cxn modelId="{8A1A1800-E953-447C-AB69-313B02D67BCD}" type="presOf" srcId="{B29C1208-D106-4DF5-B1BB-4AC75C39DAB4}" destId="{1B7B11BB-08A8-4654-B7C3-46796D1E0122}" srcOrd="0" destOrd="0" presId="urn:microsoft.com/office/officeart/2005/8/layout/matrix1"/>
    <dgm:cxn modelId="{B3D93D0F-61BA-4BB3-812D-EAE5A28F7EA5}" type="presOf" srcId="{3B8787A7-10D6-4C35-AE93-F8BE5F0BAFF7}" destId="{B178BC7B-8481-4A69-B388-19F615602165}" srcOrd="1" destOrd="0" presId="urn:microsoft.com/office/officeart/2005/8/layout/matrix1"/>
    <dgm:cxn modelId="{D409930F-D14F-47B1-82CE-FB3ECA56A24A}" type="presOf" srcId="{71D99500-74FD-4E39-99DF-DE9811486DED}" destId="{D29435C9-3CDD-4891-B708-56702B5B537E}" srcOrd="1" destOrd="0" presId="urn:microsoft.com/office/officeart/2005/8/layout/matrix1"/>
    <dgm:cxn modelId="{1C897A17-D4C3-4D24-AEC6-A3B855254393}" type="presOf" srcId="{0D002C78-6F03-4EF6-B0A9-962179751FB6}" destId="{1B9B1175-7323-4CA3-9B81-D9CE775C51B1}" srcOrd="1" destOrd="0" presId="urn:microsoft.com/office/officeart/2005/8/layout/matrix1"/>
    <dgm:cxn modelId="{33B8C462-D6FE-4E5A-A277-CDD0C20116ED}" srcId="{3386479C-8838-40BB-99EC-E6D7B5E30F07}" destId="{3B8787A7-10D6-4C35-AE93-F8BE5F0BAFF7}" srcOrd="2" destOrd="0" parTransId="{806379C8-D83D-4220-95A6-FEE11EAAB7CE}" sibTransId="{36980463-5569-44F2-B586-808F47BC839E}"/>
    <dgm:cxn modelId="{D522EC64-9C1F-486A-8F66-B7A97F5F633D}" srcId="{3386479C-8838-40BB-99EC-E6D7B5E30F07}" destId="{324CC5BD-3DF3-4FE6-A90E-B86318CE70B7}" srcOrd="3" destOrd="0" parTransId="{D3E42161-FDBC-441C-A2D8-6798E5E3E1CB}" sibTransId="{5B59FFB4-B463-4355-8E40-8DAF49A575E0}"/>
    <dgm:cxn modelId="{8DFF6E49-C664-47B7-BBD5-16BEFD848FFE}" type="presOf" srcId="{71D99500-74FD-4E39-99DF-DE9811486DED}" destId="{F1219273-A944-4BAA-A3C9-BEFF2BA66E7A}" srcOrd="0" destOrd="0" presId="urn:microsoft.com/office/officeart/2005/8/layout/matrix1"/>
    <dgm:cxn modelId="{6273EB4D-85BC-4D0A-A339-8111299B582C}" type="presOf" srcId="{324CC5BD-3DF3-4FE6-A90E-B86318CE70B7}" destId="{124D30E7-DE6A-4C1B-81F1-7922C439A1D4}" srcOrd="0" destOrd="0" presId="urn:microsoft.com/office/officeart/2005/8/layout/matrix1"/>
    <dgm:cxn modelId="{F9AFAD73-BCF5-4392-AA4D-03A41555A0DF}" type="presOf" srcId="{0D002C78-6F03-4EF6-B0A9-962179751FB6}" destId="{72B80956-3F31-41B0-BC47-5029A3C1774D}" srcOrd="0" destOrd="0" presId="urn:microsoft.com/office/officeart/2005/8/layout/matrix1"/>
    <dgm:cxn modelId="{3794DC8B-7288-4932-A9BC-033ACFAAE0BD}" srcId="{B29C1208-D106-4DF5-B1BB-4AC75C39DAB4}" destId="{3386479C-8838-40BB-99EC-E6D7B5E30F07}" srcOrd="0" destOrd="0" parTransId="{101DA77E-0A06-4A43-8BE5-9BE34E15F55C}" sibTransId="{4C123B40-09C4-4317-91B8-00C04BCBAD11}"/>
    <dgm:cxn modelId="{6BE6B3AC-BA9A-4593-9E53-0B5E0C312F70}" type="presOf" srcId="{3B8787A7-10D6-4C35-AE93-F8BE5F0BAFF7}" destId="{59B44B5E-94E6-4CAA-99FE-AFF82E83E6CF}" srcOrd="0" destOrd="0" presId="urn:microsoft.com/office/officeart/2005/8/layout/matrix1"/>
    <dgm:cxn modelId="{790FA5D0-F4EC-4065-87D8-2DED53892BE8}" srcId="{3386479C-8838-40BB-99EC-E6D7B5E30F07}" destId="{71D99500-74FD-4E39-99DF-DE9811486DED}" srcOrd="0" destOrd="0" parTransId="{2D3765B4-C396-45A7-AA06-C7D2383BBE5F}" sibTransId="{922D6215-748B-47B2-A347-0727BEF35747}"/>
    <dgm:cxn modelId="{1938B6D9-F053-40C8-8012-06958F626F75}" type="presOf" srcId="{3386479C-8838-40BB-99EC-E6D7B5E30F07}" destId="{F62C3FD0-1364-4AE6-A5D0-6939F3D38D92}" srcOrd="0" destOrd="0" presId="urn:microsoft.com/office/officeart/2005/8/layout/matrix1"/>
    <dgm:cxn modelId="{224D39E3-62D8-4086-BA67-50E6C25FD8C3}" srcId="{3386479C-8838-40BB-99EC-E6D7B5E30F07}" destId="{0D002C78-6F03-4EF6-B0A9-962179751FB6}" srcOrd="1" destOrd="0" parTransId="{8DD0D5AF-ABF8-497D-AE7D-56009607B09F}" sibTransId="{46CAB6EE-6F29-4CFA-9037-822CE2E61147}"/>
    <dgm:cxn modelId="{7480CBE4-97BA-47D2-BEA0-4AB89A040793}" type="presOf" srcId="{324CC5BD-3DF3-4FE6-A90E-B86318CE70B7}" destId="{3F372F82-9A4E-4143-B166-5FE176116CE7}" srcOrd="1" destOrd="0" presId="urn:microsoft.com/office/officeart/2005/8/layout/matrix1"/>
    <dgm:cxn modelId="{95A05D99-7F24-4408-B42D-D022329CBBAB}" type="presParOf" srcId="{1B7B11BB-08A8-4654-B7C3-46796D1E0122}" destId="{5B80E1C7-C28A-46AA-8431-294F65004DAA}" srcOrd="0" destOrd="0" presId="urn:microsoft.com/office/officeart/2005/8/layout/matrix1"/>
    <dgm:cxn modelId="{AE7C4528-6F1F-4139-880D-ABEB86F4CEF2}" type="presParOf" srcId="{5B80E1C7-C28A-46AA-8431-294F65004DAA}" destId="{F1219273-A944-4BAA-A3C9-BEFF2BA66E7A}" srcOrd="0" destOrd="0" presId="urn:microsoft.com/office/officeart/2005/8/layout/matrix1"/>
    <dgm:cxn modelId="{4FAFA7E2-6287-42A8-A359-F8053EBF15C9}" type="presParOf" srcId="{5B80E1C7-C28A-46AA-8431-294F65004DAA}" destId="{D29435C9-3CDD-4891-B708-56702B5B537E}" srcOrd="1" destOrd="0" presId="urn:microsoft.com/office/officeart/2005/8/layout/matrix1"/>
    <dgm:cxn modelId="{53DA4595-1997-453E-BA37-726C30942BDF}" type="presParOf" srcId="{5B80E1C7-C28A-46AA-8431-294F65004DAA}" destId="{72B80956-3F31-41B0-BC47-5029A3C1774D}" srcOrd="2" destOrd="0" presId="urn:microsoft.com/office/officeart/2005/8/layout/matrix1"/>
    <dgm:cxn modelId="{5C21F1F5-CE12-4B69-954E-190738D6EB10}" type="presParOf" srcId="{5B80E1C7-C28A-46AA-8431-294F65004DAA}" destId="{1B9B1175-7323-4CA3-9B81-D9CE775C51B1}" srcOrd="3" destOrd="0" presId="urn:microsoft.com/office/officeart/2005/8/layout/matrix1"/>
    <dgm:cxn modelId="{698BA563-D007-4E33-8C66-6BA4E51EB0A7}" type="presParOf" srcId="{5B80E1C7-C28A-46AA-8431-294F65004DAA}" destId="{59B44B5E-94E6-4CAA-99FE-AFF82E83E6CF}" srcOrd="4" destOrd="0" presId="urn:microsoft.com/office/officeart/2005/8/layout/matrix1"/>
    <dgm:cxn modelId="{240138F6-DC50-4653-A52E-F373D2B55F87}" type="presParOf" srcId="{5B80E1C7-C28A-46AA-8431-294F65004DAA}" destId="{B178BC7B-8481-4A69-B388-19F615602165}" srcOrd="5" destOrd="0" presId="urn:microsoft.com/office/officeart/2005/8/layout/matrix1"/>
    <dgm:cxn modelId="{B8F771B4-6723-44C8-A72B-725571C8496A}" type="presParOf" srcId="{5B80E1C7-C28A-46AA-8431-294F65004DAA}" destId="{124D30E7-DE6A-4C1B-81F1-7922C439A1D4}" srcOrd="6" destOrd="0" presId="urn:microsoft.com/office/officeart/2005/8/layout/matrix1"/>
    <dgm:cxn modelId="{BEA90ED4-EA41-48DF-83DF-F37A2D4606A8}" type="presParOf" srcId="{5B80E1C7-C28A-46AA-8431-294F65004DAA}" destId="{3F372F82-9A4E-4143-B166-5FE176116CE7}" srcOrd="7" destOrd="0" presId="urn:microsoft.com/office/officeart/2005/8/layout/matrix1"/>
    <dgm:cxn modelId="{E6A4FEC6-F71C-4BE8-9DF5-F40759874B5A}" type="presParOf" srcId="{1B7B11BB-08A8-4654-B7C3-46796D1E0122}" destId="{F62C3FD0-1364-4AE6-A5D0-6939F3D38D9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7913A-C010-4F5A-A35A-C4D6CB3146A0}">
      <dsp:nvSpPr>
        <dsp:cNvPr id="0" name=""/>
        <dsp:cNvSpPr/>
      </dsp:nvSpPr>
      <dsp:spPr>
        <a:xfrm>
          <a:off x="58658" y="153918"/>
          <a:ext cx="5937307" cy="10797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第二群組增能研習</a:t>
          </a:r>
          <a:endParaRPr lang="zh-TW" altLang="en-US" sz="3600" b="1" kern="1200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0282" y="185542"/>
        <a:ext cx="4628763" cy="1016476"/>
      </dsp:txXfrm>
    </dsp:sp>
    <dsp:sp modelId="{4FA2EB2B-FCC1-4406-A579-678417A5539F}">
      <dsp:nvSpPr>
        <dsp:cNvPr id="0" name=""/>
        <dsp:cNvSpPr/>
      </dsp:nvSpPr>
      <dsp:spPr>
        <a:xfrm>
          <a:off x="929435" y="1578872"/>
          <a:ext cx="5766086" cy="1088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群組公開觀議課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    龍門國中</a:t>
          </a:r>
          <a:endParaRPr lang="zh-TW" altLang="en-US" sz="3600" kern="1200" dirty="0"/>
        </a:p>
      </dsp:txBody>
      <dsp:txXfrm>
        <a:off x="961318" y="1610755"/>
        <a:ext cx="4423240" cy="1024798"/>
      </dsp:txXfrm>
    </dsp:sp>
    <dsp:sp modelId="{6DD8DA6C-4CD4-4A9F-A330-B54C43598D74}">
      <dsp:nvSpPr>
        <dsp:cNvPr id="0" name=""/>
        <dsp:cNvSpPr/>
      </dsp:nvSpPr>
      <dsp:spPr>
        <a:xfrm>
          <a:off x="1891365" y="3053085"/>
          <a:ext cx="4792918" cy="761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下學期規劃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13663" y="3075383"/>
        <a:ext cx="3685118" cy="716718"/>
      </dsp:txXfrm>
    </dsp:sp>
    <dsp:sp modelId="{5D7DC9A0-85D0-464E-9610-303F4C3C31CB}">
      <dsp:nvSpPr>
        <dsp:cNvPr id="0" name=""/>
        <dsp:cNvSpPr/>
      </dsp:nvSpPr>
      <dsp:spPr>
        <a:xfrm>
          <a:off x="4784219" y="910240"/>
          <a:ext cx="841260" cy="8412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4973502" y="910240"/>
        <a:ext cx="462694" cy="633048"/>
      </dsp:txXfrm>
    </dsp:sp>
    <dsp:sp modelId="{67C2D999-7A34-41DE-936C-00BC1802BC94}">
      <dsp:nvSpPr>
        <dsp:cNvPr id="0" name=""/>
        <dsp:cNvSpPr/>
      </dsp:nvSpPr>
      <dsp:spPr>
        <a:xfrm>
          <a:off x="5307583" y="2408150"/>
          <a:ext cx="841260" cy="8412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496866" y="2408150"/>
        <a:ext cx="462694" cy="633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19273-A944-4BAA-A3C9-BEFF2BA66E7A}">
      <dsp:nvSpPr>
        <dsp:cNvPr id="0" name=""/>
        <dsp:cNvSpPr/>
      </dsp:nvSpPr>
      <dsp:spPr>
        <a:xfrm rot="16200000">
          <a:off x="590054" y="-590054"/>
          <a:ext cx="2553238" cy="3733347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altLang="zh-TW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1. AI</a:t>
          </a:r>
          <a:r>
            <a:rPr lang="zh-TW" altLang="en-US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技術能力應用提升</a:t>
          </a:r>
          <a:endParaRPr lang="en-US" altLang="zh-TW" sz="2000" b="1" kern="1200" baseline="0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ea typeface="標楷體" panose="03000509000000000000" pitchFamily="65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掌握</a:t>
          </a:r>
          <a:r>
            <a:rPr lang="en-US" altLang="zh-TW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ChatGPT</a:t>
          </a:r>
          <a:r>
            <a:rPr lang="zh-TW" altLang="en-US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的基本操作和應用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學習</a:t>
          </a:r>
          <a:r>
            <a:rPr lang="en-US" altLang="zh-TW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工具的使用技巧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深化對</a:t>
          </a:r>
          <a:r>
            <a:rPr lang="en-US" altLang="zh-TW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1700" kern="1200" baseline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rPr>
            <a:t>技術的整體理解</a:t>
          </a:r>
        </a:p>
      </dsp:txBody>
      <dsp:txXfrm rot="5400000">
        <a:off x="0" y="0"/>
        <a:ext cx="3733347" cy="1914928"/>
      </dsp:txXfrm>
    </dsp:sp>
    <dsp:sp modelId="{72B80956-3F31-41B0-BC47-5029A3C1774D}">
      <dsp:nvSpPr>
        <dsp:cNvPr id="0" name=""/>
        <dsp:cNvSpPr/>
      </dsp:nvSpPr>
      <dsp:spPr>
        <a:xfrm>
          <a:off x="3733347" y="0"/>
          <a:ext cx="3733347" cy="2553238"/>
        </a:xfrm>
        <a:prstGeom prst="round1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2. </a:t>
          </a:r>
          <a:r>
            <a:rPr lang="zh-TW" altLang="en-US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教學實務整合</a:t>
          </a:r>
          <a:endParaRPr lang="en-US" altLang="zh-TW" sz="2000" b="1" kern="1200" baseline="0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ea typeface="標楷體" panose="03000509000000000000" pitchFamily="65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了解如何將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融入教學現場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運用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協助課程設計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結合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進行教材建置</a:t>
          </a:r>
        </a:p>
      </dsp:txBody>
      <dsp:txXfrm>
        <a:off x="3733347" y="0"/>
        <a:ext cx="3733347" cy="1914928"/>
      </dsp:txXfrm>
    </dsp:sp>
    <dsp:sp modelId="{59B44B5E-94E6-4CAA-99FE-AFF82E83E6CF}">
      <dsp:nvSpPr>
        <dsp:cNvPr id="0" name=""/>
        <dsp:cNvSpPr/>
      </dsp:nvSpPr>
      <dsp:spPr>
        <a:xfrm rot="10800000">
          <a:off x="0" y="2553238"/>
          <a:ext cx="3733347" cy="2553238"/>
        </a:xfrm>
        <a:prstGeom prst="round1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3. </a:t>
          </a:r>
          <a:r>
            <a:rPr lang="zh-TW" altLang="en-US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網頁開發技能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學習使用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ChatGPT</a:t>
          </a: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編寫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HTML5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建立基礎網頁架設能力</a:t>
          </a:r>
        </a:p>
      </dsp:txBody>
      <dsp:txXfrm rot="10800000">
        <a:off x="0" y="3191548"/>
        <a:ext cx="3733347" cy="1914928"/>
      </dsp:txXfrm>
    </dsp:sp>
    <dsp:sp modelId="{124D30E7-DE6A-4C1B-81F1-7922C439A1D4}">
      <dsp:nvSpPr>
        <dsp:cNvPr id="0" name=""/>
        <dsp:cNvSpPr/>
      </dsp:nvSpPr>
      <dsp:spPr>
        <a:xfrm rot="5400000">
          <a:off x="4323401" y="1963184"/>
          <a:ext cx="2553238" cy="3733347"/>
        </a:xfrm>
        <a:prstGeom prst="round1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4. </a:t>
          </a:r>
          <a:r>
            <a:rPr lang="zh-TW" altLang="en-US" sz="2000" b="1" kern="1200" baseline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</a:rPr>
            <a:t>專業成長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釐清更多專業能力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掌握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應用的核心概念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認識</a:t>
          </a:r>
          <a:r>
            <a:rPr lang="en-US" altLang="zh-TW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AI</a:t>
          </a:r>
          <a:r>
            <a:rPr lang="zh-TW" altLang="en-US" sz="2000" kern="1200" baseline="0">
              <a:latin typeface="Times New Roman" panose="02020603050405020304" pitchFamily="18" charset="0"/>
              <a:ea typeface="標楷體" panose="03000509000000000000" pitchFamily="65" charset="-120"/>
            </a:rPr>
            <a:t>發展趨勢</a:t>
          </a:r>
        </a:p>
      </dsp:txBody>
      <dsp:txXfrm rot="-5400000">
        <a:off x="3733347" y="3191547"/>
        <a:ext cx="3733347" cy="1914928"/>
      </dsp:txXfrm>
    </dsp:sp>
    <dsp:sp modelId="{F62C3FD0-1364-4AE6-A5D0-6939F3D38D92}">
      <dsp:nvSpPr>
        <dsp:cNvPr id="0" name=""/>
        <dsp:cNvSpPr/>
      </dsp:nvSpPr>
      <dsp:spPr>
        <a:xfrm>
          <a:off x="1886986" y="2042629"/>
          <a:ext cx="3692721" cy="1021218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本次研習對我而言</a:t>
          </a:r>
          <a:endParaRPr lang="en-US" altLang="zh-TW" sz="2800" b="1" kern="12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最大的收穫</a:t>
          </a:r>
          <a:endParaRPr lang="zh-TW" altLang="en-US" sz="2800" kern="1200"/>
        </a:p>
      </dsp:txBody>
      <dsp:txXfrm>
        <a:off x="1936838" y="2092481"/>
        <a:ext cx="3593017" cy="921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798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40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38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12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9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84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26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301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94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18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2705512" y="1652893"/>
            <a:ext cx="6473465" cy="7078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b="1" i="0" u="none" strike="noStrike" cap="none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113</a:t>
            </a:r>
            <a:r>
              <a:rPr lang="zh-TW" altLang="en-US" sz="4000" b="1" i="0" u="none" strike="noStrike" cap="none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學年度第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</a:t>
            </a:r>
            <a:r>
              <a:rPr lang="zh-TW" altLang="en-US" sz="4000" b="1" i="0" u="none" strike="noStrike" cap="none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學期</a:t>
            </a:r>
            <a:endParaRPr lang="en-US" altLang="zh-TW" sz="4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/>
          <p:cNvSpPr txBox="1"/>
          <p:nvPr/>
        </p:nvSpPr>
        <p:spPr>
          <a:xfrm>
            <a:off x="1862017" y="4689519"/>
            <a:ext cx="80113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i="0" u="none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北政國中</a:t>
            </a:r>
            <a:r>
              <a:rPr lang="zh-TW" altLang="en-US" sz="3600" b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報告</a:t>
            </a:r>
            <a:endParaRPr lang="en-US" altLang="zh-TW" sz="3600" b="1" i="0" u="none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114.01.14</a:t>
            </a:r>
            <a:endParaRPr sz="3600" b="1" i="0" u="none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67647" y="2490668"/>
            <a:ext cx="6749196" cy="1015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>
                <a:solidFill>
                  <a:schemeClr val="accent1">
                    <a:lumMod val="75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活化期末</a:t>
            </a:r>
            <a:r>
              <a:rPr lang="zh-TW" altLang="en-US" sz="6000" b="1" dirty="0">
                <a:solidFill>
                  <a:schemeClr val="accent1">
                    <a:lumMod val="75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報告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8427080" y="513957"/>
            <a:ext cx="2903997" cy="584735"/>
          </a:xfrm>
          <a:prstGeom prst="rect">
            <a:avLst/>
          </a:prstGeom>
          <a:solidFill>
            <a:srgbClr val="0BA19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u="sng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填寫</a:t>
            </a:r>
            <a:r>
              <a:rPr lang="en-US" altLang="zh-TW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:15</a:t>
            </a:r>
            <a:r>
              <a:rPr lang="zh-TW" altLang="en-US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人</a:t>
            </a:r>
            <a:endParaRPr sz="3200" b="1" i="0" u="sng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7" name="Google Shape;88;p1"/>
          <p:cNvSpPr txBox="1"/>
          <p:nvPr/>
        </p:nvSpPr>
        <p:spPr>
          <a:xfrm>
            <a:off x="619842" y="1984787"/>
            <a:ext cx="353951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增能研習</a:t>
            </a:r>
            <a:endParaRPr lang="en-US" altLang="zh-TW" sz="4000" b="1" i="0" u="sng" strike="noStrike" cap="none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質性回饋</a:t>
            </a:r>
            <a:endParaRPr sz="4000" b="1" i="0" u="sng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4387A3BA-B22B-4605-B9A2-32DC58958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154365"/>
              </p:ext>
            </p:extLst>
          </p:nvPr>
        </p:nvGraphicFramePr>
        <p:xfrm>
          <a:off x="4040148" y="1237566"/>
          <a:ext cx="7466695" cy="5106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080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1915D-65A1-4E90-BA57-8C7CAC36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45" y="1282012"/>
            <a:ext cx="5693228" cy="701690"/>
          </a:xfr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r>
              <a:rPr lang="zh-TW" altLang="en-US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群組任務</a:t>
            </a:r>
            <a:r>
              <a:rPr lang="en-US" altLang="zh-TW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公開觀課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18C7C7-C008-4D79-940A-DCBD9AB9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2885" y="2133535"/>
            <a:ext cx="5181600" cy="2438465"/>
          </a:xfrm>
          <a:solidFill>
            <a:srgbClr val="EAEFF7"/>
          </a:solidFill>
        </p:spPr>
        <p:txBody>
          <a:bodyPr>
            <a:normAutofit/>
          </a:bodyPr>
          <a:lstStyle/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上學期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龍門國中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已於</a:t>
            </a:r>
            <a:r>
              <a:rPr lang="en-US" altLang="zh-TW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12/10</a:t>
            </a:r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辦理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1E12BB4-6D4D-4A32-9942-F1AC4552CA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2133534"/>
            <a:ext cx="5181600" cy="2438465"/>
          </a:xfrm>
          <a:solidFill>
            <a:srgbClr val="EAEFF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下學期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信義國中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預計於</a:t>
            </a:r>
            <a:r>
              <a:rPr lang="en-US" altLang="zh-TW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4/14-4/30</a:t>
            </a:r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間辦理</a:t>
            </a:r>
          </a:p>
        </p:txBody>
      </p:sp>
    </p:spTree>
    <p:extLst>
      <p:ext uri="{BB962C8B-B14F-4D97-AF65-F5344CB8AC3E}">
        <p14:creationId xmlns:p14="http://schemas.microsoft.com/office/powerpoint/2010/main" val="130052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B0BF43ED-6074-461B-BC7F-80250D8EBADB}"/>
              </a:ext>
            </a:extLst>
          </p:cNvPr>
          <p:cNvSpPr txBox="1"/>
          <p:nvPr/>
        </p:nvSpPr>
        <p:spPr>
          <a:xfrm>
            <a:off x="2174032" y="1043809"/>
            <a:ext cx="7511143" cy="5847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zh-TW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12/10</a:t>
            </a: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龍門國中 公開觀課 </a:t>
            </a:r>
            <a:r>
              <a:rPr lang="zh-TW" altLang="en-US" sz="3200" b="1" u="sng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陳怡橋</a:t>
            </a: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老師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547A4B-5F4A-44AF-8879-81023363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32" y="1706331"/>
            <a:ext cx="8042988" cy="4371360"/>
          </a:xfrm>
          <a:prstGeom prst="rect">
            <a:avLst/>
          </a:prstGeom>
        </p:spPr>
      </p:pic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09D4AD7B-122B-4025-B28C-1DE738236358}"/>
              </a:ext>
            </a:extLst>
          </p:cNvPr>
          <p:cNvSpPr txBox="1"/>
          <p:nvPr/>
        </p:nvSpPr>
        <p:spPr>
          <a:xfrm>
            <a:off x="1510500" y="5814191"/>
            <a:ext cx="91823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邀請教育局 余霖聘督 進行指導</a:t>
            </a:r>
            <a:endParaRPr sz="4000" b="1" i="0" u="sng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54295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1">
            <a:extLst>
              <a:ext uri="{FF2B5EF4-FFF2-40B4-BE49-F238E27FC236}">
                <a16:creationId xmlns:a16="http://schemas.microsoft.com/office/drawing/2014/main" id="{94B89D02-1E1A-4831-92CD-2317C0A017FE}"/>
              </a:ext>
            </a:extLst>
          </p:cNvPr>
          <p:cNvSpPr txBox="1"/>
          <p:nvPr/>
        </p:nvSpPr>
        <p:spPr>
          <a:xfrm>
            <a:off x="234712" y="1377281"/>
            <a:ext cx="1146128" cy="584735"/>
          </a:xfrm>
          <a:prstGeom prst="rect">
            <a:avLst/>
          </a:prstGeom>
          <a:solidFill>
            <a:srgbClr val="29BAC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說課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90F6610-F6FF-49EF-8BAE-25771C64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1" y="1962016"/>
            <a:ext cx="4805082" cy="3610947"/>
          </a:xfrm>
          <a:prstGeom prst="rect">
            <a:avLst/>
          </a:prstGeom>
        </p:spPr>
      </p:pic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976E88C7-FD3B-4D2F-B301-BDFD11AF3D22}"/>
              </a:ext>
            </a:extLst>
          </p:cNvPr>
          <p:cNvSpPr txBox="1"/>
          <p:nvPr/>
        </p:nvSpPr>
        <p:spPr>
          <a:xfrm>
            <a:off x="234712" y="263822"/>
            <a:ext cx="10122268" cy="10771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3200" b="1" u="sng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陳怡橋</a:t>
            </a: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老師</a:t>
            </a:r>
            <a:r>
              <a:rPr lang="en-US" altLang="zh-TW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九年級彈性課程</a:t>
            </a:r>
            <a:r>
              <a:rPr lang="en-US" altLang="zh-TW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en-US" altLang="zh-TW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My </a:t>
            </a:r>
            <a:r>
              <a:rPr lang="zh-TW" altLang="en-US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思攻略</a:t>
            </a:r>
            <a:r>
              <a:rPr lang="en-US" altLang="zh-TW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新聞數據分析</a:t>
            </a:r>
            <a:endParaRPr lang="en-US" altLang="zh-TW" sz="3200" b="1" i="0" strike="noStrike" cap="none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lvl="0" algn="ctr"/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主題：</a:t>
            </a:r>
            <a:r>
              <a:rPr lang="en-US" altLang="zh-TW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PISA</a:t>
            </a: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調查台灣學生「數學焦慮」也是全球第</a:t>
            </a:r>
            <a:r>
              <a:rPr lang="en-US" altLang="zh-TW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3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" name="Google Shape;88;p1">
            <a:extLst>
              <a:ext uri="{FF2B5EF4-FFF2-40B4-BE49-F238E27FC236}">
                <a16:creationId xmlns:a16="http://schemas.microsoft.com/office/drawing/2014/main" id="{0A5BEF6A-913E-4ACD-BEB2-D38E4949677E}"/>
              </a:ext>
            </a:extLst>
          </p:cNvPr>
          <p:cNvSpPr txBox="1"/>
          <p:nvPr/>
        </p:nvSpPr>
        <p:spPr>
          <a:xfrm>
            <a:off x="346770" y="5711108"/>
            <a:ext cx="2903997" cy="584735"/>
          </a:xfrm>
          <a:prstGeom prst="rect">
            <a:avLst/>
          </a:prstGeom>
          <a:solidFill>
            <a:srgbClr val="0BA19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u="sng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自編教材</a:t>
            </a:r>
            <a:endParaRPr sz="3200" b="1" i="0" u="sng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DE9B410-3599-4B77-B714-F5CFA701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95" y="1962016"/>
            <a:ext cx="7417843" cy="204761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B7EB14B-5B3D-4671-9505-B1E6B1045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5"/>
          <a:stretch/>
        </p:blipFill>
        <p:spPr>
          <a:xfrm>
            <a:off x="4746164" y="4046959"/>
            <a:ext cx="7380519" cy="1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4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1">
            <a:extLst>
              <a:ext uri="{FF2B5EF4-FFF2-40B4-BE49-F238E27FC236}">
                <a16:creationId xmlns:a16="http://schemas.microsoft.com/office/drawing/2014/main" id="{94B89D02-1E1A-4831-92CD-2317C0A017FE}"/>
              </a:ext>
            </a:extLst>
          </p:cNvPr>
          <p:cNvSpPr txBox="1"/>
          <p:nvPr/>
        </p:nvSpPr>
        <p:spPr>
          <a:xfrm>
            <a:off x="104176" y="150064"/>
            <a:ext cx="1146128" cy="584735"/>
          </a:xfrm>
          <a:prstGeom prst="rect">
            <a:avLst/>
          </a:prstGeom>
          <a:solidFill>
            <a:srgbClr val="29BAC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觀</a:t>
            </a:r>
            <a:r>
              <a:rPr lang="zh-TW" altLang="en-US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課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F9B1DB6-BF25-4BB0-AE55-5551E7B4B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4" y="150064"/>
            <a:ext cx="4555641" cy="325516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3A36C94-964B-4780-9853-5AE6C57F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56" y="3526528"/>
            <a:ext cx="6050435" cy="327426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AD7705E-D3D7-4A62-8B3A-CF350EFC6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187" y="5245125"/>
            <a:ext cx="4400580" cy="14026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CD32E5-BFBC-4FDA-B29B-9C669E20D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0064"/>
            <a:ext cx="6068799" cy="31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7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1">
            <a:extLst>
              <a:ext uri="{FF2B5EF4-FFF2-40B4-BE49-F238E27FC236}">
                <a16:creationId xmlns:a16="http://schemas.microsoft.com/office/drawing/2014/main" id="{94B89D02-1E1A-4831-92CD-2317C0A017FE}"/>
              </a:ext>
            </a:extLst>
          </p:cNvPr>
          <p:cNvSpPr txBox="1"/>
          <p:nvPr/>
        </p:nvSpPr>
        <p:spPr>
          <a:xfrm>
            <a:off x="2055829" y="1165165"/>
            <a:ext cx="1146128" cy="584735"/>
          </a:xfrm>
          <a:prstGeom prst="rect">
            <a:avLst/>
          </a:prstGeom>
          <a:solidFill>
            <a:srgbClr val="29BAC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議</a:t>
            </a:r>
            <a:r>
              <a:rPr lang="zh-TW" altLang="en-US" sz="32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課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BD47B1C-12FB-4F80-BE5D-05ADAE439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11" y="2504523"/>
            <a:ext cx="6423399" cy="396159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542DB99-F438-42B4-A669-DD957F4F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15" y="223934"/>
            <a:ext cx="5330278" cy="6232849"/>
          </a:xfrm>
          <a:prstGeom prst="rect">
            <a:avLst/>
          </a:prstGeom>
        </p:spPr>
      </p:pic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3B7840B9-2B4A-4747-8F87-BED95E058897}"/>
              </a:ext>
            </a:extLst>
          </p:cNvPr>
          <p:cNvSpPr txBox="1"/>
          <p:nvPr/>
        </p:nvSpPr>
        <p:spPr>
          <a:xfrm>
            <a:off x="231711" y="1919787"/>
            <a:ext cx="2970246" cy="5847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怡橋老師自述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CC8A7045-8863-4974-AC13-2E9C0100A892}"/>
              </a:ext>
            </a:extLst>
          </p:cNvPr>
          <p:cNvSpPr txBox="1"/>
          <p:nvPr/>
        </p:nvSpPr>
        <p:spPr>
          <a:xfrm>
            <a:off x="6337042" y="223934"/>
            <a:ext cx="2970246" cy="5847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觀課教師提問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3562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1">
            <a:extLst>
              <a:ext uri="{FF2B5EF4-FFF2-40B4-BE49-F238E27FC236}">
                <a16:creationId xmlns:a16="http://schemas.microsoft.com/office/drawing/2014/main" id="{94B89D02-1E1A-4831-92CD-2317C0A017FE}"/>
              </a:ext>
            </a:extLst>
          </p:cNvPr>
          <p:cNvSpPr txBox="1"/>
          <p:nvPr/>
        </p:nvSpPr>
        <p:spPr>
          <a:xfrm>
            <a:off x="808042" y="560569"/>
            <a:ext cx="3465377" cy="584735"/>
          </a:xfrm>
          <a:prstGeom prst="rect">
            <a:avLst/>
          </a:prstGeom>
          <a:solidFill>
            <a:srgbClr val="29BAC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觀課教師回饋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A5EFCE8-466C-4709-ADA4-EF804052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6" y="1660606"/>
            <a:ext cx="5706648" cy="196919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982D387-4FEF-440D-B574-4387AD7CE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3788036"/>
            <a:ext cx="5706648" cy="209386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0D78041-4C5F-4122-83C7-339F500A0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761" y="2455123"/>
            <a:ext cx="6177983" cy="432629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C15BE7-FBE1-4EB3-AE15-AA5AC2369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753" y="395120"/>
            <a:ext cx="6096000" cy="18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9423023F-620E-4AE4-8308-93F7FB87F10B}"/>
              </a:ext>
            </a:extLst>
          </p:cNvPr>
          <p:cNvSpPr txBox="1"/>
          <p:nvPr/>
        </p:nvSpPr>
        <p:spPr>
          <a:xfrm>
            <a:off x="2042154" y="1047592"/>
            <a:ext cx="5918718" cy="58473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上傳子二攜手桃花源成果</a:t>
            </a:r>
            <a:endParaRPr sz="3200" b="1" i="0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04995C-9D85-49A7-BA25-A1B720838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54" y="1707742"/>
            <a:ext cx="4128941" cy="437254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67F4EA0-5766-49D2-9E4A-C7B573C8E140}"/>
              </a:ext>
            </a:extLst>
          </p:cNvPr>
          <p:cNvSpPr txBox="1"/>
          <p:nvPr/>
        </p:nvSpPr>
        <p:spPr>
          <a:xfrm>
            <a:off x="6966410" y="2828835"/>
            <a:ext cx="4270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本學期已於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攜手桃花源貼文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386247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82B4FC-6B53-4A7A-8465-D552E487F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824" y="943623"/>
            <a:ext cx="5036976" cy="707846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  <a:buFont typeface="Arial"/>
            </a:pPr>
            <a:r>
              <a:rPr lang="zh-TW" altLang="en-US" sz="4000" b="1" u="sng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sym typeface="Arial"/>
              </a:rPr>
              <a:t>下學期規劃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6659E3-05F7-4ACC-B0EC-3D63E807C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8045"/>
            <a:ext cx="5181600" cy="383497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zh-TW" sz="3600" b="1">
                <a:solidFill>
                  <a:schemeClr val="accent4">
                    <a:lumMod val="50000"/>
                  </a:schemeClr>
                </a:solidFill>
                <a:highlight>
                  <a:srgbClr val="70B8E8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3</a:t>
            </a:r>
            <a:r>
              <a:rPr lang="zh-TW" altLang="en-US" sz="3600" b="1">
                <a:solidFill>
                  <a:schemeClr val="accent4">
                    <a:lumMod val="50000"/>
                  </a:schemeClr>
                </a:solidFill>
                <a:highlight>
                  <a:srgbClr val="70B8E8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月底增能研習</a:t>
            </a:r>
            <a:endParaRPr lang="en-US" altLang="zh-TW" sz="3600" b="1">
              <a:solidFill>
                <a:schemeClr val="accent4">
                  <a:lumMod val="50000"/>
                </a:schemeClr>
              </a:solidFill>
              <a:highlight>
                <a:srgbClr val="70B8E8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於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</a:rPr>
              <a:t>3/25(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二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下午邀請</a:t>
            </a:r>
            <a:endParaRPr lang="en-US" altLang="zh-TW" sz="32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育成高中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</a:rPr>
              <a:t>-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李美惠老師進行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增能研習工作坊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2DA2B6-F98F-4783-B92E-73B68A4015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2090054"/>
            <a:ext cx="5181600" cy="3834980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sz="3600" b="1">
                <a:solidFill>
                  <a:schemeClr val="accent4">
                    <a:lumMod val="50000"/>
                  </a:schemeClr>
                </a:solidFill>
                <a:highlight>
                  <a:srgbClr val="70B8E8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3600" b="1">
                <a:solidFill>
                  <a:schemeClr val="accent4">
                    <a:lumMod val="50000"/>
                  </a:schemeClr>
                </a:solidFill>
                <a:highlight>
                  <a:srgbClr val="70B8E8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月成果發表</a:t>
            </a:r>
            <a:endParaRPr lang="en-US" altLang="zh-TW" sz="3600" b="1">
              <a:solidFill>
                <a:schemeClr val="accent4">
                  <a:lumMod val="50000"/>
                </a:schemeClr>
              </a:solidFill>
              <a:highlight>
                <a:srgbClr val="70B8E8"/>
              </a:highlight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本校預計以</a:t>
            </a:r>
            <a:endParaRPr lang="en-US" altLang="zh-TW" sz="32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九年級彈性課程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</a:rPr>
              <a:t>-</a:t>
            </a:r>
          </a:p>
          <a:p>
            <a:pPr marL="114300" indent="0">
              <a:buNone/>
            </a:pPr>
            <a:r>
              <a:rPr lang="zh-TW" alt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國際議題探究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</a:rPr>
              <a:t>課程進行分享</a:t>
            </a:r>
          </a:p>
        </p:txBody>
      </p:sp>
    </p:spTree>
    <p:extLst>
      <p:ext uri="{BB962C8B-B14F-4D97-AF65-F5344CB8AC3E}">
        <p14:creationId xmlns:p14="http://schemas.microsoft.com/office/powerpoint/2010/main" val="3059424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26459" y="2498413"/>
            <a:ext cx="6749196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 dirty="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感謝聆聽</a:t>
            </a:r>
            <a:endParaRPr lang="en-US" altLang="zh-TW" sz="6000" b="1" dirty="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/>
            <a:r>
              <a:rPr lang="zh-TW" altLang="en-US" sz="6000" b="1" dirty="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敬請指導</a:t>
            </a:r>
          </a:p>
        </p:txBody>
      </p:sp>
    </p:spTree>
    <p:extLst>
      <p:ext uri="{BB962C8B-B14F-4D97-AF65-F5344CB8AC3E}">
        <p14:creationId xmlns:p14="http://schemas.microsoft.com/office/powerpoint/2010/main" val="117547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433486" y="2842246"/>
            <a:ext cx="19803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i="0" u="none" strike="noStrike" cap="none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目錄</a:t>
            </a:r>
            <a:endParaRPr sz="6000" b="1" i="0" u="none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904703223"/>
              </p:ext>
            </p:extLst>
          </p:nvPr>
        </p:nvGraphicFramePr>
        <p:xfrm>
          <a:off x="2075017" y="1472237"/>
          <a:ext cx="7408461" cy="431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413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161B66-D4CE-4E91-9E79-1A08AD88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CF21B6-4E3B-4168-A5FA-BCA5F471A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221AE1-4D5E-4F21-9EE8-D4134CCB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974716"/>
            <a:ext cx="8511050" cy="30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6209" y="1425048"/>
            <a:ext cx="8899140" cy="2700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第二群組增能研習</a:t>
            </a:r>
            <a:endParaRPr lang="en-US" altLang="zh-TW" sz="60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成果</a:t>
            </a:r>
            <a:r>
              <a:rPr lang="zh-TW" altLang="en-US" sz="6000" b="1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分享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7F3571-1A23-424F-8017-29041203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857" y="2681381"/>
            <a:ext cx="4114286" cy="1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6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1D37AB7-3ACD-4288-9A77-C069DAF6B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93"/>
          <a:stretch/>
        </p:blipFill>
        <p:spPr>
          <a:xfrm>
            <a:off x="1017034" y="2696009"/>
            <a:ext cx="10643118" cy="330228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AE30DA-A9E8-4CE8-A548-C6D907607654}"/>
              </a:ext>
            </a:extLst>
          </p:cNvPr>
          <p:cNvSpPr/>
          <p:nvPr/>
        </p:nvSpPr>
        <p:spPr>
          <a:xfrm>
            <a:off x="2015414" y="20649"/>
            <a:ext cx="9414586" cy="1656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增能研習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b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</a:b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AI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共備跨越教學力，培養學生自主學習力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022D1C37-2506-4B21-BFBD-1833712B381B}"/>
              </a:ext>
            </a:extLst>
          </p:cNvPr>
          <p:cNvSpPr txBox="1"/>
          <p:nvPr/>
        </p:nvSpPr>
        <p:spPr>
          <a:xfrm>
            <a:off x="998372" y="2060857"/>
            <a:ext cx="9041366" cy="6462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zh-TW" sz="36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11/20</a:t>
            </a:r>
            <a:r>
              <a:rPr lang="zh-TW" altLang="en-US" sz="36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上午</a:t>
            </a:r>
            <a:r>
              <a:rPr lang="zh-TW" altLang="en-US" sz="36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邀請任宗浩老師進行工作坊</a:t>
            </a:r>
            <a:r>
              <a:rPr lang="en-US" altLang="zh-TW" sz="36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大綱</a:t>
            </a:r>
            <a:endParaRPr sz="36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75518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7AE30DA-A9E8-4CE8-A548-C6D907607654}"/>
              </a:ext>
            </a:extLst>
          </p:cNvPr>
          <p:cNvSpPr/>
          <p:nvPr/>
        </p:nvSpPr>
        <p:spPr>
          <a:xfrm>
            <a:off x="395164" y="20649"/>
            <a:ext cx="9414586" cy="744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增能研習</a:t>
            </a:r>
            <a:r>
              <a:rPr lang="en-US" altLang="zh-TW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-AI</a:t>
            </a:r>
            <a:r>
              <a:rPr lang="zh-TW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共備跨越教學力，培養學生自主學習力</a:t>
            </a:r>
            <a:endParaRPr lang="en-US" altLang="zh-TW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8B1EAF9-7B61-4622-9A93-85FB97CE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65" y="962527"/>
            <a:ext cx="11706281" cy="5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029A97BF-69B4-4581-BFF2-3D023EC510C6}"/>
              </a:ext>
            </a:extLst>
          </p:cNvPr>
          <p:cNvSpPr txBox="1"/>
          <p:nvPr/>
        </p:nvSpPr>
        <p:spPr>
          <a:xfrm>
            <a:off x="177281" y="2177655"/>
            <a:ext cx="2125653" cy="403183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短短的中午用餐一小時</a:t>
            </a:r>
            <a:endParaRPr lang="en-US" altLang="zh-TW" sz="3200" b="1" i="0" strike="noStrike" cap="none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認真的老師還在詢問老師相關的操作問題</a:t>
            </a:r>
            <a:endParaRPr sz="3200" b="1" i="0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1F94AC-73A5-49E9-A967-01BF781A0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5" y="1187116"/>
            <a:ext cx="9311550" cy="523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7AE30DA-A9E8-4CE8-A548-C6D907607654}"/>
              </a:ext>
            </a:extLst>
          </p:cNvPr>
          <p:cNvSpPr/>
          <p:nvPr/>
        </p:nvSpPr>
        <p:spPr>
          <a:xfrm>
            <a:off x="2015414" y="20649"/>
            <a:ext cx="9414586" cy="1656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/>
                <a:sym typeface="DFKai-SB"/>
              </a:rPr>
              <a:t>11/20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sym typeface="DFKai-SB"/>
              </a:rPr>
              <a:t>增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能研習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b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</a:b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AI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共備跨越教學力，培養學生自主學習力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022D1C37-2506-4B21-BFBD-1833712B381B}"/>
              </a:ext>
            </a:extLst>
          </p:cNvPr>
          <p:cNvSpPr txBox="1"/>
          <p:nvPr/>
        </p:nvSpPr>
        <p:spPr>
          <a:xfrm>
            <a:off x="3069776" y="1752936"/>
            <a:ext cx="8481527" cy="5847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下午邀請國家教育研究院測驗及評量研究中心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A11599-DA76-4863-B3D3-3BA0D1B50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09"/>
          <a:stretch/>
        </p:blipFill>
        <p:spPr>
          <a:xfrm>
            <a:off x="177940" y="2403389"/>
            <a:ext cx="5374104" cy="356097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49A8035-499A-4989-8FA9-6BC0071D3E7F}"/>
              </a:ext>
            </a:extLst>
          </p:cNvPr>
          <p:cNvSpPr txBox="1"/>
          <p:nvPr/>
        </p:nvSpPr>
        <p:spPr>
          <a:xfrm>
            <a:off x="5552044" y="3061165"/>
            <a:ext cx="6639956" cy="2954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向</a:t>
            </a:r>
            <a:r>
              <a:rPr lang="en-US" altLang="zh-TW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精準提問</a:t>
            </a:r>
            <a:r>
              <a:rPr lang="en-US" altLang="zh-TW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-RELIC</a:t>
            </a:r>
            <a:r>
              <a:rPr lang="zh-TW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提問架構</a:t>
            </a:r>
            <a:endParaRPr lang="en-US" altLang="zh-TW" sz="32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R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ole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：定義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的人設</a:t>
            </a:r>
            <a:endParaRPr lang="en-US" altLang="zh-TW" sz="2800" b="1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mphasis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：向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強調回答的重要面向</a:t>
            </a:r>
            <a:endParaRPr lang="en-US" altLang="zh-TW" sz="2800" b="1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L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imitation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：設定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回答的範疇</a:t>
            </a:r>
            <a:endParaRPr lang="en-US" altLang="zh-TW" sz="2800" b="1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I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nformation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：提供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關鍵參考資料</a:t>
            </a:r>
            <a:endParaRPr lang="en-US" altLang="zh-TW" sz="2800" b="1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C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hallenge</a:t>
            </a:r>
            <a:r>
              <a:rPr lang="zh-TW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：朝向目的持續挑戰提問</a:t>
            </a:r>
            <a:r>
              <a:rPr lang="en-US" altLang="zh-TW" sz="2800" b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</a:p>
          <a:p>
            <a:endParaRPr lang="zh-TW" altLang="en-US"/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17A025DC-A4F4-4ECC-8BF3-4F28A22A7B12}"/>
              </a:ext>
            </a:extLst>
          </p:cNvPr>
          <p:cNvSpPr txBox="1"/>
          <p:nvPr/>
        </p:nvSpPr>
        <p:spPr>
          <a:xfrm>
            <a:off x="8578423" y="2336469"/>
            <a:ext cx="2970246" cy="5847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3200" b="1" u="sng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陳冠銘</a:t>
            </a:r>
            <a:r>
              <a:rPr lang="zh-TW" altLang="en-US" sz="32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老師</a:t>
            </a:r>
            <a:endParaRPr sz="32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33912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2082264" y="513957"/>
            <a:ext cx="2903997" cy="584735"/>
          </a:xfrm>
          <a:prstGeom prst="rect">
            <a:avLst/>
          </a:prstGeom>
          <a:solidFill>
            <a:srgbClr val="0BA19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u="sng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填寫</a:t>
            </a:r>
            <a:r>
              <a:rPr lang="en-US" altLang="zh-TW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:15</a:t>
            </a:r>
            <a:r>
              <a:rPr lang="zh-TW" altLang="en-US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人</a:t>
            </a:r>
            <a:endParaRPr sz="3200" b="1" i="0" u="sng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7" name="Google Shape;88;p1"/>
          <p:cNvSpPr txBox="1"/>
          <p:nvPr/>
        </p:nvSpPr>
        <p:spPr>
          <a:xfrm>
            <a:off x="7052884" y="211972"/>
            <a:ext cx="527075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增能研習回饋統計</a:t>
            </a:r>
            <a:r>
              <a:rPr lang="en-US" altLang="zh-TW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</a:t>
            </a:r>
            <a:endParaRPr sz="4000" b="1" i="0" u="sng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136A03-D53C-4BC0-8E38-EBA03801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21" y="1153989"/>
            <a:ext cx="9507894" cy="367350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12689C1-3C06-4E80-A8C1-986F8ED07CF5}"/>
              </a:ext>
            </a:extLst>
          </p:cNvPr>
          <p:cNvSpPr/>
          <p:nvPr/>
        </p:nvSpPr>
        <p:spPr>
          <a:xfrm>
            <a:off x="1583095" y="4799501"/>
            <a:ext cx="4421615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zh-TW" altLang="zh-TW" sz="1600" b="1" kern="10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本次研習</a:t>
            </a:r>
            <a:r>
              <a:rPr lang="zh-TW" altLang="en-US" sz="1600" b="1" kern="10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其他意見</a:t>
            </a:r>
            <a:endParaRPr lang="en-US" altLang="zh-TW" sz="1600" b="1" kern="100"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兩位老師講解很好，直接切重點，能引人思考，教授技能實用</a:t>
            </a:r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獲益良多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和預期中的研習內容不大一致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7589A92-AD8D-41AC-A458-5E08CE42F666}"/>
              </a:ext>
            </a:extLst>
          </p:cNvPr>
          <p:cNvSpPr/>
          <p:nvPr/>
        </p:nvSpPr>
        <p:spPr>
          <a:xfrm>
            <a:off x="6096000" y="4827616"/>
            <a:ext cx="5550620" cy="1177245"/>
          </a:xfrm>
          <a:prstGeom prst="rect">
            <a:avLst/>
          </a:prstGeom>
          <a:solidFill>
            <a:schemeClr val="bg1"/>
          </a:solidFill>
        </p:spPr>
        <p:txBody>
          <a:bodyPr wrap="square" numCol="2">
            <a:spAutoFit/>
          </a:bodyPr>
          <a:lstStyle/>
          <a:p>
            <a:r>
              <a:rPr lang="zh-TW" altLang="en-US" sz="1600" b="1" kern="10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對未來研習規畫建議</a:t>
            </a:r>
            <a:endParaRPr lang="en-US" altLang="zh-TW" sz="1600" b="1" kern="100">
              <a:highlight>
                <a:srgbClr val="FFFF00"/>
              </a:highligh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這個研習應該被推廣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課堂實用為主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軟體的實作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行政工作的</a:t>
            </a:r>
            <a:r>
              <a:rPr lang="en-US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AI</a:t>
            </a: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應用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zh-TW">
                <a:latin typeface="Times New Roman" panose="02020603050405020304" pitchFamily="18" charset="0"/>
                <a:ea typeface="標楷體" panose="03000509000000000000" pitchFamily="65" charset="-120"/>
              </a:rPr>
              <a:t>希望可以繼續訓練</a:t>
            </a:r>
            <a:endParaRPr lang="en-US" altLang="zh-TW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67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17377</TotalTime>
  <Words>522</Words>
  <Application>Microsoft Office PowerPoint</Application>
  <PresentationFormat>寬螢幕</PresentationFormat>
  <Paragraphs>90</Paragraphs>
  <Slides>19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Times New Roman</vt:lpstr>
      <vt:lpstr>Calibri</vt:lpstr>
      <vt:lpstr>Wingdings</vt:lpstr>
      <vt:lpstr>DFKai-SB</vt:lpstr>
      <vt:lpstr>Arial</vt:lpstr>
      <vt:lpstr>DFKai-SB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群組任務-公開觀課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下學期規劃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100</cp:revision>
  <cp:lastPrinted>2024-01-09T01:11:58Z</cp:lastPrinted>
  <dcterms:created xsi:type="dcterms:W3CDTF">2022-11-02T04:28:06Z</dcterms:created>
  <dcterms:modified xsi:type="dcterms:W3CDTF">2025-01-14T05:55:36Z</dcterms:modified>
</cp:coreProperties>
</file>